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College fees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These </a:t>
            </a:r>
            <a:r>
              <a:rPr lang="en-IN" sz="2000" dirty="0" smtClean="0">
                <a:latin typeface="Times New Roman" pitchFamily="18" charset="0"/>
                <a:cs typeface="Times New Roman" pitchFamily="18" charset="0"/>
              </a:rPr>
              <a:t>methods of paying fees have not been efficient enough especially during periods of tests and examinations when most of the students are paying fees to meet the requirements for entering examination rooms. The process of paying fees is characterized by long queues, too much waiting by students and congestion at banks where payments are made. This has always resulted in students missing to sit for their tests and/or examinations while they are queuing to make payments. It was upon such background that the researchers embarked on the project to develop of an alternative system that enables online fees payment by students and their sponsors.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use of questionnaires, interviews, observation and document reviews, data was collected from project stakeholders and analysed. Data flow diagrams and Entity relationship diagrams were used to accomplish system analysis and design. The system was implemented using Apache web server,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database server, Hypertext </a:t>
            </a:r>
            <a:r>
              <a:rPr lang="en-IN" sz="2000" dirty="0" err="1" smtClean="0">
                <a:latin typeface="Times New Roman" pitchFamily="18" charset="0"/>
                <a:cs typeface="Times New Roman" pitchFamily="18" charset="0"/>
              </a:rPr>
              <a:t>Preprocessor</a:t>
            </a:r>
            <a:r>
              <a:rPr lang="en-IN" sz="2000" dirty="0" smtClean="0">
                <a:latin typeface="Times New Roman" pitchFamily="18" charset="0"/>
                <a:cs typeface="Times New Roman" pitchFamily="18" charset="0"/>
              </a:rPr>
              <a:t>, Hypertext </a:t>
            </a:r>
            <a:r>
              <a:rPr lang="en-IN" sz="2000" dirty="0" err="1" smtClean="0">
                <a:latin typeface="Times New Roman" pitchFamily="18" charset="0"/>
                <a:cs typeface="Times New Roman" pitchFamily="18" charset="0"/>
              </a:rPr>
              <a:t>markup</a:t>
            </a:r>
            <a:r>
              <a:rPr lang="en-IN" sz="2000" dirty="0" smtClean="0">
                <a:latin typeface="Times New Roman" pitchFamily="18" charset="0"/>
                <a:cs typeface="Times New Roman" pitchFamily="18" charset="0"/>
              </a:rPr>
              <a:t> language, Cascading style sheets and JavaScript. System testing and validation was also done by allowing users of the system interact with it using test data. Findings showed that most of the students were unsatisfied with the current modes of paying fees to the university and agree that an online fees payment system can improve the process of fees payment. The result of the project was an online fees payment system for </a:t>
            </a:r>
            <a:r>
              <a:rPr lang="en-IN" sz="2000" dirty="0" err="1" smtClean="0">
                <a:latin typeface="Times New Roman" pitchFamily="18" charset="0"/>
                <a:cs typeface="Times New Roman" pitchFamily="18" charset="0"/>
              </a:rPr>
              <a:t>Makerere</a:t>
            </a:r>
            <a:r>
              <a:rPr lang="en-IN" sz="2000" dirty="0" smtClean="0">
                <a:latin typeface="Times New Roman" pitchFamily="18" charset="0"/>
                <a:cs typeface="Times New Roman" pitchFamily="18" charset="0"/>
              </a:rPr>
              <a:t> University (MUK-OFPS) and researchers recommend the university to implement the system that provides relief of the long endured problems of the current modes of payment at the </a:t>
            </a:r>
            <a:r>
              <a:rPr lang="en-IN" sz="2000" dirty="0" smtClean="0">
                <a:latin typeface="Times New Roman" pitchFamily="18" charset="0"/>
                <a:cs typeface="Times New Roman" pitchFamily="18" charset="0"/>
              </a:rPr>
              <a:t>university.</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 ERD was used to show the relationships between the entities involved in the system together with their attributes and indicate the number of occurrences an entity can exist for a single occurrence of the related entity.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researchers‟ attempts to access and connect to the university existing information systems were futile as managers and administrators of those systems claimed it would compromise their security.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developed product is a prototype and not a fully functional system that is integrated with other existing university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review the existing system used in paying university fees so that its strength and weaknesses are identified.</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is addressed by developing a system that enables students and their sponsors to securely pay university fees online from wherever they are using credit and debit cards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card issuing bank issues credit cards to customers and maintains their accounts and the merchant opens an account with a bank to receive payments.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credit card is a small plastic card issued to users as a method of payment for online or off-line purchases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banks issue a combined ATM/debit card that looks like a credit card and can be used in places where credit cards are accepted.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project proposed the development of an alternative platform that enables students and their sponsors securely pay university fees online from wherever they are using credit and debit cards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used interviews to establish grounds for accessing the acceptability and feasibility of our proposed solution and to understand the business environment with its associated needs.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system helps to reduce the number of students that currently miss sitting for their tests and examinations while waiting to reach bank counters to make payments.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Sponsors of students, especially those abroad, will also save money and time since it will no longer necessitate them to first transfer money to students before it is paid to the university.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This method of paying fees has not been efficient enough especially during periods of tests and examinations when most of the students are paying fees to meet the requirements for entering examination rooms. </a:t>
            </a:r>
          </a:p>
          <a:p>
            <a:pPr algn="just">
              <a:lnSpc>
                <a:spcPct val="150000"/>
              </a:lnSpc>
            </a:pPr>
            <a:r>
              <a:rPr lang="en-IN" sz="2000" dirty="0" smtClean="0">
                <a:latin typeface="Times New Roman" pitchFamily="18" charset="0"/>
                <a:cs typeface="Times New Roman" pitchFamily="18" charset="0"/>
              </a:rPr>
              <a:t>Both </a:t>
            </a:r>
            <a:r>
              <a:rPr lang="en-IN" sz="2000" dirty="0" smtClean="0">
                <a:latin typeface="Times New Roman" pitchFamily="18" charset="0"/>
                <a:cs typeface="Times New Roman" pitchFamily="18" charset="0"/>
              </a:rPr>
              <a:t>debit and credit cards are associated with advantages of convenience, speed, flexibility, simplicity, ease of use, accessibility and availability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Monitoring </a:t>
            </a:r>
            <a:r>
              <a:rPr lang="en-IN" sz="2000" dirty="0" smtClean="0">
                <a:latin typeface="Times New Roman" pitchFamily="18" charset="0"/>
                <a:cs typeface="Times New Roman" pitchFamily="18" charset="0"/>
              </a:rPr>
              <a:t>database performance and managing other </a:t>
            </a:r>
            <a:r>
              <a:rPr lang="en-IN" sz="2000" dirty="0" smtClean="0">
                <a:latin typeface="Times New Roman" pitchFamily="18" charset="0"/>
                <a:cs typeface="Times New Roman" pitchFamily="18" charset="0"/>
              </a:rPr>
              <a:t>parameters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Monitoring LIMS/database performance and offering technical support on the corporate database </a:t>
            </a:r>
            <a:r>
              <a:rPr lang="en-IN" sz="2000" dirty="0" smtClean="0">
                <a:latin typeface="Times New Roman" pitchFamily="18" charset="0"/>
                <a:cs typeface="Times New Roman" pitchFamily="18" charset="0"/>
              </a:rPr>
              <a:t>functionalities.</a:t>
            </a:r>
          </a:p>
          <a:p>
            <a:pPr algn="just">
              <a:lnSpc>
                <a:spcPct val="150000"/>
              </a:lnSpc>
            </a:pPr>
            <a:r>
              <a:rPr lang="en-IN" sz="2000" dirty="0" smtClean="0">
                <a:latin typeface="Times New Roman" pitchFamily="18" charset="0"/>
                <a:cs typeface="Times New Roman" pitchFamily="18" charset="0"/>
              </a:rPr>
              <a:t>Participating </a:t>
            </a:r>
            <a:r>
              <a:rPr lang="en-IN" sz="2000" dirty="0" smtClean="0">
                <a:latin typeface="Times New Roman" pitchFamily="18" charset="0"/>
                <a:cs typeface="Times New Roman" pitchFamily="18" charset="0"/>
              </a:rPr>
              <a:t>in the design and execution of the corporate LIMS/database capacity </a:t>
            </a:r>
            <a:r>
              <a:rPr lang="en-IN" sz="2000" dirty="0" smtClean="0">
                <a:latin typeface="Times New Roman" pitchFamily="18" charset="0"/>
                <a:cs typeface="Times New Roman" pitchFamily="18" charset="0"/>
              </a:rPr>
              <a:t>planning.</a:t>
            </a: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905000" y="1752600"/>
            <a:ext cx="6210300" cy="4281487"/>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447800" y="7620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sought to develop an online fees payment system that provides relief of the long endured problems of the current modes of paying fees in </a:t>
            </a:r>
            <a:r>
              <a:rPr lang="en-IN" sz="2000" dirty="0" err="1" smtClean="0">
                <a:latin typeface="Times New Roman" pitchFamily="18" charset="0"/>
                <a:cs typeface="Times New Roman" pitchFamily="18" charset="0"/>
              </a:rPr>
              <a:t>Makerere</a:t>
            </a:r>
            <a:r>
              <a:rPr lang="en-IN" sz="2000" dirty="0" smtClean="0">
                <a:latin typeface="Times New Roman" pitchFamily="18" charset="0"/>
                <a:cs typeface="Times New Roman" pitchFamily="18" charset="0"/>
              </a:rPr>
              <a:t> University. Problems that students and their sponsors faced regarding paying fees to the university were identified and a solution was designed. Researchers developed a web based system that enables students and their sponsors to pay university fees from wherever they are using credit and debit cards. This system was welcomed by all its users who believed it would solve most of the problems and improve conditions regarding paying fees in </a:t>
            </a:r>
            <a:r>
              <a:rPr lang="en-IN" sz="2000" dirty="0" err="1" smtClean="0">
                <a:latin typeface="Times New Roman" pitchFamily="18" charset="0"/>
                <a:cs typeface="Times New Roman" pitchFamily="18" charset="0"/>
              </a:rPr>
              <a:t>Makerere</a:t>
            </a:r>
            <a:r>
              <a:rPr lang="en-IN" sz="2000" dirty="0" smtClean="0">
                <a:latin typeface="Times New Roman" pitchFamily="18" charset="0"/>
                <a:cs typeface="Times New Roman" pitchFamily="18" charset="0"/>
              </a:rPr>
              <a:t> University. The project achieved all its objectives and as a result, MUK-OFPS was designed, developed, tested and validated with real users. Hence, it was proved that this online system was fit to be implemented.</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 </a:t>
            </a:r>
            <a:r>
              <a:rPr lang="en-IN" sz="1800" dirty="0" err="1" smtClean="0">
                <a:latin typeface="Times New Roman" pitchFamily="18" charset="0"/>
                <a:cs typeface="Times New Roman" pitchFamily="18" charset="0"/>
              </a:rPr>
              <a:t>Beginner‟s</a:t>
            </a:r>
            <a:r>
              <a:rPr lang="en-IN" sz="1800" dirty="0" smtClean="0">
                <a:latin typeface="Times New Roman" pitchFamily="18" charset="0"/>
                <a:cs typeface="Times New Roman" pitchFamily="18" charset="0"/>
              </a:rPr>
              <a:t> Guide to Payment Systems For E-Commerce. (</a:t>
            </a:r>
            <a:r>
              <a:rPr lang="en-IN" sz="1800" dirty="0" err="1" smtClean="0">
                <a:latin typeface="Times New Roman" pitchFamily="18" charset="0"/>
                <a:cs typeface="Times New Roman" pitchFamily="18" charset="0"/>
              </a:rPr>
              <a:t>nd</a:t>
            </a:r>
            <a:r>
              <a:rPr lang="en-IN" sz="1800" dirty="0" smtClean="0">
                <a:latin typeface="Times New Roman" pitchFamily="18" charset="0"/>
                <a:cs typeface="Times New Roman" pitchFamily="18" charset="0"/>
              </a:rPr>
              <a:t>). Retrieved February 22, 2013, from http://blog.pixelcrayons.com/ecommerce/a-beginners-guide-to-payment-systemsfor-e-commerce/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Abrazhevich</a:t>
            </a:r>
            <a:r>
              <a:rPr lang="en-IN" sz="1800" dirty="0" smtClean="0">
                <a:latin typeface="Times New Roman" pitchFamily="18" charset="0"/>
                <a:cs typeface="Times New Roman" pitchFamily="18" charset="0"/>
              </a:rPr>
              <a:t>, D. (2004). Electronic payment systems: A user-</a:t>
            </a:r>
            <a:r>
              <a:rPr lang="en-IN" sz="1800" dirty="0" err="1" smtClean="0">
                <a:latin typeface="Times New Roman" pitchFamily="18" charset="0"/>
                <a:cs typeface="Times New Roman" pitchFamily="18" charset="0"/>
              </a:rPr>
              <a:t>centered</a:t>
            </a:r>
            <a:r>
              <a:rPr lang="en-IN" sz="1800" dirty="0" smtClean="0">
                <a:latin typeface="Times New Roman" pitchFamily="18" charset="0"/>
                <a:cs typeface="Times New Roman" pitchFamily="18" charset="0"/>
              </a:rPr>
              <a:t> perspective and interaction design.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Eindhoven</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Technische</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Universiteit</a:t>
            </a:r>
            <a:r>
              <a:rPr lang="en-IN" sz="1800" dirty="0" smtClean="0">
                <a:latin typeface="Times New Roman" pitchFamily="18" charset="0"/>
                <a:cs typeface="Times New Roman" pitchFamily="18" charset="0"/>
              </a:rPr>
              <a:t> Eindhoven. Bank of Uganda (</a:t>
            </a:r>
            <a:r>
              <a:rPr lang="en-IN" sz="1800" dirty="0" err="1" smtClean="0">
                <a:latin typeface="Times New Roman" pitchFamily="18" charset="0"/>
                <a:cs typeface="Times New Roman" pitchFamily="18" charset="0"/>
              </a:rPr>
              <a:t>BoU</a:t>
            </a:r>
            <a:r>
              <a:rPr lang="en-IN" sz="1800" dirty="0" smtClean="0">
                <a:latin typeface="Times New Roman" pitchFamily="18" charset="0"/>
                <a:cs typeface="Times New Roman" pitchFamily="18" charset="0"/>
              </a:rPr>
              <a:t>), (2012). Fees payment systems in Uganda. Retrieved March 19, 2013 from http://www.bou.or.ug/bou/payment_systems/Current_Payment_Systems.html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Chanm</a:t>
            </a:r>
            <a:r>
              <a:rPr lang="en-IN" sz="1800" dirty="0" smtClean="0">
                <a:latin typeface="Times New Roman" pitchFamily="18" charset="0"/>
                <a:cs typeface="Times New Roman" pitchFamily="18" charset="0"/>
              </a:rPr>
              <a:t>, D. (2010). Untraceable electronic cash. In proceedings on Advances in cryptology. Spring-</a:t>
            </a:r>
            <a:r>
              <a:rPr lang="en-IN" sz="1800" dirty="0" err="1" smtClean="0">
                <a:latin typeface="Times New Roman" pitchFamily="18" charset="0"/>
                <a:cs typeface="Times New Roman" pitchFamily="18" charset="0"/>
              </a:rPr>
              <a:t>verlag</a:t>
            </a:r>
            <a:r>
              <a:rPr lang="en-IN" sz="1800" dirty="0" smtClean="0">
                <a:latin typeface="Times New Roman" pitchFamily="18" charset="0"/>
                <a:cs typeface="Times New Roman" pitchFamily="18" charset="0"/>
              </a:rPr>
              <a:t>, New York.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Chou</a:t>
            </a:r>
            <a:r>
              <a:rPr lang="en-IN" sz="1800" dirty="0" smtClean="0">
                <a:latin typeface="Times New Roman" pitchFamily="18" charset="0"/>
                <a:cs typeface="Times New Roman" pitchFamily="18" charset="0"/>
              </a:rPr>
              <a:t>, Y., Lee, C. and Chung, J. (2004). Understanding M-commerce payment systems through the analytic hierarchy process. Journal of Business Research 57, 1423–1430.</a:t>
            </a:r>
            <a:endParaRPr lang="en-US" sz="18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Mohammad, A. and Emmanuel, U. (2003). Online credit card processing models: critical issues to consider by small merchants. Human systems management 22(3), 133-142.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Neuman</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W. L. (2003). Social Research Methods: Qualitative and Quantitative Approaches. Research (pp. 297-320). USA: Sage Publications, Inc.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Plymouth</a:t>
            </a:r>
            <a:r>
              <a:rPr lang="en-IN" sz="1800" dirty="0" smtClean="0">
                <a:latin typeface="Times New Roman" pitchFamily="18" charset="0"/>
                <a:cs typeface="Times New Roman" pitchFamily="18" charset="0"/>
              </a:rPr>
              <a:t>, K. &amp; Martin, J. (2009). Bill payment trends: major shifts in consumer </a:t>
            </a:r>
            <a:r>
              <a:rPr lang="en-IN" sz="1800" dirty="0" err="1" smtClean="0">
                <a:latin typeface="Times New Roman" pitchFamily="18" charset="0"/>
                <a:cs typeface="Times New Roman" pitchFamily="18" charset="0"/>
              </a:rPr>
              <a:t>behavior</a:t>
            </a:r>
            <a:r>
              <a:rPr lang="en-IN" sz="1800" dirty="0" smtClean="0">
                <a:latin typeface="Times New Roman" pitchFamily="18" charset="0"/>
                <a:cs typeface="Times New Roman" pitchFamily="18" charset="0"/>
              </a:rPr>
              <a:t> require comprehensive planning. A first data white paper.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Shon</a:t>
            </a:r>
            <a:r>
              <a:rPr lang="en-IN" sz="1800" dirty="0" smtClean="0">
                <a:latin typeface="Times New Roman" pitchFamily="18" charset="0"/>
                <a:cs typeface="Times New Roman" pitchFamily="18" charset="0"/>
              </a:rPr>
              <a:t>, T. and </a:t>
            </a:r>
            <a:r>
              <a:rPr lang="en-IN" sz="1800" dirty="0" err="1" smtClean="0">
                <a:latin typeface="Times New Roman" pitchFamily="18" charset="0"/>
                <a:cs typeface="Times New Roman" pitchFamily="18" charset="0"/>
              </a:rPr>
              <a:t>Swatman</a:t>
            </a:r>
            <a:r>
              <a:rPr lang="en-IN" sz="1800" dirty="0" smtClean="0">
                <a:latin typeface="Times New Roman" pitchFamily="18" charset="0"/>
                <a:cs typeface="Times New Roman" pitchFamily="18" charset="0"/>
              </a:rPr>
              <a:t>, P.M. (1998). Identifying effectiveness criteria for Internet payment systems, Internet Research: Electronic Networking Applications and Policy 8(3), 202- 218.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Singh</a:t>
            </a:r>
            <a:r>
              <a:rPr lang="en-IN" sz="1800" dirty="0" smtClean="0">
                <a:latin typeface="Times New Roman" pitchFamily="18" charset="0"/>
                <a:cs typeface="Times New Roman" pitchFamily="18" charset="0"/>
              </a:rPr>
              <a:t>, M.P. (2004). Information Systems. Practical Handbook of Internet Computing. University of Toronto</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1153</Words>
  <Application>Microsoft Office PowerPoint</Application>
  <PresentationFormat>On-screen Show (4:3)</PresentationFormat>
  <Paragraphs>52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College fees management</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2021-10-30T12:51:54Z</dcterms:modified>
</cp:coreProperties>
</file>