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6" r:id="rId4"/>
    <p:sldId id="260" r:id="rId5"/>
    <p:sldId id="262" r:id="rId6"/>
    <p:sldId id="263" r:id="rId7"/>
    <p:sldId id="309" r:id="rId8"/>
    <p:sldId id="294" r:id="rId9"/>
    <p:sldId id="298" r:id="rId10"/>
    <p:sldId id="310" r:id="rId11"/>
    <p:sldId id="311" r:id="rId12"/>
    <p:sldId id="312" r:id="rId13"/>
    <p:sldId id="313" r:id="rId14"/>
    <p:sldId id="296" r:id="rId15"/>
    <p:sldId id="295" r:id="rId16"/>
    <p:sldId id="307" r:id="rId17"/>
    <p:sldId id="30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2/11/2020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219200"/>
            <a:ext cx="7467600" cy="3148584"/>
          </a:xfrm>
        </p:spPr>
        <p:txBody>
          <a:bodyPr>
            <a:normAutofit fontScale="90000"/>
          </a:bodyPr>
          <a:lstStyle/>
          <a:p>
            <a:pPr algn="ctr"/>
            <a:r>
              <a:rPr lang="en-US" dirty="0" smtClean="0"/>
              <a:t>ACCIDENT ALERT SYSTEM APPLICATION USING A PRIVACY-PRESERVING BLOCKCHAIN-BASED</a:t>
            </a:r>
            <a:br>
              <a:rPr lang="en-US" dirty="0" smtClean="0"/>
            </a:b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r>
              <a:rPr lang="en-US" sz="1800" b="1" dirty="0" smtClean="0">
                <a:latin typeface="Times New Roman" pitchFamily="18" charset="0"/>
                <a:cs typeface="Times New Roman" pitchFamily="18" charset="0"/>
              </a:rPr>
              <a:t>In this era of rapid growth of vehicles, the ratio of road accident increases day by day. Nowadays, Traffic incidents are persistent problems in both developed and developing countries which result in huge loss of life and property. No one in this world is ready to gaze what’s happening around them. Nobody cares even when an accident occurs. </a:t>
            </a:r>
            <a:endParaRPr lang="en-US" sz="1800" dirty="0" smtClean="0">
              <a:latin typeface="Times New Roman" pitchFamily="18" charset="0"/>
              <a:cs typeface="Times New Roman" pitchFamily="18" charset="0"/>
            </a:endParaRPr>
          </a:p>
          <a:p>
            <a:pPr algn="just"/>
            <a:endParaRPr lang="en-US" sz="1800" b="1" dirty="0" smtClean="0">
              <a:latin typeface="Times New Roman" pitchFamily="18" charset="0"/>
              <a:cs typeface="Times New Roman" pitchFamily="18" charset="0"/>
            </a:endParaRPr>
          </a:p>
          <a:p>
            <a:pPr algn="just"/>
            <a:r>
              <a:rPr lang="en-US" sz="1800" b="1" dirty="0" smtClean="0">
                <a:latin typeface="Times New Roman" pitchFamily="18" charset="0"/>
                <a:cs typeface="Times New Roman" pitchFamily="18" charset="0"/>
              </a:rPr>
              <a:t>This paper provides an innovative solution by developing an Accident Alert Message System using an Android Smartphone Application that can be used from the accident zone. The application uses GPS technology for location mapping and sends an alert and notification of an accident. </a:t>
            </a:r>
            <a:endParaRPr lang="en-US" sz="1800" dirty="0" smtClean="0">
              <a:latin typeface="Times New Roman" pitchFamily="18" charset="0"/>
              <a:cs typeface="Times New Roman" pitchFamily="18" charset="0"/>
            </a:endParaRPr>
          </a:p>
          <a:p>
            <a:pPr algn="just"/>
            <a:endParaRPr lang="en-US" sz="1800" b="1" dirty="0" smtClean="0">
              <a:latin typeface="Times New Roman" pitchFamily="18" charset="0"/>
              <a:cs typeface="Times New Roman" pitchFamily="18" charset="0"/>
            </a:endParaRPr>
          </a:p>
          <a:p>
            <a:pPr algn="just"/>
            <a:r>
              <a:rPr lang="en-US" sz="1800" b="1" dirty="0" smtClean="0">
                <a:latin typeface="Times New Roman" pitchFamily="18" charset="0"/>
                <a:cs typeface="Times New Roman" pitchFamily="18" charset="0"/>
              </a:rPr>
              <a:t>The generated accident alert message is endorsed by the nearby registered users who also witness the accident to ensure the increased reputation of the message. Based on the endorsement of the message, the system will instantly transmit the location of the accident to the nearby emergency services.</a:t>
            </a:r>
            <a:endParaRPr lang="en-US" sz="1800" dirty="0" smtClean="0">
              <a:latin typeface="Times New Roman" pitchFamily="18" charset="0"/>
              <a:cs typeface="Times New Roman" pitchFamily="18" charset="0"/>
            </a:endParaRPr>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fontScale="55000" lnSpcReduction="20000"/>
          </a:bodyPr>
          <a:lstStyle/>
          <a:p>
            <a:pPr>
              <a:lnSpc>
                <a:spcPct val="120000"/>
              </a:lnSpc>
            </a:pPr>
            <a:r>
              <a:rPr lang="en-US" b="1" dirty="0" smtClean="0"/>
              <a:t> </a:t>
            </a:r>
            <a:r>
              <a:rPr lang="en-US" b="1" dirty="0" smtClean="0">
                <a:latin typeface="Times New Roman" pitchFamily="18" charset="0"/>
                <a:cs typeface="Times New Roman" pitchFamily="18" charset="0"/>
              </a:rPr>
              <a:t>In this case, users usually lack the enthusiasm to generate or endorse alert messages because they might fear that their privacy will be breached. At the same time, users do not benefit from generating or endorsing alert messages which also makes them lack the enthusiasm or motivation to respond to messages. In order to provide a solution to resolve these issues, this paper presents a novel privacy-preserving Block chain – Based Incentive Mechanism for Accident Alert Message System. </a:t>
            </a:r>
            <a:endParaRPr lang="en-US" dirty="0" smtClean="0">
              <a:latin typeface="Times New Roman" pitchFamily="18" charset="0"/>
              <a:cs typeface="Times New Roman" pitchFamily="18" charset="0"/>
            </a:endParaRPr>
          </a:p>
          <a:p>
            <a:pPr>
              <a:lnSpc>
                <a:spcPct val="120000"/>
              </a:lnSpc>
            </a:pPr>
            <a:endParaRPr lang="en-US" b="1" dirty="0" smtClean="0">
              <a:latin typeface="Times New Roman" pitchFamily="18" charset="0"/>
              <a:cs typeface="Times New Roman" pitchFamily="18" charset="0"/>
            </a:endParaRPr>
          </a:p>
          <a:p>
            <a:pPr>
              <a:lnSpc>
                <a:spcPct val="120000"/>
              </a:lnSpc>
            </a:pPr>
            <a:r>
              <a:rPr lang="en-US" b="1" dirty="0" smtClean="0">
                <a:latin typeface="Times New Roman" pitchFamily="18" charset="0"/>
                <a:cs typeface="Times New Roman" pitchFamily="18" charset="0"/>
              </a:rPr>
              <a:t>The main objective of the paper is to encourage the users to generate and endorse accident alert messages from the accident zone without revealing the user’s identity. Also, some incentives to the users are paid to the message generators and endorsers and the transactions get stored based on the Block chain technology; hence the privacy of the user is preserved. Our proposed system ensures the reliability of alert messages without revealing the privacy of the user and is reliable and efficient in the non-fully-trusted environment.</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676400"/>
            <a:ext cx="7498080" cy="4572000"/>
          </a:xfrm>
        </p:spPr>
        <p:txBody>
          <a:bodyPr>
            <a:normAutofit/>
          </a:bodyPr>
          <a:lstStyle/>
          <a:p>
            <a:pPr algn="just"/>
            <a:endParaRPr lang="en-US" dirty="0" smtClean="0"/>
          </a:p>
          <a:p>
            <a:endParaRPr lang="en-US" dirty="0"/>
          </a:p>
        </p:txBody>
      </p:sp>
      <p:sp>
        <p:nvSpPr>
          <p:cNvPr id="4" name="Rectangle 3"/>
          <p:cNvSpPr/>
          <p:nvPr/>
        </p:nvSpPr>
        <p:spPr>
          <a:xfrm>
            <a:off x="1524000" y="1371600"/>
            <a:ext cx="6858000" cy="3000821"/>
          </a:xfrm>
          <a:prstGeom prst="rect">
            <a:avLst/>
          </a:prstGeom>
        </p:spPr>
        <p:txBody>
          <a:bodyPr wrap="square">
            <a:spAutoFit/>
          </a:bodyPr>
          <a:lstStyle/>
          <a:p>
            <a:pPr>
              <a:lnSpc>
                <a:spcPct val="150000"/>
              </a:lnSpc>
            </a:pPr>
            <a:endParaRPr lang="en-US" dirty="0" smtClean="0">
              <a:latin typeface="Times New Roman" pitchFamily="18" charset="0"/>
              <a:cs typeface="Times New Roman" pitchFamily="18" charset="0"/>
            </a:endParaRPr>
          </a:p>
          <a:p>
            <a:pPr>
              <a:lnSpc>
                <a:spcPct val="150000"/>
              </a:lnSpc>
            </a:pPr>
            <a:r>
              <a:rPr lang="en-US" dirty="0" smtClean="0">
                <a:latin typeface="Times New Roman" pitchFamily="18" charset="0"/>
                <a:cs typeface="Times New Roman" pitchFamily="18" charset="0"/>
              </a:rPr>
              <a:t>The Present existing system is very poorly structured and has little impact .Every time an accident occurs , there is a delay in action</a:t>
            </a:r>
          </a:p>
          <a:p>
            <a:pPr>
              <a:lnSpc>
                <a:spcPct val="150000"/>
              </a:lnSpc>
            </a:pPr>
            <a:r>
              <a:rPr lang="en-US" dirty="0" smtClean="0">
                <a:latin typeface="Times New Roman" pitchFamily="18" charset="0"/>
                <a:cs typeface="Times New Roman" pitchFamily="18" charset="0"/>
              </a:rPr>
              <a:t>initiated and this leads to loss of valuable life. The golden hour which is crucial in saving a person’s life is entirely dependent on the</a:t>
            </a:r>
          </a:p>
          <a:p>
            <a:pPr>
              <a:lnSpc>
                <a:spcPct val="150000"/>
              </a:lnSpc>
            </a:pPr>
            <a:r>
              <a:rPr lang="en-US" dirty="0" smtClean="0">
                <a:latin typeface="Times New Roman" pitchFamily="18" charset="0"/>
                <a:cs typeface="Times New Roman" pitchFamily="18" charset="0"/>
              </a:rPr>
              <a:t>speed of information transfer. The accident is identified by the nearby people or the victim itself.</a:t>
            </a:r>
            <a:endParaRPr lang="en-US"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 of Existing System</a:t>
            </a:r>
            <a:endParaRPr lang="en-US" dirty="0"/>
          </a:p>
        </p:txBody>
      </p:sp>
      <p:sp>
        <p:nvSpPr>
          <p:cNvPr id="3" name="Content Placeholder 2"/>
          <p:cNvSpPr>
            <a:spLocks noGrp="1"/>
          </p:cNvSpPr>
          <p:nvPr>
            <p:ph idx="1"/>
          </p:nvPr>
        </p:nvSpPr>
        <p:spPr>
          <a:xfrm>
            <a:off x="1435608" y="1752600"/>
            <a:ext cx="7498080" cy="4495800"/>
          </a:xfrm>
        </p:spPr>
        <p:txBody>
          <a:bodyPr>
            <a:norm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.Manualsystem is adopted.</a:t>
            </a:r>
          </a:p>
          <a:p>
            <a:pPr algn="just">
              <a:lnSpc>
                <a:spcPct val="150000"/>
              </a:lnSpc>
              <a:buFont typeface="Wingdings" pitchFamily="2" charset="2"/>
              <a:buChar char="Ø"/>
            </a:pPr>
            <a:r>
              <a:rPr lang="en-US" sz="1800" dirty="0" smtClean="0">
                <a:latin typeface="Times New Roman" pitchFamily="18" charset="0"/>
                <a:cs typeface="Times New Roman" pitchFamily="18" charset="0"/>
              </a:rPr>
              <a:t>.Tracking of accident is a crucial process in the system.</a:t>
            </a:r>
          </a:p>
          <a:p>
            <a:pPr algn="just">
              <a:lnSpc>
                <a:spcPct val="150000"/>
              </a:lnSpc>
              <a:buFont typeface="Wingdings" pitchFamily="2" charset="2"/>
              <a:buChar char="Ø"/>
            </a:pPr>
            <a:r>
              <a:rPr lang="en-US" sz="1800" dirty="0" smtClean="0">
                <a:latin typeface="Times New Roman" pitchFamily="18" charset="0"/>
                <a:cs typeface="Times New Roman" pitchFamily="18" charset="0"/>
              </a:rPr>
              <a:t>.Required medical attention cannot be given to the needed person.</a:t>
            </a:r>
          </a:p>
          <a:p>
            <a:pPr algn="just">
              <a:lnSpc>
                <a:spcPct val="150000"/>
              </a:lnSpc>
              <a:buFont typeface="Wingdings" pitchFamily="2" charset="2"/>
              <a:buChar char="Ø"/>
            </a:pPr>
            <a:r>
              <a:rPr lang="en-US" sz="1800" dirty="0" smtClean="0">
                <a:latin typeface="Times New Roman" pitchFamily="18" charset="0"/>
                <a:cs typeface="Times New Roman" pitchFamily="18" charset="0"/>
              </a:rPr>
              <a:t>.Life loss and Property loss were not stopped in large scale.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r>
              <a:rPr lang="en-US" sz="1800" dirty="0" smtClean="0">
                <a:latin typeface="Times New Roman" pitchFamily="18" charset="0"/>
                <a:cs typeface="Times New Roman" pitchFamily="18" charset="0"/>
              </a:rPr>
              <a:t>The proposed accident alert system is designed using an android application. To save lives of people in road accidents, the application is initially developed and its role comes to play in grievous situations such road accidents which occur in rural areas especially during the night hours when chances of arriving of help are difficult .</a:t>
            </a:r>
          </a:p>
          <a:p>
            <a:r>
              <a:rPr lang="en-US" sz="1800" dirty="0" smtClean="0">
                <a:solidFill>
                  <a:srgbClr val="000000"/>
                </a:solidFill>
                <a:latin typeface="Times New Roman"/>
              </a:rPr>
              <a:t>The pre-designed Accident Alert System Android Application gets installed in the user’s Smartphone. In the application, the user needs to register their details by providing some basic information. Whenever an accident happens, any user who witnesses an accident called initiator who is having an accident alert system application account may send that accident alert message through the application to the nearby registered vehicle users in the application.</a:t>
            </a:r>
          </a:p>
          <a:p>
            <a:pPr>
              <a:lnSpc>
                <a:spcPct val="110000"/>
              </a:lnSpc>
            </a:pPr>
            <a:r>
              <a:rPr lang="en-US" sz="1800" dirty="0" smtClean="0">
                <a:solidFill>
                  <a:srgbClr val="000000"/>
                </a:solidFill>
                <a:latin typeface="Times New Roman"/>
              </a:rPr>
              <a:t> The application uses GPS technology for location mapping and sends an alert message containing the location along with time to the nearby users for the endorsement of the message. The registered user who is nearby to the accident location may get an accident alert message notification in their Smartphone’s application. The user who is receiving the alert message may or may not endorse a message based on their interest. In addition to that, the user might fear that their privacy will be breached when they endorse a received alert message. </a:t>
            </a:r>
            <a:endParaRPr lang="en-US" sz="18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435100" y="152400"/>
            <a:ext cx="7499350" cy="6096000"/>
          </a:xfrm>
        </p:spPr>
        <p:txBody>
          <a:bodyPr>
            <a:normAutofit/>
          </a:bodyPr>
          <a:lstStyle/>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r>
              <a:rPr lang="en-US" sz="1800" dirty="0" smtClean="0">
                <a:latin typeface="Times New Roman" pitchFamily="18" charset="0"/>
                <a:cs typeface="Times New Roman" pitchFamily="18" charset="0"/>
              </a:rPr>
              <a:t>To encourage the users to endorse an alert message without revealing the user’s identity, a privacy-preserving Block chain- based Incentive mechanism gets introduced. The initiator may provide some incentives to the users who authenticate their already sent alert message. Based on the endorsement of the message, the initiator sends an accident alert message containing the accident’s latitude and longitude location to the nearby emergency services. Once the emergency services like a </a:t>
            </a:r>
            <a:r>
              <a:rPr lang="en-US" sz="1800" dirty="0" smtClean="0">
                <a:solidFill>
                  <a:srgbClr val="000000"/>
                </a:solidFill>
                <a:latin typeface="Times New Roman"/>
              </a:rPr>
              <a:t>police station, Ambulance service received the alert message, they provide some incentives to the alert message initiator.</a:t>
            </a:r>
          </a:p>
          <a:p>
            <a:endParaRPr lang="en-US" sz="1800" dirty="0" smtClean="0">
              <a:solidFill>
                <a:srgbClr val="000000"/>
              </a:solidFill>
              <a:latin typeface="Times New Roman"/>
            </a:endParaRPr>
          </a:p>
          <a:p>
            <a:r>
              <a:rPr lang="en-US" sz="1800" dirty="0" smtClean="0">
                <a:solidFill>
                  <a:srgbClr val="000000"/>
                </a:solidFill>
                <a:latin typeface="Times New Roman"/>
              </a:rPr>
              <a:t> All those transactions get stored based on the Block chain technology and hence the privacy of the user is preserved. The ultimate goal of our system is to provide immediate police service and immediate location tracking of where the accident occurs. </a:t>
            </a:r>
            <a:endParaRPr lang="en-US" sz="1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p:txBody>
          <a:bodyPr>
            <a:normAutofit fontScale="85000" lnSpcReduction="10000"/>
          </a:bodyPr>
          <a:lstStyle/>
          <a:p>
            <a:pPr>
              <a:lnSpc>
                <a:spcPct val="150000"/>
              </a:lnSpc>
              <a:buFont typeface="Wingdings" pitchFamily="2" charset="2"/>
              <a:buChar char="Ø"/>
            </a:pPr>
            <a:r>
              <a:rPr lang="en-US" sz="2400" dirty="0" smtClean="0">
                <a:latin typeface="Times New Roman" pitchFamily="18" charset="0"/>
                <a:cs typeface="Times New Roman" pitchFamily="18" charset="0"/>
              </a:rPr>
              <a:t> Alerts police and medical units about accidents.</a:t>
            </a:r>
          </a:p>
          <a:p>
            <a:pPr>
              <a:lnSpc>
                <a:spcPct val="150000"/>
              </a:lnSpc>
              <a:buFont typeface="Wingdings" pitchFamily="2" charset="2"/>
              <a:buChar char="Ø"/>
            </a:pPr>
            <a:r>
              <a:rPr lang="en-US" sz="2400" dirty="0" smtClean="0">
                <a:latin typeface="Times New Roman" pitchFamily="18" charset="0"/>
                <a:cs typeface="Times New Roman" pitchFamily="18" charset="0"/>
              </a:rPr>
              <a:t>Reliable system.</a:t>
            </a:r>
          </a:p>
          <a:p>
            <a:pPr>
              <a:lnSpc>
                <a:spcPct val="150000"/>
              </a:lnSpc>
              <a:buFont typeface="Wingdings" pitchFamily="2" charset="2"/>
              <a:buChar char="Ø"/>
            </a:pPr>
            <a:r>
              <a:rPr lang="en-US" sz="2400" dirty="0" smtClean="0">
                <a:latin typeface="Times New Roman" pitchFamily="18" charset="0"/>
                <a:cs typeface="Times New Roman" pitchFamily="18" charset="0"/>
              </a:rPr>
              <a:t>Easy to operate.</a:t>
            </a:r>
          </a:p>
          <a:p>
            <a:pPr>
              <a:lnSpc>
                <a:spcPct val="150000"/>
              </a:lnSpc>
              <a:buFont typeface="Wingdings" pitchFamily="2" charset="2"/>
              <a:buChar char="Ø"/>
            </a:pPr>
            <a:r>
              <a:rPr lang="en-US" sz="2400" dirty="0" smtClean="0">
                <a:latin typeface="Times New Roman" pitchFamily="18" charset="0"/>
                <a:cs typeface="Times New Roman" pitchFamily="18" charset="0"/>
              </a:rPr>
              <a:t>Monitors hazards and threats.</a:t>
            </a:r>
          </a:p>
          <a:p>
            <a:pPr>
              <a:lnSpc>
                <a:spcPct val="150000"/>
              </a:lnSpc>
              <a:buFont typeface="Wingdings" pitchFamily="2" charset="2"/>
              <a:buChar char="Ø"/>
            </a:pPr>
            <a:r>
              <a:rPr lang="en-US" sz="2400" dirty="0" smtClean="0">
                <a:latin typeface="Times New Roman" pitchFamily="18" charset="0"/>
                <a:cs typeface="Times New Roman" pitchFamily="18" charset="0"/>
              </a:rPr>
              <a:t>Sophisticated security.</a:t>
            </a:r>
          </a:p>
          <a:p>
            <a:pPr marL="539496" indent="-457200">
              <a:lnSpc>
                <a:spcPct val="150000"/>
              </a:lnSpc>
              <a:buFont typeface="Wingdings" pitchFamily="2" charset="2"/>
              <a:buChar char="Ø"/>
            </a:pPr>
            <a:r>
              <a:rPr lang="en-US" sz="2400" dirty="0" smtClean="0">
                <a:latin typeface="Times New Roman" pitchFamily="18" charset="0"/>
                <a:cs typeface="Times New Roman" pitchFamily="18" charset="0"/>
              </a:rPr>
              <a:t>A Automated system is used once the accident occurs.</a:t>
            </a:r>
          </a:p>
          <a:p>
            <a:pPr marL="539496" indent="-457200">
              <a:lnSpc>
                <a:spcPct val="150000"/>
              </a:lnSpc>
              <a:buFont typeface="Wingdings" pitchFamily="2" charset="2"/>
              <a:buChar char="Ø"/>
            </a:pPr>
            <a:r>
              <a:rPr lang="en-US" sz="2400" dirty="0" smtClean="0">
                <a:latin typeface="Times New Roman" pitchFamily="18" charset="0"/>
                <a:cs typeface="Times New Roman" pitchFamily="18" charset="0"/>
              </a:rPr>
              <a:t> This system gives the Latitude and Longitude of the system accident occurred area without any delay.</a:t>
            </a:r>
          </a:p>
          <a:p>
            <a:pPr marL="539496" indent="-457200">
              <a:lnSpc>
                <a:spcPct val="150000"/>
              </a:lnSpc>
              <a:buFont typeface="Wingdings" pitchFamily="2" charset="2"/>
              <a:buChar char="Ø"/>
            </a:pPr>
            <a:r>
              <a:rPr lang="en-US" sz="2400" dirty="0" smtClean="0">
                <a:latin typeface="Times New Roman" pitchFamily="18" charset="0"/>
                <a:cs typeface="Times New Roman" pitchFamily="18" charset="0"/>
              </a:rPr>
              <a:t>More Human life can be saved using this auto mated system.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7169" name="Picture 1"/>
          <p:cNvPicPr>
            <a:picLocks noGrp="1" noChangeAspect="1" noChangeArrowheads="1"/>
          </p:cNvPicPr>
          <p:nvPr>
            <p:ph idx="1"/>
          </p:nvPr>
        </p:nvPicPr>
        <p:blipFill>
          <a:blip r:embed="rId2"/>
          <a:srcRect/>
          <a:stretch>
            <a:fillRect/>
          </a:stretch>
        </p:blipFill>
        <p:spPr bwMode="auto">
          <a:xfrm>
            <a:off x="1524000" y="1447800"/>
            <a:ext cx="6629400"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MODULE DESCRIPTION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50000"/>
              </a:lnSpc>
            </a:pPr>
            <a:r>
              <a:rPr lang="en-US" dirty="0" err="1" smtClean="0">
                <a:latin typeface="Times New Roman" pitchFamily="18" charset="0"/>
                <a:cs typeface="Times New Roman" pitchFamily="18" charset="0"/>
              </a:rPr>
              <a:t>Acci</a:t>
            </a:r>
            <a:r>
              <a:rPr lang="en-US" dirty="0" smtClean="0">
                <a:latin typeface="Times New Roman" pitchFamily="18" charset="0"/>
                <a:cs typeface="Times New Roman" pitchFamily="18" charset="0"/>
              </a:rPr>
              <a:t>-Alert is basically a safety device whose role comes to play in dire situations such road accidents that occur in rural areas especially during the night hours when chances of arrival of help are slim. </a:t>
            </a:r>
          </a:p>
          <a:p>
            <a:pPr algn="just">
              <a:lnSpc>
                <a:spcPct val="150000"/>
              </a:lnSpc>
            </a:pPr>
            <a:r>
              <a:rPr lang="en-US" dirty="0" smtClean="0">
                <a:latin typeface="Times New Roman" pitchFamily="18" charset="0"/>
                <a:cs typeface="Times New Roman" pitchFamily="18" charset="0"/>
              </a:rPr>
              <a:t>The small size and simplicity of the device enables it to be compatible with any on road car model. The device can be easily installed on vehicles. Low cost of the device makes it affordable for people of all classes. The </a:t>
            </a:r>
            <a:r>
              <a:rPr lang="en-US" dirty="0" err="1" smtClean="0">
                <a:latin typeface="Times New Roman" pitchFamily="18" charset="0"/>
                <a:cs typeface="Times New Roman" pitchFamily="18" charset="0"/>
              </a:rPr>
              <a:t>Acci</a:t>
            </a:r>
            <a:r>
              <a:rPr lang="en-US" dirty="0" smtClean="0">
                <a:latin typeface="Times New Roman" pitchFamily="18" charset="0"/>
                <a:cs typeface="Times New Roman" pitchFamily="18" charset="0"/>
              </a:rPr>
              <a:t>-Alert system is user friendly as it just requires to install an app on the user mobile and give the important numbers for contact after installation.</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Prior to installing the device on the car, the user must download and install the </a:t>
            </a:r>
            <a:r>
              <a:rPr lang="en-US" dirty="0" err="1" smtClean="0">
                <a:latin typeface="Times New Roman" pitchFamily="18" charset="0"/>
                <a:cs typeface="Times New Roman" pitchFamily="18" charset="0"/>
              </a:rPr>
              <a:t>Acci</a:t>
            </a:r>
            <a:r>
              <a:rPr lang="en-US" dirty="0" smtClean="0">
                <a:latin typeface="Times New Roman" pitchFamily="18" charset="0"/>
                <a:cs typeface="Times New Roman" pitchFamily="18" charset="0"/>
              </a:rPr>
              <a:t>-Alert app on his/her mobile phone and pair the Bluetooth module inside the device with his/her mobile phone by selecting the device in the Bluetooth  settings. </a:t>
            </a:r>
          </a:p>
          <a:p>
            <a:pPr algn="just">
              <a:lnSpc>
                <a:spcPct val="170000"/>
              </a:lnSpc>
              <a:buFont typeface="Arial" pitchFamily="34" charset="0"/>
              <a:buChar char="•"/>
            </a:pPr>
            <a:r>
              <a:rPr lang="en-US" dirty="0" smtClean="0">
                <a:latin typeface="Times New Roman" pitchFamily="18" charset="0"/>
                <a:cs typeface="Times New Roman" pitchFamily="18" charset="0"/>
              </a:rPr>
              <a:t>The MAC id of the Bluetooth module used in the corresponding </a:t>
            </a:r>
            <a:r>
              <a:rPr lang="en-US" dirty="0" err="1" smtClean="0">
                <a:latin typeface="Times New Roman" pitchFamily="18" charset="0"/>
                <a:cs typeface="Times New Roman" pitchFamily="18" charset="0"/>
              </a:rPr>
              <a:t>Acci</a:t>
            </a:r>
            <a:r>
              <a:rPr lang="en-US" dirty="0" smtClean="0">
                <a:latin typeface="Times New Roman" pitchFamily="18" charset="0"/>
                <a:cs typeface="Times New Roman" pitchFamily="18" charset="0"/>
              </a:rPr>
              <a:t>-Alert device is entered in the program of the app at the time of manufacturing. The MAC id of each Bluetooth module is different. </a:t>
            </a:r>
          </a:p>
          <a:p>
            <a:pPr algn="just">
              <a:lnSpc>
                <a:spcPct val="170000"/>
              </a:lnSpc>
              <a:buFont typeface="Arial" pitchFamily="34" charset="0"/>
              <a:buChar char="•"/>
            </a:pPr>
            <a:r>
              <a:rPr lang="en-US" dirty="0" smtClean="0">
                <a:latin typeface="Times New Roman" pitchFamily="18" charset="0"/>
                <a:cs typeface="Times New Roman" pitchFamily="18" charset="0"/>
              </a:rPr>
              <a:t>The app will run only if the programmed MAC id is detected. After this process, the device can be installed on the vehicle.</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On detection of collision by the pressure sensor, the Bluetooth module will be driven by the </a:t>
            </a:r>
            <a:r>
              <a:rPr lang="en-US" dirty="0" err="1" smtClean="0">
                <a:latin typeface="Times New Roman" pitchFamily="18" charset="0"/>
                <a:cs typeface="Times New Roman" pitchFamily="18" charset="0"/>
              </a:rPr>
              <a:t>monostable</a:t>
            </a:r>
            <a:r>
              <a:rPr lang="en-US" dirty="0" smtClean="0">
                <a:latin typeface="Times New Roman" pitchFamily="18" charset="0"/>
                <a:cs typeface="Times New Roman" pitchFamily="18" charset="0"/>
              </a:rPr>
              <a:t> multi vibrator for five seconds, during which the app in the user’s phone will detect the Bluetooth module. </a:t>
            </a:r>
          </a:p>
          <a:p>
            <a:pPr algn="just">
              <a:lnSpc>
                <a:spcPct val="170000"/>
              </a:lnSpc>
            </a:pPr>
            <a:r>
              <a:rPr lang="en-US" dirty="0" smtClean="0">
                <a:latin typeface="Times New Roman" pitchFamily="18" charset="0"/>
                <a:cs typeface="Times New Roman" pitchFamily="18" charset="0"/>
              </a:rPr>
              <a:t>The much essential time is saved no transfer of data between the Bluetooth module and the phone is necessary. Upon detection of the Bluetooth module, the app will take location of the user and send it to a preset number (be it to the police, ambulance service or close relatives) as a distress message from the mobile phone in the form of text message.</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0"/>
            <a:ext cx="7498080" cy="6248400"/>
          </a:xfrm>
        </p:spPr>
        <p:txBody>
          <a:bodyPr>
            <a:noAutofit/>
          </a:bodyPr>
          <a:lstStyle/>
          <a:p>
            <a:pPr>
              <a:lnSpc>
                <a:spcPct val="170000"/>
              </a:lnSpc>
              <a:buNone/>
            </a:pPr>
            <a:r>
              <a:rPr lang="en-US" sz="1800" dirty="0" smtClean="0">
                <a:latin typeface="Times New Roman" pitchFamily="18" charset="0"/>
                <a:cs typeface="Times New Roman" pitchFamily="18" charset="0"/>
              </a:rPr>
              <a:t>This accident alert system is an android app which is interconnected with IOT. At first user have to install the app and have to register his details and have to enter his emergency contacts.</a:t>
            </a:r>
          </a:p>
          <a:p>
            <a:pPr>
              <a:lnSpc>
                <a:spcPct val="170000"/>
              </a:lnSpc>
              <a:buNone/>
            </a:pPr>
            <a:r>
              <a:rPr lang="en-US" sz="1800" dirty="0" smtClean="0">
                <a:latin typeface="Times New Roman" pitchFamily="18" charset="0"/>
                <a:cs typeface="Times New Roman" pitchFamily="18" charset="0"/>
              </a:rPr>
              <a:t> The IOT device must be placed outside the vehicle. If there is any occurrence of accident then the sensors in this device will detect the accident and then forward this information to the smart phone which is connected to it via Bluetooth. Now the remaining mechanism is done by app where app will automatically triggers an alarm upon receiving this information from the IOT.</a:t>
            </a:r>
          </a:p>
          <a:p>
            <a:pPr>
              <a:lnSpc>
                <a:spcPct val="170000"/>
              </a:lnSpc>
              <a:buNone/>
            </a:pPr>
            <a:r>
              <a:rPr lang="en-US" sz="1800" dirty="0" smtClean="0">
                <a:latin typeface="Times New Roman" pitchFamily="18" charset="0"/>
                <a:cs typeface="Times New Roman" pitchFamily="18" charset="0"/>
              </a:rPr>
              <a:t> If the Driver fails to turn off this alarm within a specified time limit, the app sends an SOS message to the contacts loaded by him which also contains the location of the accident. User registering with App SMS Page IOT The IOT module consists of Raspberry Pi 3, which is connected with Sensors such as Sound Sensor and Flame Detection Sensor. These Sensors detect their corresponding event and then send this information to the SOC.</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r>
              <a:rPr lang="en-US" dirty="0" smtClean="0"/>
              <a:t>Windows 7/8/10</a:t>
            </a:r>
          </a:p>
          <a:p>
            <a:r>
              <a:rPr lang="en-US" dirty="0" smtClean="0"/>
              <a:t>Virtual machine (</a:t>
            </a:r>
            <a:r>
              <a:rPr lang="en-US" dirty="0" err="1" smtClean="0"/>
              <a:t>ubuntu</a:t>
            </a:r>
            <a:r>
              <a:rPr lang="en-US" dirty="0" smtClean="0"/>
              <a:t>)</a:t>
            </a:r>
          </a:p>
          <a:p>
            <a:r>
              <a:rPr lang="en-US" dirty="0" smtClean="0"/>
              <a:t>Ns2 Simulator</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85000" lnSpcReduction="10000"/>
          </a:bodyPr>
          <a:lstStyle/>
          <a:p>
            <a:pPr>
              <a:buNone/>
            </a:pPr>
            <a:r>
              <a:rPr lang="en-US" sz="1900" dirty="0" smtClean="0">
                <a:latin typeface="Times New Roman" pitchFamily="18" charset="0"/>
                <a:cs typeface="Times New Roman" pitchFamily="18" charset="0"/>
              </a:rPr>
              <a:t> </a:t>
            </a:r>
          </a:p>
          <a:p>
            <a:pPr algn="just">
              <a:lnSpc>
                <a:spcPct val="150000"/>
              </a:lnSpc>
              <a:buNone/>
            </a:pPr>
            <a:r>
              <a:rPr lang="en-US" sz="1900" dirty="0" smtClean="0">
                <a:latin typeface="Times New Roman" pitchFamily="18" charset="0"/>
                <a:cs typeface="Times New Roman" pitchFamily="18" charset="0"/>
              </a:rPr>
              <a:t>   [1] </a:t>
            </a:r>
            <a:r>
              <a:rPr lang="en-US" sz="1900" dirty="0" err="1" smtClean="0">
                <a:latin typeface="Times New Roman" pitchFamily="18" charset="0"/>
                <a:cs typeface="Times New Roman" pitchFamily="18" charset="0"/>
              </a:rPr>
              <a:t>Lun</a:t>
            </a:r>
            <a:r>
              <a:rPr lang="en-US" sz="1900" dirty="0" smtClean="0">
                <a:latin typeface="Times New Roman" pitchFamily="18" charset="0"/>
                <a:cs typeface="Times New Roman" pitchFamily="18" charset="0"/>
              </a:rPr>
              <a:t> Li, Jibing Liu, Lichen Cheng, </a:t>
            </a:r>
            <a:r>
              <a:rPr lang="en-US" sz="1900" dirty="0" err="1" smtClean="0">
                <a:latin typeface="Times New Roman" pitchFamily="18" charset="0"/>
                <a:cs typeface="Times New Roman" pitchFamily="18" charset="0"/>
              </a:rPr>
              <a:t>Shuo</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Qiu</a:t>
            </a:r>
            <a:r>
              <a:rPr lang="en-US" sz="1900" dirty="0" smtClean="0">
                <a:latin typeface="Times New Roman" pitchFamily="18" charset="0"/>
                <a:cs typeface="Times New Roman" pitchFamily="18" charset="0"/>
              </a:rPr>
              <a:t>, Wei Wang, Xiangliang Zhang, and </a:t>
            </a:r>
            <a:r>
              <a:rPr lang="en-US" sz="1900" dirty="0" err="1" smtClean="0">
                <a:latin typeface="Times New Roman" pitchFamily="18" charset="0"/>
                <a:cs typeface="Times New Roman" pitchFamily="18" charset="0"/>
              </a:rPr>
              <a:t>Zonghua</a:t>
            </a:r>
            <a:r>
              <a:rPr lang="en-US" sz="1900" dirty="0" smtClean="0">
                <a:latin typeface="Times New Roman" pitchFamily="18" charset="0"/>
                <a:cs typeface="Times New Roman" pitchFamily="18" charset="0"/>
              </a:rPr>
              <a:t> Zhang – “Credit Coin: A Privacy-Preserving Block chain-Based Incentive Announcement Network for Communications of Smart Vehicles.</a:t>
            </a:r>
          </a:p>
          <a:p>
            <a:pPr algn="just">
              <a:lnSpc>
                <a:spcPct val="150000"/>
              </a:lnSpc>
            </a:pPr>
            <a:r>
              <a:rPr lang="en-US" sz="1900" i="1" dirty="0" smtClean="0">
                <a:latin typeface="Times New Roman" pitchFamily="18" charset="0"/>
                <a:cs typeface="Times New Roman" pitchFamily="18" charset="0"/>
              </a:rPr>
              <a:t>[2] </a:t>
            </a:r>
            <a:r>
              <a:rPr lang="en-US" sz="1900" dirty="0" err="1" smtClean="0">
                <a:latin typeface="Times New Roman" pitchFamily="18" charset="0"/>
                <a:cs typeface="Times New Roman" pitchFamily="18" charset="0"/>
              </a:rPr>
              <a:t>Lun</a:t>
            </a:r>
            <a:r>
              <a:rPr lang="en-US" sz="1900" dirty="0" smtClean="0">
                <a:latin typeface="Times New Roman" pitchFamily="18" charset="0"/>
                <a:cs typeface="Times New Roman" pitchFamily="18" charset="0"/>
              </a:rPr>
              <a:t> Li, Jibing Liu, Lichen Cheng, </a:t>
            </a:r>
            <a:r>
              <a:rPr lang="en-US" sz="1900" dirty="0" err="1" smtClean="0">
                <a:latin typeface="Times New Roman" pitchFamily="18" charset="0"/>
                <a:cs typeface="Times New Roman" pitchFamily="18" charset="0"/>
              </a:rPr>
              <a:t>Shuo</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Qiu</a:t>
            </a:r>
            <a:r>
              <a:rPr lang="en-US" sz="1900" dirty="0" smtClean="0">
                <a:latin typeface="Times New Roman" pitchFamily="18" charset="0"/>
                <a:cs typeface="Times New Roman" pitchFamily="18" charset="0"/>
              </a:rPr>
              <a:t>, Wei Wang, </a:t>
            </a:r>
            <a:r>
              <a:rPr lang="en-US" sz="1900" dirty="0" err="1" smtClean="0">
                <a:latin typeface="Times New Roman" pitchFamily="18" charset="0"/>
                <a:cs typeface="Times New Roman" pitchFamily="18" charset="0"/>
              </a:rPr>
              <a:t>Xiangliang</a:t>
            </a:r>
            <a:r>
              <a:rPr lang="en-US" sz="1900" dirty="0" smtClean="0">
                <a:latin typeface="Times New Roman" pitchFamily="18" charset="0"/>
                <a:cs typeface="Times New Roman" pitchFamily="18" charset="0"/>
              </a:rPr>
              <a:t> Zhang, and </a:t>
            </a:r>
            <a:r>
              <a:rPr lang="en-US" sz="1900" dirty="0" err="1" smtClean="0">
                <a:latin typeface="Times New Roman" pitchFamily="18" charset="0"/>
                <a:cs typeface="Times New Roman" pitchFamily="18" charset="0"/>
              </a:rPr>
              <a:t>Zonghua</a:t>
            </a:r>
            <a:r>
              <a:rPr lang="en-US" sz="1900" dirty="0" smtClean="0">
                <a:latin typeface="Times New Roman" pitchFamily="18" charset="0"/>
                <a:cs typeface="Times New Roman" pitchFamily="18" charset="0"/>
              </a:rPr>
              <a:t> Zhang – “Credit Coin: A Privacy-Preserving Block chain-Based Incentive Announcement Network for Communications of Smart Vehicles.</a:t>
            </a:r>
            <a:endParaRPr lang="en-US" sz="1900" i="1" dirty="0" smtClean="0">
              <a:latin typeface="Times New Roman" pitchFamily="18" charset="0"/>
              <a:cs typeface="Times New Roman" pitchFamily="18" charset="0"/>
            </a:endParaRPr>
          </a:p>
          <a:p>
            <a:pPr algn="just">
              <a:lnSpc>
                <a:spcPct val="150000"/>
              </a:lnSpc>
              <a:buNone/>
            </a:pPr>
            <a:r>
              <a:rPr lang="en-US" dirty="0" smtClean="0"/>
              <a:t>[</a:t>
            </a:r>
            <a:r>
              <a:rPr lang="en-US" sz="1900" dirty="0" smtClean="0">
                <a:latin typeface="Times New Roman" pitchFamily="18" charset="0"/>
                <a:cs typeface="Times New Roman" pitchFamily="18" charset="0"/>
              </a:rPr>
              <a:t>3] </a:t>
            </a:r>
            <a:r>
              <a:rPr lang="en-US" sz="1900" dirty="0" err="1" smtClean="0">
                <a:latin typeface="Times New Roman" pitchFamily="18" charset="0"/>
                <a:cs typeface="Times New Roman" pitchFamily="18" charset="0"/>
              </a:rPr>
              <a:t>Saidi</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Siuhi</a:t>
            </a:r>
            <a:r>
              <a:rPr lang="en-US" sz="1900" dirty="0" smtClean="0">
                <a:latin typeface="Times New Roman" pitchFamily="18" charset="0"/>
                <a:cs typeface="Times New Roman" pitchFamily="18" charset="0"/>
              </a:rPr>
              <a:t>, Judith </a:t>
            </a:r>
            <a:r>
              <a:rPr lang="en-US" sz="1900" dirty="0" err="1" smtClean="0">
                <a:latin typeface="Times New Roman" pitchFamily="18" charset="0"/>
                <a:cs typeface="Times New Roman" pitchFamily="18" charset="0"/>
              </a:rPr>
              <a:t>Mwakalonge</a:t>
            </a:r>
            <a:r>
              <a:rPr lang="en-US" sz="1900" dirty="0" smtClean="0">
                <a:latin typeface="Times New Roman" pitchFamily="18" charset="0"/>
                <a:cs typeface="Times New Roman" pitchFamily="18" charset="0"/>
              </a:rPr>
              <a:t>, “Opportunities and challenges of smart mobile applications in transportation.</a:t>
            </a:r>
          </a:p>
          <a:p>
            <a:pPr algn="just">
              <a:lnSpc>
                <a:spcPct val="150000"/>
              </a:lnSpc>
            </a:pPr>
            <a:endParaRPr lang="en-US" sz="1900" i="1" dirty="0" smtClean="0">
              <a:latin typeface="Times New Roman" pitchFamily="18" charset="0"/>
              <a:cs typeface="Times New Roman" pitchFamily="18" charset="0"/>
            </a:endParaRPr>
          </a:p>
          <a:p>
            <a:pPr algn="just">
              <a:lnSpc>
                <a:spcPct val="150000"/>
              </a:lnSpc>
            </a:pPr>
            <a:r>
              <a:rPr lang="en-US" sz="1900" i="1" dirty="0" smtClean="0">
                <a:latin typeface="Times New Roman" pitchFamily="18" charset="0"/>
                <a:cs typeface="Times New Roman" pitchFamily="18" charset="0"/>
              </a:rPr>
              <a:t>[4] C. H. Mohammed </a:t>
            </a:r>
            <a:r>
              <a:rPr lang="en-US" sz="1900" i="1" dirty="0" err="1" smtClean="0">
                <a:latin typeface="Times New Roman" pitchFamily="18" charset="0"/>
                <a:cs typeface="Times New Roman" pitchFamily="18" charset="0"/>
              </a:rPr>
              <a:t>Koya</a:t>
            </a:r>
            <a:r>
              <a:rPr lang="en-US" sz="1900" i="1" dirty="0" smtClean="0">
                <a:latin typeface="Times New Roman" pitchFamily="18" charset="0"/>
                <a:cs typeface="Times New Roman" pitchFamily="18" charset="0"/>
              </a:rPr>
              <a:t>, “An Android Application for Accident Alert.</a:t>
            </a:r>
          </a:p>
          <a:p>
            <a:endParaRPr lang="en-US" dirty="0" smtClean="0"/>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lnSpcReduction="10000"/>
          </a:bodyPr>
          <a:lstStyle/>
          <a:p>
            <a:endParaRPr lang="en-US" dirty="0" smtClean="0"/>
          </a:p>
          <a:p>
            <a:pPr>
              <a:lnSpc>
                <a:spcPct val="150000"/>
              </a:lnSpc>
            </a:pPr>
            <a:r>
              <a:rPr lang="en-US" sz="1800" dirty="0" smtClean="0">
                <a:latin typeface="Times New Roman" pitchFamily="18" charset="0"/>
                <a:cs typeface="Times New Roman" pitchFamily="18" charset="0"/>
              </a:rPr>
              <a:t>[5] </a:t>
            </a:r>
            <a:r>
              <a:rPr lang="en-US" sz="1800" dirty="0" err="1" smtClean="0">
                <a:latin typeface="Times New Roman" pitchFamily="18" charset="0"/>
                <a:cs typeface="Times New Roman" pitchFamily="18" charset="0"/>
              </a:rPr>
              <a:t>Aliza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Sarlan</a:t>
            </a:r>
            <a:r>
              <a:rPr lang="en-US" sz="1800" dirty="0" smtClean="0">
                <a:latin typeface="Times New Roman" pitchFamily="18" charset="0"/>
                <a:cs typeface="Times New Roman" pitchFamily="18" charset="0"/>
              </a:rPr>
              <a:t>*, Wan Fatimah Wan Ahmad, </a:t>
            </a:r>
            <a:r>
              <a:rPr lang="en-US" sz="1800" dirty="0" err="1" smtClean="0">
                <a:latin typeface="Times New Roman" pitchFamily="18" charset="0"/>
                <a:cs typeface="Times New Roman" pitchFamily="18" charset="0"/>
              </a:rPr>
              <a:t>Rohiza</a:t>
            </a:r>
            <a:r>
              <a:rPr lang="en-US" sz="1800" dirty="0" smtClean="0">
                <a:latin typeface="Times New Roman" pitchFamily="18" charset="0"/>
                <a:cs typeface="Times New Roman" pitchFamily="18" charset="0"/>
              </a:rPr>
              <a:t> Ahmad, and </a:t>
            </a:r>
            <a:r>
              <a:rPr lang="en-US" sz="1800" dirty="0" err="1" smtClean="0">
                <a:latin typeface="Times New Roman" pitchFamily="18" charset="0"/>
                <a:cs typeface="Times New Roman" pitchFamily="18" charset="0"/>
              </a:rPr>
              <a:t>Nurliyana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Roslan</a:t>
            </a:r>
            <a:r>
              <a:rPr lang="en-US" sz="1800" dirty="0" smtClean="0">
                <a:latin typeface="Times New Roman" pitchFamily="18" charset="0"/>
                <a:cs typeface="Times New Roman" pitchFamily="18" charset="0"/>
              </a:rPr>
              <a:t>, “ Emergency Accident Alert Mobile Application.</a:t>
            </a:r>
            <a:endParaRPr lang="en-US" sz="1800" i="1" dirty="0" smtClean="0">
              <a:latin typeface="Times New Roman" pitchFamily="18" charset="0"/>
              <a:cs typeface="Times New Roman" pitchFamily="18" charset="0"/>
            </a:endParaRPr>
          </a:p>
          <a:p>
            <a:pPr>
              <a:lnSpc>
                <a:spcPct val="150000"/>
              </a:lnSpc>
            </a:pPr>
            <a:endParaRPr lang="en-US" sz="1800" i="1" dirty="0" smtClean="0">
              <a:latin typeface="Times New Roman" pitchFamily="18" charset="0"/>
              <a:cs typeface="Times New Roman" pitchFamily="18" charset="0"/>
            </a:endParaRPr>
          </a:p>
          <a:p>
            <a:pPr>
              <a:lnSpc>
                <a:spcPct val="150000"/>
              </a:lnSpc>
            </a:pPr>
            <a:r>
              <a:rPr lang="en-US" sz="1800" i="1" dirty="0" smtClean="0">
                <a:latin typeface="Times New Roman" pitchFamily="18" charset="0"/>
                <a:cs typeface="Times New Roman" pitchFamily="18" charset="0"/>
              </a:rPr>
              <a:t>[6] B. Siva </a:t>
            </a:r>
            <a:r>
              <a:rPr lang="en-US" sz="1800" i="1" dirty="0" err="1" smtClean="0">
                <a:latin typeface="Times New Roman" pitchFamily="18" charset="0"/>
                <a:cs typeface="Times New Roman" pitchFamily="18" charset="0"/>
              </a:rPr>
              <a:t>Nagaraju</a:t>
            </a:r>
            <a:r>
              <a:rPr lang="en-US" sz="1800" i="1" dirty="0" smtClean="0">
                <a:latin typeface="Times New Roman" pitchFamily="18" charset="0"/>
                <a:cs typeface="Times New Roman" pitchFamily="18" charset="0"/>
              </a:rPr>
              <a:t>, V. </a:t>
            </a:r>
            <a:r>
              <a:rPr lang="en-US" sz="1800" i="1" dirty="0" err="1" smtClean="0">
                <a:latin typeface="Times New Roman" pitchFamily="18" charset="0"/>
                <a:cs typeface="Times New Roman" pitchFamily="18" charset="0"/>
              </a:rPr>
              <a:t>Lokesh</a:t>
            </a:r>
            <a:r>
              <a:rPr lang="en-US" sz="1800" i="1" dirty="0" smtClean="0">
                <a:latin typeface="Times New Roman" pitchFamily="18" charset="0"/>
                <a:cs typeface="Times New Roman" pitchFamily="18" charset="0"/>
              </a:rPr>
              <a:t> </a:t>
            </a:r>
            <a:r>
              <a:rPr lang="en-US" sz="1800" i="1" dirty="0" err="1" smtClean="0">
                <a:latin typeface="Times New Roman" pitchFamily="18" charset="0"/>
                <a:cs typeface="Times New Roman" pitchFamily="18" charset="0"/>
              </a:rPr>
              <a:t>Manikanta</a:t>
            </a:r>
            <a:r>
              <a:rPr lang="en-US" sz="1800" i="1" dirty="0" smtClean="0">
                <a:latin typeface="Times New Roman" pitchFamily="18" charset="0"/>
                <a:cs typeface="Times New Roman" pitchFamily="18" charset="0"/>
              </a:rPr>
              <a:t> Kumar, J. </a:t>
            </a:r>
            <a:r>
              <a:rPr lang="en-US" sz="1800" i="1" dirty="0" err="1" smtClean="0">
                <a:latin typeface="Times New Roman" pitchFamily="18" charset="0"/>
                <a:cs typeface="Times New Roman" pitchFamily="18" charset="0"/>
              </a:rPr>
              <a:t>Yaswanth</a:t>
            </a:r>
            <a:r>
              <a:rPr lang="en-US" sz="1800" i="1" dirty="0" smtClean="0">
                <a:latin typeface="Times New Roman" pitchFamily="18" charset="0"/>
                <a:cs typeface="Times New Roman" pitchFamily="18" charset="0"/>
              </a:rPr>
              <a:t> Kumar, </a:t>
            </a:r>
            <a:r>
              <a:rPr lang="en-US" sz="1800" i="1" dirty="0" err="1" smtClean="0">
                <a:latin typeface="Times New Roman" pitchFamily="18" charset="0"/>
                <a:cs typeface="Times New Roman" pitchFamily="18" charset="0"/>
              </a:rPr>
              <a:t>D.Chandra</a:t>
            </a:r>
            <a:r>
              <a:rPr lang="en-US" sz="1800" i="1" dirty="0" smtClean="0">
                <a:latin typeface="Times New Roman" pitchFamily="18" charset="0"/>
                <a:cs typeface="Times New Roman" pitchFamily="18" charset="0"/>
              </a:rPr>
              <a:t> </a:t>
            </a:r>
            <a:r>
              <a:rPr lang="en-US" sz="1800" i="1" dirty="0" err="1" smtClean="0">
                <a:latin typeface="Times New Roman" pitchFamily="18" charset="0"/>
                <a:cs typeface="Times New Roman" pitchFamily="18" charset="0"/>
              </a:rPr>
              <a:t>Sekhar</a:t>
            </a:r>
            <a:r>
              <a:rPr lang="en-US" sz="1800" i="1" dirty="0" smtClean="0">
                <a:latin typeface="Times New Roman" pitchFamily="18" charset="0"/>
                <a:cs typeface="Times New Roman" pitchFamily="18" charset="0"/>
              </a:rPr>
              <a:t>, “Accident Alert using IOT and Android Application.</a:t>
            </a:r>
          </a:p>
          <a:p>
            <a:pPr>
              <a:lnSpc>
                <a:spcPct val="150000"/>
              </a:lnSpc>
            </a:pPr>
            <a:endParaRPr lang="en-US" sz="1800" dirty="0" smtClean="0">
              <a:latin typeface="Times New Roman" pitchFamily="18" charset="0"/>
              <a:cs typeface="Times New Roman" pitchFamily="18" charset="0"/>
            </a:endParaRPr>
          </a:p>
          <a:p>
            <a:pPr>
              <a:lnSpc>
                <a:spcPct val="150000"/>
              </a:lnSpc>
            </a:pPr>
            <a:r>
              <a:rPr lang="en-US" sz="1800" dirty="0" smtClean="0">
                <a:latin typeface="Times New Roman" pitchFamily="18" charset="0"/>
                <a:cs typeface="Times New Roman" pitchFamily="18" charset="0"/>
              </a:rPr>
              <a:t>[7] </a:t>
            </a:r>
            <a:r>
              <a:rPr lang="en-US" sz="1800" dirty="0" err="1" smtClean="0">
                <a:latin typeface="Times New Roman" pitchFamily="18" charset="0"/>
                <a:cs typeface="Times New Roman" pitchFamily="18" charset="0"/>
              </a:rPr>
              <a:t>Patil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Ashish</a:t>
            </a:r>
            <a:r>
              <a:rPr lang="en-US" sz="1800" dirty="0" smtClean="0">
                <a:latin typeface="Times New Roman" pitchFamily="18" charset="0"/>
                <a:cs typeface="Times New Roman" pitchFamily="18" charset="0"/>
              </a:rPr>
              <a:t> N., </a:t>
            </a:r>
            <a:r>
              <a:rPr lang="en-US" sz="1800" dirty="0" err="1" smtClean="0">
                <a:latin typeface="Times New Roman" pitchFamily="18" charset="0"/>
                <a:cs typeface="Times New Roman" pitchFamily="18" charset="0"/>
              </a:rPr>
              <a:t>Yadav</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Abhilash</a:t>
            </a:r>
            <a:r>
              <a:rPr lang="en-US" sz="1800" dirty="0" smtClean="0">
                <a:latin typeface="Times New Roman" pitchFamily="18" charset="0"/>
                <a:cs typeface="Times New Roman" pitchFamily="18" charset="0"/>
              </a:rPr>
              <a:t>, “Accident Detection System using Android Application.</a:t>
            </a:r>
          </a:p>
          <a:p>
            <a:endParaRPr lang="en-US" dirty="0" smtClean="0"/>
          </a:p>
          <a:p>
            <a:pPr>
              <a:lnSpc>
                <a:spcPct val="150000"/>
              </a:lnSpc>
            </a:pPr>
            <a:r>
              <a:rPr lang="en-US" sz="1900" dirty="0" smtClean="0">
                <a:latin typeface="Times New Roman" pitchFamily="18" charset="0"/>
                <a:cs typeface="Times New Roman" pitchFamily="18" charset="0"/>
              </a:rPr>
              <a:t>[8] </a:t>
            </a:r>
            <a:r>
              <a:rPr lang="en-US" sz="1900" dirty="0" err="1" smtClean="0">
                <a:latin typeface="Times New Roman" pitchFamily="18" charset="0"/>
                <a:cs typeface="Times New Roman" pitchFamily="18" charset="0"/>
              </a:rPr>
              <a:t>Kongrath</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Suankaewmanee</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Dinh</a:t>
            </a:r>
            <a:r>
              <a:rPr lang="en-US" sz="1900" dirty="0" smtClean="0">
                <a:latin typeface="Times New Roman" pitchFamily="18" charset="0"/>
                <a:cs typeface="Times New Roman" pitchFamily="18" charset="0"/>
              </a:rPr>
              <a:t> Thai Hoang, </a:t>
            </a:r>
            <a:r>
              <a:rPr lang="en-US" sz="1900" dirty="0" err="1" smtClean="0">
                <a:latin typeface="Times New Roman" pitchFamily="18" charset="0"/>
                <a:cs typeface="Times New Roman" pitchFamily="18" charset="0"/>
              </a:rPr>
              <a:t>Dusit</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Niyato</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Suttinee</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Sawadsitang</a:t>
            </a:r>
            <a:r>
              <a:rPr lang="en-US" sz="1900" dirty="0" smtClean="0">
                <a:latin typeface="Times New Roman" pitchFamily="18" charset="0"/>
                <a:cs typeface="Times New Roman" pitchFamily="18" charset="0"/>
              </a:rPr>
              <a:t>, Ping Wang, and Zhu Han, “Performance Analysis and Application of Mobile </a:t>
            </a:r>
            <a:r>
              <a:rPr lang="en-US" sz="1900" dirty="0" err="1" smtClean="0">
                <a:latin typeface="Times New Roman" pitchFamily="18" charset="0"/>
                <a:cs typeface="Times New Roman" pitchFamily="18" charset="0"/>
              </a:rPr>
              <a:t>Blockchain</a:t>
            </a:r>
            <a:r>
              <a:rPr lang="en-US" sz="1900" dirty="0" smtClean="0">
                <a:latin typeface="Times New Roman" pitchFamily="18" charset="0"/>
                <a:cs typeface="Times New Roman" pitchFamily="18" charset="0"/>
              </a:rPr>
              <a:t>.</a:t>
            </a:r>
          </a:p>
          <a:p>
            <a:pPr algn="just"/>
            <a:endParaRPr lang="en-US"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632</TotalTime>
  <Words>1658</Words>
  <Application>Microsoft Office PowerPoint</Application>
  <PresentationFormat>On-screen Show (4:3)</PresentationFormat>
  <Paragraphs>75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ACCIDENT ALERT SYSTEM APPLICATION USING A PRIVACY-PRESERVING BLOCKCHAIN-BASED </vt:lpstr>
      <vt:lpstr>Abstract</vt:lpstr>
      <vt:lpstr>Slide 3</vt:lpstr>
      <vt:lpstr>Existing System</vt:lpstr>
      <vt:lpstr>Disadvantage of Existing System</vt:lpstr>
      <vt:lpstr>PROPOSED SYSTEM :</vt:lpstr>
      <vt:lpstr>Slide 7</vt:lpstr>
      <vt:lpstr>ADVANTAGE</vt:lpstr>
      <vt:lpstr>Architecture Diagram </vt:lpstr>
      <vt:lpstr>MODULE DESCRIPTION</vt:lpstr>
      <vt:lpstr>Slide 11</vt:lpstr>
      <vt:lpstr>Slide 12</vt:lpstr>
      <vt:lpstr>Slide 13</vt:lpstr>
      <vt:lpstr>SOFTWARE REQUIREMENTS:</vt:lpstr>
      <vt:lpstr>HARDWARE REQUIREMENTS:</vt:lpstr>
      <vt:lpstr>REFERENCES</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212</cp:revision>
  <dcterms:created xsi:type="dcterms:W3CDTF">2006-08-16T00:00:00Z</dcterms:created>
  <dcterms:modified xsi:type="dcterms:W3CDTF">2020-02-11T11:42:57Z</dcterms:modified>
</cp:coreProperties>
</file>