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15" r:id="rId2"/>
    <p:sldId id="257" r:id="rId3"/>
    <p:sldId id="316" r:id="rId4"/>
    <p:sldId id="260" r:id="rId5"/>
    <p:sldId id="318" r:id="rId6"/>
    <p:sldId id="262" r:id="rId7"/>
    <p:sldId id="263" r:id="rId8"/>
    <p:sldId id="319" r:id="rId9"/>
    <p:sldId id="294" r:id="rId10"/>
    <p:sldId id="298" r:id="rId11"/>
    <p:sldId id="310" r:id="rId12"/>
    <p:sldId id="311" r:id="rId13"/>
    <p:sldId id="296" r:id="rId14"/>
    <p:sldId id="295" r:id="rId15"/>
    <p:sldId id="307" r:id="rId16"/>
    <p:sldId id="32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219200" y="1447800"/>
            <a:ext cx="7714488" cy="40386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endParaRPr lang="en-US" sz="3600" dirty="0">
              <a:latin typeface="Times New Roman" pitchFamily="18" charset="0"/>
              <a:cs typeface="Times New Roman" pitchFamily="18" charset="0"/>
            </a:endParaRPr>
          </a:p>
        </p:txBody>
      </p:sp>
      <p:sp>
        <p:nvSpPr>
          <p:cNvPr id="15361" name="Rectangle 1"/>
          <p:cNvSpPr>
            <a:spLocks noChangeArrowheads="1"/>
          </p:cNvSpPr>
          <p:nvPr/>
        </p:nvSpPr>
        <p:spPr bwMode="auto">
          <a:xfrm>
            <a:off x="1143000" y="1905000"/>
            <a:ext cx="777240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 name="Rectangle 1"/>
          <p:cNvSpPr>
            <a:spLocks noChangeArrowheads="1"/>
          </p:cNvSpPr>
          <p:nvPr/>
        </p:nvSpPr>
        <p:spPr bwMode="auto">
          <a:xfrm>
            <a:off x="1143000" y="2209800"/>
            <a:ext cx="8001000" cy="14465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en-US" sz="22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Computation Offloading with Instantaneous Load Billing for Mobile Edge Computing</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buNone/>
            </a:pPr>
            <a:endParaRPr lang="en-US" sz="2400" dirty="0" smtClean="0"/>
          </a:p>
          <a:p>
            <a:pPr algn="just">
              <a:lnSpc>
                <a:spcPct val="150000"/>
              </a:lnSpc>
              <a:buFont typeface="Wingdings" pitchFamily="2" charset="2"/>
              <a:buChar char="Ø"/>
            </a:pPr>
            <a:r>
              <a:rPr lang="en-US" sz="2000" dirty="0" smtClean="0">
                <a:latin typeface="Times New Roman" pitchFamily="18" charset="0"/>
                <a:cs typeface="Times New Roman" pitchFamily="18" charset="0"/>
              </a:rPr>
              <a:t>Mobile edge computing (MEC) is a promising approach that can reduce the latency of task processing by offloading tasks from user equipments (UEs) to MEC servers. Existing works always assume that the MEC server is capable of executing the offloaded tasks, without considering the impact of improper load on task processing efficiency.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we present a two-stage computing offloading scheme to minimize the task processing delay while managing the server load properly. To minimize the task processing delay, each UE optimizes how much workload to be offloaded to the MEC server. </a:t>
            </a:r>
            <a:endParaRPr lang="en-US" sz="2000" dirty="0" smtClean="0">
              <a:latin typeface="Times New Roman" pitchFamily="18" charset="0"/>
              <a:cs typeface="Times New Roman" pitchFamily="18" charset="0"/>
            </a:endParaRPr>
          </a:p>
          <a:p>
            <a:endParaRPr lang="en-US" sz="2400" dirty="0" smtClean="0"/>
          </a:p>
          <a:p>
            <a:endParaRPr lang="en-US" sz="2400" dirty="0" smtClean="0"/>
          </a:p>
          <a:p>
            <a:endParaRPr lang="en-US" sz="2400" dirty="0" smtClean="0"/>
          </a:p>
          <a:p>
            <a:r>
              <a:rPr lang="en-US" sz="2400" dirty="0" smtClean="0"/>
              <a:t> </a:t>
            </a:r>
          </a:p>
          <a:p>
            <a:r>
              <a:rPr lang="en-US" sz="2400" dirty="0" smtClean="0"/>
              <a:t> </a:t>
            </a:r>
          </a:p>
          <a:p>
            <a:r>
              <a:rPr lang="en-US" sz="2400" dirty="0" smtClean="0"/>
              <a:t> </a:t>
            </a:r>
          </a:p>
          <a:p>
            <a:endParaRPr lang="en-US" sz="2400" dirty="0" smtClean="0"/>
          </a:p>
          <a:p>
            <a:endParaRPr lang="en-US" sz="2400" dirty="0" smtClean="0"/>
          </a:p>
          <a:p>
            <a:pPr>
              <a:buNone/>
            </a:pPr>
            <a:r>
              <a:rPr lang="en-US" sz="2400" b="1" dirty="0" smtClean="0"/>
              <a:t> </a:t>
            </a:r>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a:bodyPr>
          <a:lstStyle/>
          <a:p>
            <a:pPr algn="just">
              <a:lnSpc>
                <a:spcPct val="160000"/>
              </a:lnSpc>
              <a:buNone/>
            </a:pPr>
            <a:r>
              <a:rPr lang="en-US" sz="1800" b="1"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p:txBody>
      </p:sp>
      <p:sp>
        <p:nvSpPr>
          <p:cNvPr id="4" name="Rectangle 3"/>
          <p:cNvSpPr/>
          <p:nvPr/>
        </p:nvSpPr>
        <p:spPr>
          <a:xfrm>
            <a:off x="1524000" y="609600"/>
            <a:ext cx="6477000" cy="5170646"/>
          </a:xfrm>
          <a:prstGeom prst="rect">
            <a:avLst/>
          </a:prstGeom>
        </p:spPr>
        <p:txBody>
          <a:bodyPr wrap="square">
            <a:sp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To improve the task processing efficiency of the server, we arrange the processing order of offloading tasks by introducing an aggregative game with an instantaneous load billing mechanism.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game can obtain the optimal task offloading and processing strategy with limited information and a small number of iterations. Simulation results show that our scheme approaches the optimal offloading strategy in terms of minimizing task processing delay for each UE and improving processing efficiency for the server.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Mobile </a:t>
            </a:r>
            <a:r>
              <a:rPr lang="en-US" sz="2000" dirty="0" smtClean="0">
                <a:latin typeface="Times New Roman" pitchFamily="18" charset="0"/>
                <a:cs typeface="Times New Roman" pitchFamily="18" charset="0"/>
              </a:rPr>
              <a:t>phone applications have been rapidly growing and emerging with the Internet of Things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applications in augmented reality, virtual reality, and ultra-clear video due to the development of mobile Internet services in the last three decades.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These </a:t>
            </a:r>
            <a:r>
              <a:rPr lang="en-US" sz="2000" dirty="0" smtClean="0">
                <a:latin typeface="Times New Roman" pitchFamily="18" charset="0"/>
                <a:cs typeface="Times New Roman" pitchFamily="18" charset="0"/>
              </a:rPr>
              <a:t>applications demand intensive computing to support data analysis, real-time video processing, and decision making for optimizing the user experience. Mobile smart devices play a significant role in our daily life, and such an upward trend is continuous. Nevertheless, these devices suffer from limited resources such as CPU, memory, and energy.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r>
              <a:rPr lang="en-US" sz="2000" dirty="0" smtClean="0"/>
              <a:t>Computation </a:t>
            </a:r>
            <a:r>
              <a:rPr lang="en-US" sz="2000" dirty="0" smtClean="0"/>
              <a:t>offloading is a promising technique that can promote the lifetime and performance of smart devices by offloading local computation tasks to edge servers. In light of this situation, the strategy of computation offloading has been adopted to solve this problem.</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762000"/>
            <a:ext cx="7498080" cy="5486400"/>
          </a:xfrm>
        </p:spPr>
        <p:txBody>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Computation offloading is a promising technique that can promote the lifetime and performance of smart devices by offloading local computation tasks to edge servers. In light of this situation, the strategy of computation offloading has been adopted to solve this problem.</a:t>
            </a:r>
          </a:p>
          <a:p>
            <a:pPr>
              <a:buNone/>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nSpc>
                <a:spcPct val="150000"/>
              </a:lnSpc>
            </a:pPr>
            <a:r>
              <a:rPr lang="en-US" sz="2000" dirty="0" smtClean="0">
                <a:latin typeface="Times New Roman" pitchFamily="18" charset="0"/>
                <a:cs typeface="Times New Roman" pitchFamily="18" charset="0"/>
              </a:rPr>
              <a:t>The studies in focused on the effects of channel reuse and channel competition on offloading decisions</a:t>
            </a:r>
            <a:r>
              <a:rPr lang="en-US" sz="2000" dirty="0" smtClean="0">
                <a:latin typeface="Times New Roman" pitchFamily="18" charset="0"/>
                <a:cs typeface="Times New Roman" pitchFamily="18" charset="0"/>
              </a:rPr>
              <a:t>.</a:t>
            </a:r>
          </a:p>
          <a:p>
            <a:pPr lvl="0">
              <a:lnSpc>
                <a:spcPct val="150000"/>
              </a:lnSpc>
              <a:buNone/>
            </a:pPr>
            <a:endParaRPr lang="en-US" sz="2000" dirty="0" smtClean="0">
              <a:latin typeface="Times New Roman" pitchFamily="18" charset="0"/>
              <a:cs typeface="Times New Roman" pitchFamily="18" charset="0"/>
            </a:endParaRPr>
          </a:p>
          <a:p>
            <a:pPr lvl="0">
              <a:lnSpc>
                <a:spcPct val="150000"/>
              </a:lnSpc>
            </a:pPr>
            <a:r>
              <a:rPr lang="en-US" sz="2000" dirty="0" smtClean="0">
                <a:latin typeface="Times New Roman" pitchFamily="18" charset="0"/>
                <a:cs typeface="Times New Roman" pitchFamily="18" charset="0"/>
              </a:rPr>
              <a:t>The effect of server resources used in computation offloading performance was not considered.</a:t>
            </a:r>
          </a:p>
          <a:p>
            <a:pPr>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propose a computation offloading strategy under a scenario of multi-user and multi-mobile edge servers that considers the performance of intelligent devices and server resources. The strategy contains three main stages.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offloading decision making stage, the basis of offloading decision-making is put forward by considering the factors of computing task size, computing requirement, computing capacity of server, and network bandwidth. In the server selection stage, the candidate servers are evaluated comprehensively by multi objective decision-making, and the appropriate servers are selected for the computation offloading.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19800"/>
          </a:xfrm>
        </p:spPr>
        <p:txBody>
          <a:bodyPr/>
          <a:lstStyle/>
          <a:p>
            <a:pPr algn="just">
              <a:lnSpc>
                <a:spcPct val="150000"/>
              </a:lnSpc>
            </a:pPr>
            <a:r>
              <a:rPr lang="en-US" sz="2000" dirty="0" smtClean="0">
                <a:latin typeface="Times New Roman" pitchFamily="18" charset="0"/>
                <a:cs typeface="Times New Roman" pitchFamily="18" charset="0"/>
              </a:rPr>
              <a:t>In the task scheduling stage, a task scheduling model based on the improved auction algorithm has been proposed by considering the time requirement of the computing tasks and the computing performance of the mobile edge computing server. Extensive simulations have demonstrated that the proposed computation offloading strategy could effectively reduce service delay and the energy consumption of intelligent devices, and improve user experience.</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lvl="0">
              <a:lnSpc>
                <a:spcPct val="150000"/>
              </a:lnSpc>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proposed offloading strategy can effectively reduce service delay, reduce the energy consumption of smart devices, and improve the user experience.</a:t>
            </a:r>
          </a:p>
          <a:p>
            <a:pPr>
              <a:lnSpc>
                <a:spcPct val="150000"/>
              </a:lnSpc>
              <a:buNone/>
            </a:pPr>
            <a:r>
              <a:rPr lang="en-US" sz="2000" dirty="0" smtClean="0">
                <a:latin typeface="Times New Roman" pitchFamily="18" charset="0"/>
                <a:cs typeface="Times New Roman" pitchFamily="18" charset="0"/>
              </a:rPr>
              <a:t> </a:t>
            </a:r>
          </a:p>
          <a:p>
            <a:pPr lvl="0">
              <a:lnSpc>
                <a:spcPct val="150000"/>
              </a:lnSpc>
            </a:pPr>
            <a:r>
              <a:rPr lang="en-US" sz="2000" dirty="0" smtClean="0">
                <a:latin typeface="Times New Roman" pitchFamily="18" charset="0"/>
                <a:cs typeface="Times New Roman" pitchFamily="18" charset="0"/>
              </a:rPr>
              <a:t>This policy also applies a priority queue in terms of delay requirements of applications.</a:t>
            </a:r>
          </a:p>
          <a:p>
            <a:pPr>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Ø"/>
            </a:pPr>
            <a:endParaRPr lang="en-US" sz="2000"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descr="Computation offloading in Edge Computing environments using Artificial  Intelligence techniques - ScienceDirect"/>
          <p:cNvPicPr>
            <a:picLocks noGrp="1"/>
          </p:cNvPicPr>
          <p:nvPr>
            <p:ph idx="1"/>
          </p:nvPr>
        </p:nvPicPr>
        <p:blipFill>
          <a:blip r:embed="rId2"/>
          <a:srcRect/>
          <a:stretch>
            <a:fillRect/>
          </a:stretch>
        </p:blipFill>
        <p:spPr bwMode="auto">
          <a:xfrm>
            <a:off x="1905000" y="1981200"/>
            <a:ext cx="6553200" cy="3809999"/>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444391"/>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kumimoji="0" lang="en-US" sz="1800" kern="1200" dirty="0" smtClean="0">
                          <a:solidFill>
                            <a:schemeClr val="dk1"/>
                          </a:solidFill>
                          <a:latin typeface="+mn-lt"/>
                          <a:ea typeface="+mn-ea"/>
                          <a:cs typeface="+mn-cs"/>
                        </a:rPr>
                        <a:t>“Decentralized data offloading for mobile cloud computing based on game theory,”</a:t>
                      </a: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mn-lt"/>
                          <a:ea typeface="+mn-ea"/>
                          <a:cs typeface="+mn-cs"/>
                        </a:rPr>
                        <a:t>D. Liu, L. </a:t>
                      </a:r>
                      <a:r>
                        <a:rPr kumimoji="0" lang="en-US" sz="1800" kern="1200" dirty="0" err="1" smtClean="0">
                          <a:solidFill>
                            <a:schemeClr val="dk1"/>
                          </a:solidFill>
                          <a:latin typeface="+mn-lt"/>
                          <a:ea typeface="+mn-ea"/>
                          <a:cs typeface="+mn-cs"/>
                        </a:rPr>
                        <a:t>Khoukhi</a:t>
                      </a:r>
                      <a:r>
                        <a:rPr kumimoji="0" lang="en-US" sz="1800" kern="1200" dirty="0" smtClean="0">
                          <a:solidFill>
                            <a:schemeClr val="dk1"/>
                          </a:solidFill>
                          <a:latin typeface="+mn-lt"/>
                          <a:ea typeface="+mn-ea"/>
                          <a:cs typeface="+mn-cs"/>
                        </a:rPr>
                        <a:t>, and A. </a:t>
                      </a:r>
                      <a:r>
                        <a:rPr kumimoji="0" lang="en-US" sz="1800" kern="1200" dirty="0" err="1" smtClean="0">
                          <a:solidFill>
                            <a:schemeClr val="dk1"/>
                          </a:solidFill>
                          <a:latin typeface="+mn-lt"/>
                          <a:ea typeface="+mn-ea"/>
                          <a:cs typeface="+mn-cs"/>
                        </a:rPr>
                        <a:t>Hafid</a:t>
                      </a:r>
                      <a:r>
                        <a:rPr kumimoji="0" lang="en-US" sz="1800" kern="1200" dirty="0" smtClean="0">
                          <a:solidFill>
                            <a:schemeClr val="dk1"/>
                          </a:solidFill>
                          <a:latin typeface="+mn-lt"/>
                          <a:ea typeface="+mn-ea"/>
                          <a:cs typeface="+mn-cs"/>
                        </a:rPr>
                        <a:t>, </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Mobile cloud computing is envisioned as a promising framework to augment data transmission capabilities of mobile devices. </a:t>
                      </a:r>
                      <a:endParaRPr lang="en-US" sz="16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mn-lt"/>
                          <a:ea typeface="+mn-ea"/>
                          <a:cs typeface="+mn-cs"/>
                        </a:rPr>
                        <a:t>“Augmenting computing</a:t>
                      </a:r>
                    </a:p>
                    <a:p>
                      <a:r>
                        <a:rPr kumimoji="0" lang="en-US" sz="1800" kern="1200" dirty="0" smtClean="0">
                          <a:solidFill>
                            <a:schemeClr val="dk1"/>
                          </a:solidFill>
                          <a:latin typeface="+mn-lt"/>
                          <a:ea typeface="+mn-ea"/>
                          <a:cs typeface="+mn-cs"/>
                        </a:rPr>
                        <a:t>capabilities at the edge by jointly exploiting mobile devices: A</a:t>
                      </a:r>
                    </a:p>
                    <a:p>
                      <a:r>
                        <a:rPr kumimoji="0" lang="en-US" sz="1800" kern="1200" dirty="0" smtClean="0">
                          <a:solidFill>
                            <a:schemeClr val="dk1"/>
                          </a:solidFill>
                          <a:latin typeface="+mn-lt"/>
                          <a:ea typeface="+mn-ea"/>
                          <a:cs typeface="+mn-cs"/>
                        </a:rPr>
                        <a:t>survey,”</a:t>
                      </a:r>
                      <a:endParaRPr lang="en-US" sz="16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M. Hirsch, C. </a:t>
                      </a:r>
                      <a:r>
                        <a:rPr kumimoji="0" lang="en-US" sz="1800" kern="1200" dirty="0" err="1" smtClean="0">
                          <a:solidFill>
                            <a:schemeClr val="dk1"/>
                          </a:solidFill>
                          <a:latin typeface="+mn-lt"/>
                          <a:ea typeface="+mn-ea"/>
                          <a:cs typeface="+mn-cs"/>
                        </a:rPr>
                        <a:t>Mateos</a:t>
                      </a:r>
                      <a:r>
                        <a:rPr kumimoji="0" lang="en-US" sz="1800" kern="1200" dirty="0" smtClean="0">
                          <a:solidFill>
                            <a:schemeClr val="dk1"/>
                          </a:solidFill>
                          <a:latin typeface="+mn-lt"/>
                          <a:ea typeface="+mn-ea"/>
                          <a:cs typeface="+mn-cs"/>
                        </a:rPr>
                        <a:t>, and A. </a:t>
                      </a:r>
                      <a:r>
                        <a:rPr kumimoji="0" lang="en-US" sz="1800" kern="1200" dirty="0" err="1" smtClean="0">
                          <a:solidFill>
                            <a:schemeClr val="dk1"/>
                          </a:solidFill>
                          <a:latin typeface="+mn-lt"/>
                          <a:ea typeface="+mn-ea"/>
                          <a:cs typeface="+mn-cs"/>
                        </a:rPr>
                        <a:t>Zunino</a:t>
                      </a:r>
                      <a:r>
                        <a:rPr kumimoji="0" lang="en-US" sz="1800" kern="1200" dirty="0" smtClean="0">
                          <a:solidFill>
                            <a:schemeClr val="dk1"/>
                          </a:solidFill>
                          <a:latin typeface="+mn-lt"/>
                          <a:ea typeface="+mn-ea"/>
                          <a:cs typeface="+mn-cs"/>
                        </a:rPr>
                        <a:t>, </a:t>
                      </a:r>
                    </a:p>
                    <a:p>
                      <a:pPr algn="just">
                        <a:lnSpc>
                          <a:spcPct val="150000"/>
                        </a:lnSpc>
                      </a:pPr>
                      <a:endParaRPr lang="en-US" sz="16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mn-lt"/>
                          <a:ea typeface="+mn-ea"/>
                          <a:cs typeface="+mn-cs"/>
                        </a:rPr>
                        <a:t>Social systems have gained relevance during the last decade, trying to provide intelligent environments where humans and machines collaborate to resolve a social problem.</a:t>
                      </a:r>
                      <a:endParaRPr lang="en-US" sz="1600" dirty="0">
                        <a:latin typeface="Times New Roman" pitchFamily="18" charset="0"/>
                        <a:ea typeface="Calibri"/>
                        <a:cs typeface="Times New Roman" pitchFamily="18" charset="0"/>
                      </a:endParaRPr>
                    </a:p>
                  </a:txBody>
                  <a:tcPr marL="68580" marR="6858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6533642"/>
        </p:xfrm>
        <a:graphic>
          <a:graphicData uri="http://schemas.openxmlformats.org/drawingml/2006/table">
            <a:tbl>
              <a:tblPr firstRow="1" bandRow="1">
                <a:tableStyleId>{5C22544A-7EE6-4342-B048-85BDC9FD1C3A}</a:tableStyleId>
              </a:tblPr>
              <a:tblGrid>
                <a:gridCol w="2133600"/>
                <a:gridCol w="1981200"/>
                <a:gridCol w="3124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“Exploiting composition of mobile devices for maximizing user QOS under energy constraints in mobile grid,”</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Times New Roman" pitchFamily="18" charset="0"/>
                          <a:ea typeface="+mn-ea"/>
                          <a:cs typeface="Times New Roman" pitchFamily="18" charset="0"/>
                        </a:rPr>
                        <a:t>C. Li and L. Li, </a:t>
                      </a:r>
                      <a:endParaRPr lang="en-US"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Millions of PDA, </a:t>
                      </a:r>
                      <a:r>
                        <a:rPr kumimoji="0" lang="en-US" sz="1800" kern="1200" dirty="0" err="1" smtClean="0">
                          <a:solidFill>
                            <a:schemeClr val="dk1"/>
                          </a:solidFill>
                          <a:latin typeface="Times New Roman" pitchFamily="18" charset="0"/>
                          <a:ea typeface="+mn-ea"/>
                          <a:cs typeface="Times New Roman" pitchFamily="18" charset="0"/>
                        </a:rPr>
                        <a:t>i</a:t>
                      </a:r>
                      <a:r>
                        <a:rPr kumimoji="0" lang="en-US" sz="1800" kern="1200" dirty="0" smtClean="0">
                          <a:solidFill>
                            <a:schemeClr val="dk1"/>
                          </a:solidFill>
                          <a:latin typeface="Times New Roman" pitchFamily="18" charset="0"/>
                          <a:ea typeface="+mn-ea"/>
                          <a:cs typeface="Times New Roman" pitchFamily="18" charset="0"/>
                        </a:rPr>
                        <a:t>-phone, laptops are idle most of the time and this huge repository of resources cab be harness for computational purpose. In this paper, we integrate mobiles nodes with computing sites for task scheduling.</a:t>
                      </a:r>
                      <a:endParaRPr lang="en-US" sz="20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“Augmenting computing capabilities at the edge by jointly exploiting mobile devices: A survey,”</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M. Hirsch, C. </a:t>
                      </a:r>
                      <a:r>
                        <a:rPr kumimoji="0" lang="en-US" sz="1800" kern="1200" dirty="0" err="1" smtClean="0">
                          <a:solidFill>
                            <a:schemeClr val="dk1"/>
                          </a:solidFill>
                          <a:latin typeface="Times New Roman" pitchFamily="18" charset="0"/>
                          <a:ea typeface="+mn-ea"/>
                          <a:cs typeface="Times New Roman" pitchFamily="18" charset="0"/>
                        </a:rPr>
                        <a:t>Mateos</a:t>
                      </a:r>
                      <a:r>
                        <a:rPr kumimoji="0" lang="en-US" sz="1800" kern="1200" dirty="0" smtClean="0">
                          <a:solidFill>
                            <a:schemeClr val="dk1"/>
                          </a:solidFill>
                          <a:latin typeface="Times New Roman" pitchFamily="18" charset="0"/>
                          <a:ea typeface="+mn-ea"/>
                          <a:cs typeface="Times New Roman" pitchFamily="18" charset="0"/>
                        </a:rPr>
                        <a:t>, and A. </a:t>
                      </a:r>
                      <a:r>
                        <a:rPr kumimoji="0" lang="en-US" sz="1800" kern="1200" dirty="0" err="1" smtClean="0">
                          <a:solidFill>
                            <a:schemeClr val="dk1"/>
                          </a:solidFill>
                          <a:latin typeface="Times New Roman" pitchFamily="18" charset="0"/>
                          <a:ea typeface="+mn-ea"/>
                          <a:cs typeface="Times New Roman" pitchFamily="18" charset="0"/>
                        </a:rPr>
                        <a:t>Zunino</a:t>
                      </a:r>
                      <a:r>
                        <a:rPr kumimoji="0" lang="en-US" sz="1800" kern="1200" dirty="0" smtClean="0">
                          <a:solidFill>
                            <a:schemeClr val="dk1"/>
                          </a:solidFill>
                          <a:latin typeface="Times New Roman" pitchFamily="18" charset="0"/>
                          <a:ea typeface="+mn-ea"/>
                          <a:cs typeface="Times New Roman" pitchFamily="18" charset="0"/>
                        </a:rPr>
                        <a:t>, </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Mobile devices are becoming increasingly capable computing platforms with significant processor power and memory. However, mobile compute capabilities are often underutilized. </a:t>
                      </a: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066800" y="1066800"/>
            <a:ext cx="7866888" cy="5562600"/>
          </a:xfrm>
        </p:spPr>
        <p:txBody>
          <a:bodyPr>
            <a:noAutofit/>
          </a:bodyPr>
          <a:lstStyle/>
          <a:p>
            <a:pPr algn="just">
              <a:buNone/>
            </a:pPr>
            <a:endParaRPr lang="en-US" sz="1800" dirty="0" smtClean="0">
              <a:latin typeface="Times New Roman" pitchFamily="18" charset="0"/>
              <a:cs typeface="Times New Roman" pitchFamily="18" charset="0"/>
            </a:endParaRPr>
          </a:p>
          <a:p>
            <a:pPr>
              <a:buNone/>
            </a:pPr>
            <a:r>
              <a:rPr lang="en-US" sz="1800" dirty="0" smtClean="0"/>
              <a:t>[1] S. </a:t>
            </a:r>
            <a:r>
              <a:rPr lang="en-US" sz="1800" dirty="0" err="1" smtClean="0"/>
              <a:t>Guo</a:t>
            </a:r>
            <a:r>
              <a:rPr lang="en-US" sz="1800" dirty="0" smtClean="0"/>
              <a:t>, J. Liu, Y. Yang, B. Xiao, and Z. Li, “Energy-efficient dynamic computation offloading and cooperative task scheduling in mobile cloud computing,” IEEE Trans. Mobile </a:t>
            </a:r>
            <a:r>
              <a:rPr lang="en-US" sz="1800" dirty="0" err="1" smtClean="0"/>
              <a:t>Comput</a:t>
            </a:r>
            <a:r>
              <a:rPr lang="en-US" sz="1800" dirty="0" smtClean="0"/>
              <a:t>., vol. 18, pp. 319–333, Feb. 2019.</a:t>
            </a:r>
          </a:p>
          <a:p>
            <a:pPr>
              <a:buNone/>
            </a:pPr>
            <a:r>
              <a:rPr lang="en-US" sz="1800" dirty="0" smtClean="0"/>
              <a:t> </a:t>
            </a:r>
          </a:p>
          <a:p>
            <a:pPr>
              <a:buNone/>
            </a:pPr>
            <a:r>
              <a:rPr lang="en-US" sz="1800" dirty="0" smtClean="0"/>
              <a:t>[2] X. Chen, L. Jiao, W. Li, and X. Fu, “Efficient multi-user computation offloading for mobile-edge cloud computing,” IEEE/ACM Trans. </a:t>
            </a:r>
            <a:r>
              <a:rPr lang="en-US" sz="1800" dirty="0" err="1" smtClean="0"/>
              <a:t>Netw</a:t>
            </a:r>
            <a:r>
              <a:rPr lang="en-US" sz="1800" dirty="0" smtClean="0"/>
              <a:t>., vol. 24, pp. 2795–2808, Oct. 2016.</a:t>
            </a:r>
          </a:p>
          <a:p>
            <a:pPr>
              <a:buNone/>
            </a:pPr>
            <a:r>
              <a:rPr lang="en-US" sz="1800" dirty="0" smtClean="0"/>
              <a:t> </a:t>
            </a:r>
          </a:p>
          <a:p>
            <a:pPr>
              <a:buNone/>
            </a:pPr>
            <a:r>
              <a:rPr lang="en-US" sz="1800" dirty="0" smtClean="0"/>
              <a:t>[3] M. </a:t>
            </a:r>
            <a:r>
              <a:rPr lang="en-US" sz="1800" dirty="0" err="1" smtClean="0"/>
              <a:t>Gao</a:t>
            </a:r>
            <a:r>
              <a:rPr lang="en-US" sz="1800" dirty="0" smtClean="0"/>
              <a:t>, J. Li, D. N. K. </a:t>
            </a:r>
            <a:r>
              <a:rPr lang="en-US" sz="1800" dirty="0" err="1" smtClean="0"/>
              <a:t>Jayakody</a:t>
            </a:r>
            <a:r>
              <a:rPr lang="en-US" sz="1800" dirty="0" smtClean="0"/>
              <a:t>, H. Chen, Y. Li, and J. Shi, “A super base station architecture for future ultra-dense cellular networks: Toward low latency and high energy efficiency,” IEEE Communications Magazine, vol. 56, no. 6, pp. 35–41, Jun. 2018.</a:t>
            </a:r>
          </a:p>
          <a:p>
            <a:pPr>
              <a:buNone/>
            </a:pPr>
            <a:r>
              <a:rPr lang="en-US" sz="1800" dirty="0" smtClean="0"/>
              <a:t> </a:t>
            </a:r>
          </a:p>
          <a:p>
            <a:pPr>
              <a:buNone/>
            </a:pPr>
            <a:r>
              <a:rPr lang="en-US" sz="1800" dirty="0" smtClean="0"/>
              <a:t>[4] H. Zhang, J. </a:t>
            </a:r>
            <a:r>
              <a:rPr lang="en-US" sz="1800" dirty="0" err="1" smtClean="0"/>
              <a:t>Gao</a:t>
            </a:r>
            <a:r>
              <a:rPr lang="en-US" sz="1800" dirty="0" smtClean="0"/>
              <a:t>, L. Yang, X. Li, and H. </a:t>
            </a:r>
            <a:r>
              <a:rPr lang="en-US" sz="1800" dirty="0" err="1" smtClean="0"/>
              <a:t>Ji</a:t>
            </a:r>
            <a:r>
              <a:rPr lang="en-US" sz="1800" dirty="0" smtClean="0"/>
              <a:t>, “Computation offloading considering </a:t>
            </a:r>
            <a:r>
              <a:rPr lang="en-US" sz="1800" dirty="0" err="1" smtClean="0"/>
              <a:t>fronthaul</a:t>
            </a:r>
            <a:r>
              <a:rPr lang="en-US" sz="1800" dirty="0" smtClean="0"/>
              <a:t> and backhaul in small-cell networks integrated with </a:t>
            </a:r>
            <a:r>
              <a:rPr lang="en-US" sz="1800" dirty="0" err="1" smtClean="0"/>
              <a:t>mec</a:t>
            </a:r>
            <a:r>
              <a:rPr lang="en-US" sz="1800" dirty="0" smtClean="0"/>
              <a:t>,” in IEEE Conference on Computer Communications Workshops, Atlanta, GA, May 2017.</a:t>
            </a:r>
          </a:p>
          <a:p>
            <a:pPr>
              <a:buNone/>
            </a:pPr>
            <a:r>
              <a:rPr lang="en-US" sz="1800" dirty="0" smtClean="0"/>
              <a:t> </a:t>
            </a:r>
          </a:p>
          <a:p>
            <a:pPr>
              <a:buNone/>
            </a:pPr>
            <a:endParaRPr lang="en-US" sz="18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400800"/>
          </a:xfrm>
        </p:spPr>
        <p:txBody>
          <a:bodyPr>
            <a:normAutofit fontScale="40000" lnSpcReduction="20000"/>
          </a:bodyPr>
          <a:lstStyle/>
          <a:p>
            <a:pPr>
              <a:lnSpc>
                <a:spcPct val="120000"/>
              </a:lnSpc>
              <a:buNone/>
            </a:pPr>
            <a:r>
              <a:rPr lang="en-US" sz="3400" dirty="0" smtClean="0">
                <a:latin typeface="Times New Roman" pitchFamily="18" charset="0"/>
                <a:cs typeface="Times New Roman" pitchFamily="18" charset="0"/>
              </a:rPr>
              <a:t>[5] S. Yu, R. </a:t>
            </a:r>
            <a:r>
              <a:rPr lang="en-US" sz="3400" dirty="0" err="1" smtClean="0">
                <a:latin typeface="Times New Roman" pitchFamily="18" charset="0"/>
                <a:cs typeface="Times New Roman" pitchFamily="18" charset="0"/>
              </a:rPr>
              <a:t>Langar</a:t>
            </a:r>
            <a:r>
              <a:rPr lang="en-US" sz="3400" dirty="0" smtClean="0">
                <a:latin typeface="Times New Roman" pitchFamily="18" charset="0"/>
                <a:cs typeface="Times New Roman" pitchFamily="18" charset="0"/>
              </a:rPr>
              <a:t>, X. Fu, L. Wang, and Z. Han, “Computation offloading with data caching enhancement for mobile edge computing,” IEEE Trans. </a:t>
            </a:r>
            <a:r>
              <a:rPr lang="en-US" sz="3400" dirty="0" err="1" smtClean="0">
                <a:latin typeface="Times New Roman" pitchFamily="18" charset="0"/>
                <a:cs typeface="Times New Roman" pitchFamily="18" charset="0"/>
              </a:rPr>
              <a:t>Veh</a:t>
            </a:r>
            <a:r>
              <a:rPr lang="en-US" sz="3400" dirty="0" smtClean="0">
                <a:latin typeface="Times New Roman" pitchFamily="18" charset="0"/>
                <a:cs typeface="Times New Roman" pitchFamily="18" charset="0"/>
              </a:rPr>
              <a:t>. Technol., vol. 67, pp. 11 098–11 112, Nov. 2018</a:t>
            </a:r>
            <a:r>
              <a:rPr lang="en-US" sz="3400" dirty="0" smtClean="0">
                <a:latin typeface="Times New Roman" pitchFamily="18" charset="0"/>
                <a:cs typeface="Times New Roman" pitchFamily="18" charset="0"/>
              </a:rPr>
              <a:t>.</a:t>
            </a:r>
          </a:p>
          <a:p>
            <a:pPr>
              <a:lnSpc>
                <a:spcPct val="120000"/>
              </a:lnSpc>
            </a:pPr>
            <a:endParaRPr lang="en-US" sz="3400" dirty="0" smtClean="0">
              <a:latin typeface="Times New Roman" pitchFamily="18" charset="0"/>
              <a:cs typeface="Times New Roman" pitchFamily="18" charset="0"/>
            </a:endParaRPr>
          </a:p>
          <a:p>
            <a:pPr>
              <a:lnSpc>
                <a:spcPct val="120000"/>
              </a:lnSpc>
              <a:buNone/>
            </a:pPr>
            <a:r>
              <a:rPr lang="en-US" sz="3400" dirty="0" smtClean="0">
                <a:latin typeface="Times New Roman" pitchFamily="18" charset="0"/>
                <a:cs typeface="Times New Roman" pitchFamily="18" charset="0"/>
              </a:rPr>
              <a:t>[6] D. Liu, L. </a:t>
            </a:r>
            <a:r>
              <a:rPr lang="en-US" sz="3400" dirty="0" err="1" smtClean="0">
                <a:latin typeface="Times New Roman" pitchFamily="18" charset="0"/>
                <a:cs typeface="Times New Roman" pitchFamily="18" charset="0"/>
              </a:rPr>
              <a:t>Khoukhi</a:t>
            </a:r>
            <a:r>
              <a:rPr lang="en-US" sz="3400" dirty="0" smtClean="0">
                <a:latin typeface="Times New Roman" pitchFamily="18" charset="0"/>
                <a:cs typeface="Times New Roman" pitchFamily="18" charset="0"/>
              </a:rPr>
              <a:t>, and A. </a:t>
            </a:r>
            <a:r>
              <a:rPr lang="en-US" sz="3400" dirty="0" err="1" smtClean="0">
                <a:latin typeface="Times New Roman" pitchFamily="18" charset="0"/>
                <a:cs typeface="Times New Roman" pitchFamily="18" charset="0"/>
              </a:rPr>
              <a:t>Hafid</a:t>
            </a:r>
            <a:r>
              <a:rPr lang="en-US" sz="3400" dirty="0" smtClean="0">
                <a:latin typeface="Times New Roman" pitchFamily="18" charset="0"/>
                <a:cs typeface="Times New Roman" pitchFamily="18" charset="0"/>
              </a:rPr>
              <a:t>, “Decentralized data offloading for mobile cloud computing based on game theory,” in 2017 Second International Conference on Fog and Mobile Edge Computing (FMEC), 2017.</a:t>
            </a:r>
          </a:p>
          <a:p>
            <a:pPr>
              <a:lnSpc>
                <a:spcPct val="120000"/>
              </a:lnSpc>
              <a:buNone/>
            </a:pPr>
            <a:r>
              <a:rPr lang="en-US" sz="3400" dirty="0" smtClean="0">
                <a:latin typeface="Times New Roman" pitchFamily="18" charset="0"/>
                <a:cs typeface="Times New Roman" pitchFamily="18" charset="0"/>
              </a:rPr>
              <a:t>[7] H. Shah-</a:t>
            </a:r>
            <a:r>
              <a:rPr lang="en-US" sz="3400" dirty="0" err="1" smtClean="0">
                <a:latin typeface="Times New Roman" pitchFamily="18" charset="0"/>
                <a:cs typeface="Times New Roman" pitchFamily="18" charset="0"/>
              </a:rPr>
              <a:t>Mansouri</a:t>
            </a:r>
            <a:r>
              <a:rPr lang="en-US" sz="3400" dirty="0" smtClean="0">
                <a:latin typeface="Times New Roman" pitchFamily="18" charset="0"/>
                <a:cs typeface="Times New Roman" pitchFamily="18" charset="0"/>
              </a:rPr>
              <a:t> and V. W. S. Wong, “Hierarchical fog-cloud computing for </a:t>
            </a:r>
            <a:r>
              <a:rPr lang="en-US" sz="3400" dirty="0" err="1" smtClean="0">
                <a:latin typeface="Times New Roman" pitchFamily="18" charset="0"/>
                <a:cs typeface="Times New Roman" pitchFamily="18" charset="0"/>
              </a:rPr>
              <a:t>iot</a:t>
            </a:r>
            <a:r>
              <a:rPr lang="en-US" sz="3400" dirty="0" smtClean="0">
                <a:latin typeface="Times New Roman" pitchFamily="18" charset="0"/>
                <a:cs typeface="Times New Roman" pitchFamily="18" charset="0"/>
              </a:rPr>
              <a:t> systems: A computation offloading game,” IEEE Internet of Things Journal, vol. 5, pp. 3246–3257, Aug. 2018.</a:t>
            </a:r>
          </a:p>
          <a:p>
            <a:pPr>
              <a:lnSpc>
                <a:spcPct val="120000"/>
              </a:lnSpc>
              <a:buNone/>
            </a:pPr>
            <a:r>
              <a:rPr lang="en-US" sz="3400" dirty="0" smtClean="0">
                <a:latin typeface="Times New Roman" pitchFamily="18" charset="0"/>
                <a:cs typeface="Times New Roman" pitchFamily="18" charset="0"/>
              </a:rPr>
              <a:t> </a:t>
            </a:r>
          </a:p>
          <a:p>
            <a:pPr>
              <a:lnSpc>
                <a:spcPct val="120000"/>
              </a:lnSpc>
              <a:buNone/>
            </a:pPr>
            <a:r>
              <a:rPr lang="en-US" sz="3400" dirty="0" smtClean="0">
                <a:latin typeface="Times New Roman" pitchFamily="18" charset="0"/>
                <a:cs typeface="Times New Roman" pitchFamily="18" charset="0"/>
              </a:rPr>
              <a:t>[8] Y. Du, J. Li, L. Shi, T. Liu, F. </a:t>
            </a:r>
            <a:r>
              <a:rPr lang="en-US" sz="3400" dirty="0" err="1" smtClean="0">
                <a:latin typeface="Times New Roman" pitchFamily="18" charset="0"/>
                <a:cs typeface="Times New Roman" pitchFamily="18" charset="0"/>
              </a:rPr>
              <a:t>Shu</a:t>
            </a:r>
            <a:r>
              <a:rPr lang="en-US" sz="3400" dirty="0" smtClean="0">
                <a:latin typeface="Times New Roman" pitchFamily="18" charset="0"/>
                <a:cs typeface="Times New Roman" pitchFamily="18" charset="0"/>
              </a:rPr>
              <a:t>, and Z. Han, “Two-tier matching game in small cell networks for mobile edge computing,” Accepted by IEEE Transactions on </a:t>
            </a:r>
            <a:r>
              <a:rPr lang="en-US" sz="3400" dirty="0" err="1" smtClean="0">
                <a:latin typeface="Times New Roman" pitchFamily="18" charset="0"/>
                <a:cs typeface="Times New Roman" pitchFamily="18" charset="0"/>
              </a:rPr>
              <a:t>Sevices</a:t>
            </a:r>
            <a:r>
              <a:rPr lang="en-US" sz="3400" dirty="0" smtClean="0">
                <a:latin typeface="Times New Roman" pitchFamily="18" charset="0"/>
                <a:cs typeface="Times New Roman" pitchFamily="18" charset="0"/>
              </a:rPr>
              <a:t> Computing, 2019.</a:t>
            </a:r>
          </a:p>
          <a:p>
            <a:pPr>
              <a:lnSpc>
                <a:spcPct val="120000"/>
              </a:lnSpc>
              <a:buNone/>
            </a:pPr>
            <a:r>
              <a:rPr lang="en-US" sz="3400" dirty="0" smtClean="0">
                <a:latin typeface="Times New Roman" pitchFamily="18" charset="0"/>
                <a:cs typeface="Times New Roman" pitchFamily="18" charset="0"/>
              </a:rPr>
              <a:t> </a:t>
            </a:r>
          </a:p>
          <a:p>
            <a:pPr>
              <a:lnSpc>
                <a:spcPct val="120000"/>
              </a:lnSpc>
              <a:buNone/>
            </a:pPr>
            <a:r>
              <a:rPr lang="en-US" sz="3400" dirty="0" smtClean="0">
                <a:latin typeface="Times New Roman" pitchFamily="18" charset="0"/>
                <a:cs typeface="Times New Roman" pitchFamily="18" charset="0"/>
              </a:rPr>
              <a:t>[9] M. Hirsch, J. M. Rodriguez, A. </a:t>
            </a:r>
            <a:r>
              <a:rPr lang="en-US" sz="3400" dirty="0" err="1" smtClean="0">
                <a:latin typeface="Times New Roman" pitchFamily="18" charset="0"/>
                <a:cs typeface="Times New Roman" pitchFamily="18" charset="0"/>
              </a:rPr>
              <a:t>Zunino</a:t>
            </a:r>
            <a:r>
              <a:rPr lang="en-US" sz="3400" dirty="0" smtClean="0">
                <a:latin typeface="Times New Roman" pitchFamily="18" charset="0"/>
                <a:cs typeface="Times New Roman" pitchFamily="18" charset="0"/>
              </a:rPr>
              <a:t>, and C. </a:t>
            </a:r>
            <a:r>
              <a:rPr lang="en-US" sz="3400" dirty="0" err="1" smtClean="0">
                <a:latin typeface="Times New Roman" pitchFamily="18" charset="0"/>
                <a:cs typeface="Times New Roman" pitchFamily="18" charset="0"/>
              </a:rPr>
              <a:t>Mateos</a:t>
            </a:r>
            <a:r>
              <a:rPr lang="en-US" sz="3400" dirty="0" smtClean="0">
                <a:latin typeface="Times New Roman" pitchFamily="18" charset="0"/>
                <a:cs typeface="Times New Roman" pitchFamily="18" charset="0"/>
              </a:rPr>
              <a:t>, “</a:t>
            </a:r>
            <a:r>
              <a:rPr lang="en-US" sz="3400" dirty="0" err="1" smtClean="0">
                <a:latin typeface="Times New Roman" pitchFamily="18" charset="0"/>
                <a:cs typeface="Times New Roman" pitchFamily="18" charset="0"/>
              </a:rPr>
              <a:t>Batteryaware</a:t>
            </a:r>
            <a:r>
              <a:rPr lang="en-US" sz="3400" dirty="0" smtClean="0">
                <a:latin typeface="Times New Roman" pitchFamily="18" charset="0"/>
                <a:cs typeface="Times New Roman" pitchFamily="18" charset="0"/>
              </a:rPr>
              <a:t> centralized schedulers for </a:t>
            </a:r>
            <a:r>
              <a:rPr lang="en-US" sz="3400" dirty="0" err="1" smtClean="0">
                <a:latin typeface="Times New Roman" pitchFamily="18" charset="0"/>
                <a:cs typeface="Times New Roman" pitchFamily="18" charset="0"/>
              </a:rPr>
              <a:t>cpu</a:t>
            </a:r>
            <a:r>
              <a:rPr lang="en-US" sz="3400" dirty="0" smtClean="0">
                <a:latin typeface="Times New Roman" pitchFamily="18" charset="0"/>
                <a:cs typeface="Times New Roman" pitchFamily="18" charset="0"/>
              </a:rPr>
              <a:t>-bound jobs in mobile grids,” Pervasive and Mobile Computing, vol. 29, pp. 73 – 94, Jul. 2016.</a:t>
            </a:r>
          </a:p>
          <a:p>
            <a:pPr>
              <a:lnSpc>
                <a:spcPct val="120000"/>
              </a:lnSpc>
              <a:buNone/>
            </a:pPr>
            <a:r>
              <a:rPr lang="en-US" sz="3400" dirty="0" smtClean="0">
                <a:latin typeface="Times New Roman" pitchFamily="18" charset="0"/>
                <a:cs typeface="Times New Roman" pitchFamily="18" charset="0"/>
              </a:rPr>
              <a:t> </a:t>
            </a:r>
          </a:p>
          <a:p>
            <a:pPr>
              <a:lnSpc>
                <a:spcPct val="120000"/>
              </a:lnSpc>
              <a:buNone/>
            </a:pPr>
            <a:r>
              <a:rPr lang="en-US" sz="3400" dirty="0" smtClean="0">
                <a:latin typeface="Times New Roman" pitchFamily="18" charset="0"/>
                <a:cs typeface="Times New Roman" pitchFamily="18" charset="0"/>
              </a:rPr>
              <a:t>[10] C. Li and L. Li, “Exploiting composition of mobile devices for maximizing user QOS under energy constraints in mobile grid,” Information Sciences, vol. 279, pp. 654 – 670, Sept. 2014.</a:t>
            </a:r>
          </a:p>
          <a:p>
            <a:pPr>
              <a:lnSpc>
                <a:spcPct val="120000"/>
              </a:lnSpc>
              <a:buNone/>
            </a:pPr>
            <a:r>
              <a:rPr lang="en-US" sz="3400" dirty="0" smtClean="0">
                <a:latin typeface="Times New Roman" pitchFamily="18" charset="0"/>
                <a:cs typeface="Times New Roman" pitchFamily="18" charset="0"/>
              </a:rPr>
              <a:t> </a:t>
            </a:r>
          </a:p>
          <a:p>
            <a:pPr>
              <a:lnSpc>
                <a:spcPct val="120000"/>
              </a:lnSpc>
              <a:buNone/>
            </a:pPr>
            <a:r>
              <a:rPr lang="en-US" sz="3400" dirty="0" smtClean="0">
                <a:latin typeface="Times New Roman" pitchFamily="18" charset="0"/>
                <a:cs typeface="Times New Roman" pitchFamily="18" charset="0"/>
              </a:rPr>
              <a:t>[11] M. Hirsch, C. </a:t>
            </a:r>
            <a:r>
              <a:rPr lang="en-US" sz="3400" dirty="0" err="1" smtClean="0">
                <a:latin typeface="Times New Roman" pitchFamily="18" charset="0"/>
                <a:cs typeface="Times New Roman" pitchFamily="18" charset="0"/>
              </a:rPr>
              <a:t>Mateos</a:t>
            </a:r>
            <a:r>
              <a:rPr lang="en-US" sz="3400" dirty="0" smtClean="0">
                <a:latin typeface="Times New Roman" pitchFamily="18" charset="0"/>
                <a:cs typeface="Times New Roman" pitchFamily="18" charset="0"/>
              </a:rPr>
              <a:t>, and A. </a:t>
            </a:r>
            <a:r>
              <a:rPr lang="en-US" sz="3400" dirty="0" err="1" smtClean="0">
                <a:latin typeface="Times New Roman" pitchFamily="18" charset="0"/>
                <a:cs typeface="Times New Roman" pitchFamily="18" charset="0"/>
              </a:rPr>
              <a:t>Zunino</a:t>
            </a:r>
            <a:r>
              <a:rPr lang="en-US" sz="3400" dirty="0" smtClean="0">
                <a:latin typeface="Times New Roman" pitchFamily="18" charset="0"/>
                <a:cs typeface="Times New Roman" pitchFamily="18" charset="0"/>
              </a:rPr>
              <a:t>, “Augmenting computing capabilities at the edge by jointly exploiting mobile devices: A survey,” Future Generation Computer Systems, Jun. 2018.</a:t>
            </a:r>
          </a:p>
          <a:p>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793</TotalTime>
  <Words>1030</Words>
  <Application>Microsoft Office PowerPoint</Application>
  <PresentationFormat>On-screen Show (4:3)</PresentationFormat>
  <Paragraphs>115</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             </vt:lpstr>
      <vt:lpstr>Abstract</vt:lpstr>
      <vt:lpstr>Slide 3</vt:lpstr>
      <vt:lpstr>Existing System</vt:lpstr>
      <vt:lpstr>Slide 5</vt:lpstr>
      <vt:lpstr>Disadvantage of Existing System</vt:lpstr>
      <vt:lpstr>PROPOSED SYSTEM :</vt:lpstr>
      <vt:lpstr>Slide 8</vt:lpstr>
      <vt:lpstr>ADVANTAGE</vt:lpstr>
      <vt:lpstr>Architecture Diagram </vt:lpstr>
      <vt:lpstr>Literature Survey</vt:lpstr>
      <vt:lpstr>Slide 12</vt:lpstr>
      <vt:lpstr>SOFTWARE REQUIREMENTS:</vt:lpstr>
      <vt:lpstr>HARDWARE REQUIREMENTS:</vt:lpstr>
      <vt:lpstr>REFERENCES</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351</cp:revision>
  <dcterms:created xsi:type="dcterms:W3CDTF">2006-08-16T00:00:00Z</dcterms:created>
  <dcterms:modified xsi:type="dcterms:W3CDTF">2021-01-25T12:59:15Z</dcterms:modified>
</cp:coreProperties>
</file>