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Performance analysis issue capturing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evolution of distributed architectures and programming paradigms for performance-oriented program development, challenge the state-of-the-art technology for performance tools. The area of high performance computing is rapidly expanding from single parallel systems to clusters and grids of heterogeneous sequential and parallel systems. Performance analysis and tuning applications is becoming crucial because it is hardly possible to otherwise achieve the optimum performance of any application. The objective of this paper is to study the state-of-the-art technology of the existing performance tools for distributed systems. The paper surveys some representative tools from different aspects in order to highlight the approaches and technologies used by them.</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information can be merely the existence of an event.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objective of this paper is to study the state-of-the-art techniques used by the existing performance analysis tools and to focus on the appropriate techniques for performance analysis of heterogeneous distributed environments that can effectively be used for application performance improvement in real-time.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focuses on the state of the art technologies used in the existing performance analysis </a:t>
            </a:r>
            <a:r>
              <a:rPr lang="en-IN" sz="2000" dirty="0" smtClean="0">
                <a:latin typeface="Times New Roman" pitchFamily="18" charset="0"/>
                <a:cs typeface="Times New Roman" pitchFamily="18" charset="0"/>
              </a:rPr>
              <a:t>tools.</a:t>
            </a:r>
          </a:p>
          <a:p>
            <a:pPr algn="just">
              <a:lnSpc>
                <a:spcPct val="150000"/>
              </a:lnSpc>
            </a:pPr>
            <a:r>
              <a:rPr lang="en-IN" sz="2000" dirty="0" smtClean="0">
                <a:latin typeface="Times New Roman" pitchFamily="18" charset="0"/>
                <a:cs typeface="Times New Roman" pitchFamily="18" charset="0"/>
              </a:rPr>
              <a:t>S</a:t>
            </a:r>
            <a:r>
              <a:rPr lang="en-IN" sz="2000" dirty="0" smtClean="0">
                <a:latin typeface="Times New Roman" pitchFamily="18" charset="0"/>
                <a:cs typeface="Times New Roman" pitchFamily="18" charset="0"/>
              </a:rPr>
              <a:t>ome </a:t>
            </a:r>
            <a:r>
              <a:rPr lang="en-IN" sz="2000" dirty="0" smtClean="0">
                <a:latin typeface="Times New Roman" pitchFamily="18" charset="0"/>
                <a:cs typeface="Times New Roman" pitchFamily="18" charset="0"/>
              </a:rPr>
              <a:t>of the existing tools, namely SCALEA, SCALEA-G, AKSUM, Pablo, and </a:t>
            </a:r>
            <a:r>
              <a:rPr lang="en-IN" sz="2000" dirty="0" smtClean="0">
                <a:latin typeface="Times New Roman" pitchFamily="18" charset="0"/>
                <a:cs typeface="Times New Roman" pitchFamily="18" charset="0"/>
              </a:rPr>
              <a:t>EXPERT.</a:t>
            </a: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existing sensor instance can be deactivated by selecting deactivate </a:t>
            </a:r>
            <a:r>
              <a:rPr lang="en-IN" sz="2000" dirty="0" smtClean="0">
                <a:latin typeface="Times New Roman" pitchFamily="18" charset="0"/>
                <a:cs typeface="Times New Roman" pitchFamily="18" charset="0"/>
              </a:rPr>
              <a:t>button.</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performance properties help to identify actual problem, whereas dynamic call trees or region trees display where in the source code the problem occurs and code location displays how the problem is distributed across the machine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 workflow level, performance metrics that characterize the interaction and performance impact among activities are monitored and analyzed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metrics like load imbalance, slowdown factor and synchronization delay can be measured using the fork-join model of work-flow activities and the impact of the slower activities on the overall performance of the whole structure can be analyzed.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treadmill achieves similar performance to a typical, costly, interactive treadmill that contains a motion capture system and an instrumented treadmill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Motion capture has widely been used for quantitative purposes in several sport disciplines and activities, such as technique and competition </a:t>
            </a:r>
            <a:r>
              <a:rPr lang="en-IN" sz="2000" dirty="0" smtClean="0">
                <a:latin typeface="Times New Roman" pitchFamily="18" charset="0"/>
                <a:cs typeface="Times New Roman" pitchFamily="18" charset="0"/>
              </a:rPr>
              <a:t>evaluation.</a:t>
            </a:r>
          </a:p>
          <a:p>
            <a:pPr algn="just">
              <a:lnSpc>
                <a:spcPct val="150000"/>
              </a:lnSpc>
            </a:pPr>
            <a:r>
              <a:rPr lang="en-IN" sz="2000" dirty="0" smtClean="0">
                <a:latin typeface="Times New Roman" pitchFamily="18" charset="0"/>
                <a:cs typeface="Times New Roman" pitchFamily="18" charset="0"/>
              </a:rPr>
              <a:t>Performance analysis of sport aims at evaluating athletes’ improvements as a consequence of training over an extended period of time, the degree of physical condition or technical expertise.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more sensors and sophisticated signal processing must be used to increase the expected level of </a:t>
            </a:r>
            <a:r>
              <a:rPr lang="en-IN" sz="2000" dirty="0" smtClean="0">
                <a:latin typeface="Times New Roman" pitchFamily="18" charset="0"/>
                <a:cs typeface="Times New Roman" pitchFamily="18" charset="0"/>
              </a:rPr>
              <a:t>accuracy.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information can either be gathered in the form of summaries or individually for each event. Performance analysis in this context means getting relevant performance information from trace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Monitoring such an environment for executing compute-intensive applications and tuning the performance of these applications are major challenges faced by today’s scientific community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apply state-of-the art technologies of the performance tools to correlate and interpret the captured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This paper focuses on some representative performance analysis tools and highlights the technologies used by them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tools were designed with diverse objectives, targeted different parallel architectures and adopted various techniques for collection and analysis of performance data.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56301" y="1447800"/>
            <a:ext cx="6456947"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04800"/>
            <a:ext cx="7498080" cy="4800600"/>
          </a:xfrm>
        </p:spPr>
        <p:txBody>
          <a:bodyPr>
            <a:noAutofit/>
          </a:bodyPr>
          <a:lstStyle/>
          <a:p>
            <a:pPr algn="just">
              <a:buNone/>
            </a:pPr>
            <a:r>
              <a:rPr lang="en-IN" sz="1900" dirty="0" smtClean="0">
                <a:latin typeface="Times New Roman" pitchFamily="18" charset="0"/>
                <a:cs typeface="Times New Roman" pitchFamily="18" charset="0"/>
              </a:rPr>
              <a:t>The purpose of this paper is to make a comparative study of some existing performance analysis tools and focus on the techniques used by them. Some of the points that have been observed throughout the above discussion are summarized below: </a:t>
            </a:r>
            <a:r>
              <a:rPr lang="en-IN" sz="1900" dirty="0" smtClean="0">
                <a:latin typeface="Times New Roman" pitchFamily="18" charset="0"/>
                <a:cs typeface="Times New Roman" pitchFamily="18" charset="0"/>
              </a:rPr>
              <a:t> </a:t>
            </a:r>
          </a:p>
          <a:p>
            <a:pPr algn="just"/>
            <a:r>
              <a:rPr lang="en-IN" sz="1900" dirty="0" smtClean="0">
                <a:latin typeface="Times New Roman" pitchFamily="18" charset="0"/>
                <a:cs typeface="Times New Roman" pitchFamily="18" charset="0"/>
              </a:rPr>
              <a:t>The </a:t>
            </a:r>
            <a:r>
              <a:rPr lang="en-IN" sz="1900" dirty="0" smtClean="0">
                <a:latin typeface="Times New Roman" pitchFamily="18" charset="0"/>
                <a:cs typeface="Times New Roman" pitchFamily="18" charset="0"/>
              </a:rPr>
              <a:t>important components of the performance tools are instrumentation, measurement, analysis and presentation or visualization. </a:t>
            </a:r>
          </a:p>
          <a:p>
            <a:pPr algn="just"/>
            <a:r>
              <a:rPr lang="en-IN" sz="1900" dirty="0" smtClean="0">
                <a:latin typeface="Times New Roman" pitchFamily="18" charset="0"/>
                <a:cs typeface="Times New Roman" pitchFamily="18" charset="0"/>
              </a:rPr>
              <a:t>Although </a:t>
            </a:r>
            <a:r>
              <a:rPr lang="en-IN" sz="1900" dirty="0" smtClean="0">
                <a:latin typeface="Times New Roman" pitchFamily="18" charset="0"/>
                <a:cs typeface="Times New Roman" pitchFamily="18" charset="0"/>
              </a:rPr>
              <a:t>the tools often make static instrumentation controlled by the users, dynamic instrumentation is more attractive and is a requirement for today’s distributed computing environments like Grid. </a:t>
            </a:r>
          </a:p>
          <a:p>
            <a:pPr algn="just"/>
            <a:r>
              <a:rPr lang="en-IN" sz="1900" dirty="0" smtClean="0">
                <a:latin typeface="Times New Roman" pitchFamily="18" charset="0"/>
                <a:cs typeface="Times New Roman" pitchFamily="18" charset="0"/>
              </a:rPr>
              <a:t>Many </a:t>
            </a:r>
            <a:r>
              <a:rPr lang="en-IN" sz="1900" dirty="0" smtClean="0">
                <a:latin typeface="Times New Roman" pitchFamily="18" charset="0"/>
                <a:cs typeface="Times New Roman" pitchFamily="18" charset="0"/>
              </a:rPr>
              <a:t>tools perform </a:t>
            </a:r>
            <a:r>
              <a:rPr lang="en-IN" sz="1900" dirty="0" err="1" smtClean="0">
                <a:latin typeface="Times New Roman" pitchFamily="18" charset="0"/>
                <a:cs typeface="Times New Roman" pitchFamily="18" charset="0"/>
              </a:rPr>
              <a:t>postmortem</a:t>
            </a:r>
            <a:r>
              <a:rPr lang="en-IN" sz="1900" dirty="0" smtClean="0">
                <a:latin typeface="Times New Roman" pitchFamily="18" charset="0"/>
                <a:cs typeface="Times New Roman" pitchFamily="18" charset="0"/>
              </a:rPr>
              <a:t> analysis based on data collected at runtime. However, due to the heterogeneous and dynamic nature of the today’s distributed environment </a:t>
            </a:r>
            <a:r>
              <a:rPr lang="en-IN" sz="1900" dirty="0" err="1" smtClean="0">
                <a:latin typeface="Times New Roman" pitchFamily="18" charset="0"/>
                <a:cs typeface="Times New Roman" pitchFamily="18" charset="0"/>
              </a:rPr>
              <a:t>postmortem</a:t>
            </a:r>
            <a:r>
              <a:rPr lang="en-IN" sz="1900" dirty="0" smtClean="0">
                <a:latin typeface="Times New Roman" pitchFamily="18" charset="0"/>
                <a:cs typeface="Times New Roman" pitchFamily="18" charset="0"/>
              </a:rPr>
              <a:t> analysis is no longer possible. </a:t>
            </a:r>
          </a:p>
          <a:p>
            <a:pPr algn="just"/>
            <a:r>
              <a:rPr lang="en-IN" sz="1900" dirty="0" smtClean="0">
                <a:latin typeface="Times New Roman" pitchFamily="18" charset="0"/>
                <a:cs typeface="Times New Roman" pitchFamily="18" charset="0"/>
              </a:rPr>
              <a:t>The </a:t>
            </a:r>
            <a:r>
              <a:rPr lang="en-IN" sz="1900" dirty="0" smtClean="0">
                <a:latin typeface="Times New Roman" pitchFamily="18" charset="0"/>
                <a:cs typeface="Times New Roman" pitchFamily="18" charset="0"/>
              </a:rPr>
              <a:t>tools use different data storage and exchange formats, which need to be standardized. In this regard, XML is a good option. </a:t>
            </a:r>
            <a:r>
              <a:rPr lang="en-IN" sz="1900" dirty="0" smtClean="0">
                <a:latin typeface="Times New Roman" pitchFamily="18" charset="0"/>
                <a:cs typeface="Times New Roman" pitchFamily="18" charset="0"/>
              </a:rPr>
              <a:t>Analysis </a:t>
            </a:r>
            <a:r>
              <a:rPr lang="en-IN" sz="1900" dirty="0" smtClean="0">
                <a:latin typeface="Times New Roman" pitchFamily="18" charset="0"/>
                <a:cs typeface="Times New Roman" pitchFamily="18" charset="0"/>
              </a:rPr>
              <a:t>data are differently presented by different tools. It is also required to standardize the types of analysis data and their presentation format. The APART working </a:t>
            </a:r>
            <a:r>
              <a:rPr lang="en-IN" sz="1900" dirty="0" smtClean="0">
                <a:latin typeface="Times New Roman" pitchFamily="18" charset="0"/>
                <a:cs typeface="Times New Roman" pitchFamily="18" charset="0"/>
              </a:rPr>
              <a:t>group </a:t>
            </a:r>
            <a:r>
              <a:rPr lang="en-IN" sz="1900" dirty="0" smtClean="0">
                <a:latin typeface="Times New Roman" pitchFamily="18" charset="0"/>
                <a:cs typeface="Times New Roman" pitchFamily="18" charset="0"/>
              </a:rPr>
              <a:t>is working for some time to define the performance properties for describing various performance problems in applications. </a:t>
            </a:r>
            <a:endParaRPr lang="en-US" sz="19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228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H</a:t>
            </a:r>
            <a:r>
              <a:rPr lang="en-IN" sz="1600" dirty="0" smtClean="0">
                <a:latin typeface="Times New Roman" pitchFamily="18" charset="0"/>
                <a:cs typeface="Times New Roman" pitchFamily="18" charset="0"/>
              </a:rPr>
              <a:t>.-L. Truong, T. </a:t>
            </a:r>
            <a:r>
              <a:rPr lang="en-IN" sz="1600" dirty="0" err="1" smtClean="0">
                <a:latin typeface="Times New Roman" pitchFamily="18" charset="0"/>
                <a:cs typeface="Times New Roman" pitchFamily="18" charset="0"/>
              </a:rPr>
              <a:t>Fahringer</a:t>
            </a:r>
            <a:r>
              <a:rPr lang="en-IN" sz="1600" dirty="0" smtClean="0">
                <a:latin typeface="Times New Roman" pitchFamily="18" charset="0"/>
                <a:cs typeface="Times New Roman" pitchFamily="18" charset="0"/>
              </a:rPr>
              <a:t>. “SCALEA: A Performance Analysis Tool for Distributed and Parallel Programs”, Published in Proc. Of the 8th International Euro-Par Conference (Euro-Par 2002), Paderborn, Germany, August 2002.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H.-L. Truong, T. </a:t>
            </a:r>
            <a:r>
              <a:rPr lang="en-IN" sz="1600" dirty="0" err="1" smtClean="0">
                <a:latin typeface="Times New Roman" pitchFamily="18" charset="0"/>
                <a:cs typeface="Times New Roman" pitchFamily="18" charset="0"/>
              </a:rPr>
              <a:t>Fahringer</a:t>
            </a:r>
            <a:r>
              <a:rPr lang="en-IN" sz="1600" dirty="0" smtClean="0">
                <a:latin typeface="Times New Roman" pitchFamily="18" charset="0"/>
                <a:cs typeface="Times New Roman" pitchFamily="18" charset="0"/>
              </a:rPr>
              <a:t>, "SCALEA-G: A Unified Monitoring and Performance Analysis System for the Grid", Scientific Programming, 12(4): 225-237, IOS Press, 2004</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3. T. </a:t>
            </a:r>
            <a:r>
              <a:rPr lang="en-IN" sz="1600" dirty="0" err="1" smtClean="0">
                <a:latin typeface="Times New Roman" pitchFamily="18" charset="0"/>
                <a:cs typeface="Times New Roman" pitchFamily="18" charset="0"/>
              </a:rPr>
              <a:t>Fahringer</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Jugravu</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Pllana</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Prodan</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Seragiotto</a:t>
            </a:r>
            <a:r>
              <a:rPr lang="en-IN" sz="1600" dirty="0" smtClean="0">
                <a:latin typeface="Times New Roman" pitchFamily="18" charset="0"/>
                <a:cs typeface="Times New Roman" pitchFamily="18" charset="0"/>
              </a:rPr>
              <a:t>, and H.-L. </a:t>
            </a:r>
            <a:r>
              <a:rPr lang="en-IN" sz="1600" dirty="0" err="1" smtClean="0">
                <a:latin typeface="Times New Roman" pitchFamily="18" charset="0"/>
                <a:cs typeface="Times New Roman" pitchFamily="18" charset="0"/>
              </a:rPr>
              <a:t>Truomg</a:t>
            </a:r>
            <a:r>
              <a:rPr lang="en-IN" sz="1600" dirty="0" smtClean="0">
                <a:latin typeface="Times New Roman" pitchFamily="18" charset="0"/>
                <a:cs typeface="Times New Roman" pitchFamily="18" charset="0"/>
              </a:rPr>
              <a:t>. “ASKALON – A Programming Environment and Tool Set for Cluster and Grid Computing”. www.par.univie.ac.at/project/askalon, Institute for Software Science, University of Vienna.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D.A. Reed, R. A. </a:t>
            </a:r>
            <a:r>
              <a:rPr lang="en-IN" sz="1600" dirty="0" err="1" smtClean="0">
                <a:latin typeface="Times New Roman" pitchFamily="18" charset="0"/>
                <a:cs typeface="Times New Roman" pitchFamily="18" charset="0"/>
              </a:rPr>
              <a:t>Aydt</a:t>
            </a:r>
            <a:r>
              <a:rPr lang="en-IN" sz="1600" dirty="0" smtClean="0">
                <a:latin typeface="Times New Roman" pitchFamily="18" charset="0"/>
                <a:cs typeface="Times New Roman" pitchFamily="18" charset="0"/>
              </a:rPr>
              <a:t>, R. J. </a:t>
            </a:r>
            <a:r>
              <a:rPr lang="en-IN" sz="1600" dirty="0" err="1" smtClean="0">
                <a:latin typeface="Times New Roman" pitchFamily="18" charset="0"/>
                <a:cs typeface="Times New Roman" pitchFamily="18" charset="0"/>
              </a:rPr>
              <a:t>Noe</a:t>
            </a:r>
            <a:r>
              <a:rPr lang="en-IN" sz="1600" dirty="0" smtClean="0">
                <a:latin typeface="Times New Roman" pitchFamily="18" charset="0"/>
                <a:cs typeface="Times New Roman" pitchFamily="18" charset="0"/>
              </a:rPr>
              <a:t>, P.C. Roth, K. A. </a:t>
            </a:r>
            <a:r>
              <a:rPr lang="en-IN" sz="1600" dirty="0" err="1" smtClean="0">
                <a:latin typeface="Times New Roman" pitchFamily="18" charset="0"/>
                <a:cs typeface="Times New Roman" pitchFamily="18" charset="0"/>
              </a:rPr>
              <a:t>Schields</a:t>
            </a:r>
            <a:r>
              <a:rPr lang="en-IN" sz="1600" dirty="0" smtClean="0">
                <a:latin typeface="Times New Roman" pitchFamily="18" charset="0"/>
                <a:cs typeface="Times New Roman" pitchFamily="18" charset="0"/>
              </a:rPr>
              <a:t>, B. W. Schwartz, and L. F. </a:t>
            </a:r>
            <a:r>
              <a:rPr lang="en-IN" sz="1600" dirty="0" err="1" smtClean="0">
                <a:latin typeface="Times New Roman" pitchFamily="18" charset="0"/>
                <a:cs typeface="Times New Roman" pitchFamily="18" charset="0"/>
              </a:rPr>
              <a:t>Tavera</a:t>
            </a:r>
            <a:r>
              <a:rPr lang="en-IN" sz="1600" dirty="0" smtClean="0">
                <a:latin typeface="Times New Roman" pitchFamily="18" charset="0"/>
                <a:cs typeface="Times New Roman" pitchFamily="18" charset="0"/>
              </a:rPr>
              <a:t>. “Scalable Performance Analysis: The Pablo Performance Analysis Environment.” In Proc. Scalable Parallel Libraries Conf., pages 104-113. IEEE Computer Society, October1993.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F. Wolf, B. Mohr. “Automatic Performance Analysis for SMP Cluster applications” Research Centre </a:t>
            </a:r>
            <a:r>
              <a:rPr lang="en-IN" sz="1600" dirty="0" err="1" smtClean="0">
                <a:latin typeface="Times New Roman" pitchFamily="18" charset="0"/>
                <a:cs typeface="Times New Roman" pitchFamily="18" charset="0"/>
              </a:rPr>
              <a:t>Juelich</a:t>
            </a:r>
            <a:r>
              <a:rPr lang="en-IN" sz="1600" dirty="0" smtClean="0">
                <a:latin typeface="Times New Roman" pitchFamily="18" charset="0"/>
                <a:cs typeface="Times New Roman" pitchFamily="18" charset="0"/>
              </a:rPr>
              <a:t>, Germany, August 2001.</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B. Tierney et. Al. A Grid Monitoring Architecture. Available from http://www-didc.lbl.gov/GGF-PERF/GMA-WG/papers/GWD-GP-16-2.pdf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I. Foster, C. </a:t>
            </a:r>
            <a:r>
              <a:rPr lang="en-IN" sz="1800" dirty="0" err="1" smtClean="0">
                <a:latin typeface="Times New Roman" pitchFamily="18" charset="0"/>
                <a:cs typeface="Times New Roman" pitchFamily="18" charset="0"/>
              </a:rPr>
              <a:t>Kesselman</a:t>
            </a:r>
            <a:r>
              <a:rPr lang="en-IN" sz="1800" dirty="0" smtClean="0">
                <a:latin typeface="Times New Roman" pitchFamily="18" charset="0"/>
                <a:cs typeface="Times New Roman" pitchFamily="18" charset="0"/>
              </a:rPr>
              <a:t>, J. Nick, and S. </a:t>
            </a:r>
            <a:r>
              <a:rPr lang="en-IN" sz="1800" dirty="0" err="1" smtClean="0">
                <a:latin typeface="Times New Roman" pitchFamily="18" charset="0"/>
                <a:cs typeface="Times New Roman" pitchFamily="18" charset="0"/>
              </a:rPr>
              <a:t>Tuecke</a:t>
            </a:r>
            <a:r>
              <a:rPr lang="en-IN" sz="1800" dirty="0" smtClean="0">
                <a:latin typeface="Times New Roman" pitchFamily="18" charset="0"/>
                <a:cs typeface="Times New Roman" pitchFamily="18" charset="0"/>
              </a:rPr>
              <a:t>. Grid Services for Distributed System Integration. IEEE Computer, pages 37-46, June 2002.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Pablo Performance Analysis Environment: Data Analysis available from http://www.renci.unc.edu/Project/Pablo/PabloDataAnalysis.htm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T. </a:t>
            </a:r>
            <a:r>
              <a:rPr lang="en-IN" sz="1800" dirty="0" err="1" smtClean="0">
                <a:latin typeface="Times New Roman" pitchFamily="18" charset="0"/>
                <a:cs typeface="Times New Roman" pitchFamily="18" charset="0"/>
              </a:rPr>
              <a:t>Fahringer</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Gerndt</a:t>
            </a:r>
            <a:r>
              <a:rPr lang="en-IN" sz="1800" dirty="0" smtClean="0">
                <a:latin typeface="Times New Roman" pitchFamily="18" charset="0"/>
                <a:cs typeface="Times New Roman" pitchFamily="18" charset="0"/>
              </a:rPr>
              <a:t>, B. Mohr, F. Wolf, G. Riley, J. L. </a:t>
            </a:r>
            <a:r>
              <a:rPr lang="en-IN" sz="1800" dirty="0" err="1" smtClean="0">
                <a:latin typeface="Times New Roman" pitchFamily="18" charset="0"/>
                <a:cs typeface="Times New Roman" pitchFamily="18" charset="0"/>
              </a:rPr>
              <a:t>Traff</a:t>
            </a:r>
            <a:r>
              <a:rPr lang="en-IN" sz="1800" dirty="0" smtClean="0">
                <a:latin typeface="Times New Roman" pitchFamily="18" charset="0"/>
                <a:cs typeface="Times New Roman" pitchFamily="18" charset="0"/>
              </a:rPr>
              <a:t>, “Knowledge Specification for Automatic Performance Analysis” APART Technical Report, Revised Version, August 22, 2001.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J. S. Vetter and D. A. Reed, "Real-time Performance Monitoring, Adaptive Control, and Interactive Steering of Computational Grids," The International Journal of High Performance Computing Applications, Winter 2000, Volume 14, No. 4, pp. 357-366.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1254</TotalTime>
  <Words>1159</Words>
  <Application>Microsoft Office PowerPoint</Application>
  <PresentationFormat>On-screen Show (4:3)</PresentationFormat>
  <Paragraphs>55</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Performance analysis issue capturing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2021-10-29T14:57:48Z</dcterms:modified>
</cp:coreProperties>
</file>