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Smart travel card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Smart </a:t>
            </a:r>
            <a:r>
              <a:rPr lang="en-IN" sz="2000" dirty="0" smtClean="0">
                <a:latin typeface="Times New Roman" pitchFamily="18" charset="0"/>
                <a:cs typeface="Times New Roman" pitchFamily="18" charset="0"/>
              </a:rPr>
              <a:t>card data is increasingly used to investigate passenger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the demand characteristics of public transport. The destination estimation of public transport is one of the major concerns for the implementation of smart card data. In recent years, numerous studies concerning destination estimation have been carried out—most automatic fare collection (AFC) systems only record boarding information but not passenger alighting information. This study provides a comprehensive review of the practice of using smart card data for destination estimation. The results show that the land use factor is not discussed in more than three quarters of papers and sensitivity analysis is not applied in two thirds of papers. In addition, the results are not validated in half the relevant studies. In the future, more research should be done to improve the current model, such as considering additional factors or making sensitivity analysis of parameters as well as validating the results with multi-source data and new methods.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existing studies, the factors considered in the model are mainly divided into three categories, that’s the public transport network, operation (e.g., network distance, density of bus route, density of station, time table), travel information (e.g., boarding time, boarding station, travel time, walking distance ) and land use (e.g., residential floor area, commercial floor area, cultural floor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cards should be validated by the existing ETM in use. Normal Ticket is to be given by the conductor through ETM after deducting the required fare just by showing this card in front of ETM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area where viewing, directing and monitoring the Smart travel card transactions.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analysis of the possible problems in present method can provide better advice for the future algorithm improvement. Problems may be generated at all stage of destination inferring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prevent this problem from happening, cleaning the data according different rules is essential.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other possible problem is that many trips cannot be matched </a:t>
            </a:r>
            <a:r>
              <a:rPr lang="en-IN" sz="2000" dirty="0" smtClean="0">
                <a:latin typeface="Times New Roman" pitchFamily="18" charset="0"/>
                <a:cs typeface="Times New Roman" pitchFamily="18" charset="0"/>
              </a:rPr>
              <a:t>successfully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in one study, validation have a significant impact on alight station estimation, especially in small sample size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AFC system transaction data often has some potential problems during data collecting, which may be caused by software, erroneous data, faulty hardware or the </a:t>
            </a:r>
            <a:r>
              <a:rPr lang="en-IN" sz="2000" dirty="0" smtClean="0">
                <a:latin typeface="Times New Roman" pitchFamily="18" charset="0"/>
                <a:cs typeface="Times New Roman" pitchFamily="18" charset="0"/>
              </a:rPr>
              <a:t>users.</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card should meets the specifications of the Common Mobility Cards for having required interoperability with the provisions to add Transport service operators in addition to MTC as and when required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EOI firms are requested to propose any suitable BOM &amp; BOQ as per the table given above for CCH, Divisional, Regional, </a:t>
            </a:r>
            <a:r>
              <a:rPr lang="en-IN" sz="2000" dirty="0" err="1" smtClean="0">
                <a:latin typeface="Times New Roman" pitchFamily="18" charset="0"/>
                <a:cs typeface="Times New Roman" pitchFamily="18" charset="0"/>
              </a:rPr>
              <a:t>PoS</a:t>
            </a:r>
            <a:r>
              <a:rPr lang="en-IN" sz="2000" dirty="0" smtClean="0">
                <a:latin typeface="Times New Roman" pitchFamily="18" charset="0"/>
                <a:cs typeface="Times New Roman" pitchFamily="18" charset="0"/>
              </a:rPr>
              <a:t>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individually/ separately which may be appropriate for the Smart Travel Card project</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EoI</a:t>
            </a:r>
            <a:r>
              <a:rPr lang="en-IN" sz="2000" dirty="0" smtClean="0">
                <a:latin typeface="Times New Roman" pitchFamily="18" charset="0"/>
                <a:cs typeface="Times New Roman" pitchFamily="18" charset="0"/>
              </a:rPr>
              <a:t> firms are requested to propose the suitable implementation plan from the data of award of LOA.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Pre-EOI meeting is proposed at PTCS Office to clarify the queries. EOI Firms may attend the meeting.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data can be used in various fields such as analysis of transit riders’ travel </a:t>
            </a:r>
            <a:r>
              <a:rPr lang="en-IN" sz="2000" dirty="0" smtClean="0">
                <a:latin typeface="Times New Roman" pitchFamily="18" charset="0"/>
                <a:cs typeface="Times New Roman" pitchFamily="18" charset="0"/>
              </a:rPr>
              <a:t>patterns,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analysis, </a:t>
            </a:r>
            <a:r>
              <a:rPr lang="en-IN" sz="2000" dirty="0" smtClean="0">
                <a:latin typeface="Times New Roman" pitchFamily="18" charset="0"/>
                <a:cs typeface="Times New Roman" pitchFamily="18" charset="0"/>
              </a:rPr>
              <a:t>performance assessment of bus transport reform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planning of the public transportation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In the process of model application, many researchers continue to revise these assumptions in order to obtain better inferring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inferring the destination of alighting station using smart card, researchers considered different factors, to some extent, these factors affected the quality and performance of the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these scholars used various methods and obtained different matching rate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three basic assumptions especially the latter two hypotheses are widely used in research including bus-bus, bus-rail and rail-rail trips.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524000"/>
            <a:ext cx="62484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not only threw some light on current research but also made a </a:t>
            </a:r>
            <a:r>
              <a:rPr lang="en-IN" sz="2000" dirty="0" err="1" smtClean="0">
                <a:latin typeface="Times New Roman" pitchFamily="18" charset="0"/>
                <a:cs typeface="Times New Roman" pitchFamily="18" charset="0"/>
              </a:rPr>
              <a:t>systematical</a:t>
            </a:r>
            <a:r>
              <a:rPr lang="en-IN" sz="2000" dirty="0" smtClean="0">
                <a:latin typeface="Times New Roman" pitchFamily="18" charset="0"/>
                <a:cs typeface="Times New Roman" pitchFamily="18" charset="0"/>
              </a:rPr>
              <a:t> and comprehensive review on destination estimation process. This review makes three contributions. Firstly, this review has provided a detailed discussion of estimation model, influence factors, data quality, sensitivity analysis and validation, which can provide a brief and clear glance to later scholars. The second contribution relates to evaluation of existing studies. Unfortunately, most studies did not carry out sensitivity analysis and result verification, which were necessary in the research. Thirdly, this paper provides an opportunity to improve the recent model. Although there is no modification of the algorithm in this paper, through the detailed analysis of inferring process, later researchers can improve the model base on this </a:t>
            </a:r>
            <a:r>
              <a:rPr lang="en-IN" sz="2000" dirty="0" smtClean="0">
                <a:latin typeface="Times New Roman" pitchFamily="18" charset="0"/>
                <a:cs typeface="Times New Roman" pitchFamily="18" charset="0"/>
              </a:rPr>
              <a:t>paper.</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Nunes</a:t>
            </a:r>
            <a:r>
              <a:rPr lang="en-IN" sz="1800" dirty="0" smtClean="0">
                <a:latin typeface="Times New Roman" pitchFamily="18" charset="0"/>
                <a:cs typeface="Times New Roman" pitchFamily="18" charset="0"/>
              </a:rPr>
              <a:t>, A.A.; Dias, T.G.; Cunha, J.F.E. Passenger Journey Destination Estimation from Automated Fare Collection System Data Using Spatial Validation. IEEE Trans.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Transp. Syst. 2015, 17, 133–142. </a:t>
            </a: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Trepanier</a:t>
            </a:r>
            <a:r>
              <a:rPr lang="en-IN" sz="1800" dirty="0" smtClean="0">
                <a:latin typeface="Times New Roman" pitchFamily="18" charset="0"/>
                <a:cs typeface="Times New Roman" pitchFamily="18" charset="0"/>
              </a:rPr>
              <a:t>, M. Destination Estimation from Public Transport Smartcard Data. IFAC Proc. Vol. 2006, 39, 393–398. </a:t>
            </a:r>
            <a:r>
              <a:rPr lang="en-IN" sz="1800" dirty="0" smtClean="0">
                <a:latin typeface="Times New Roman" pitchFamily="18" charset="0"/>
                <a:cs typeface="Times New Roman" pitchFamily="18" charset="0"/>
              </a:rPr>
              <a:t> </a:t>
            </a: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Ma, X. Smart Card Data Mining and Inference for Transit System Optimization and Performance Improvement; University of Washington: Seattle, WA, USA, 2013.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Kieu</a:t>
            </a:r>
            <a:r>
              <a:rPr lang="en-IN" sz="1800" dirty="0" smtClean="0">
                <a:latin typeface="Times New Roman" pitchFamily="18" charset="0"/>
                <a:cs typeface="Times New Roman" pitchFamily="18" charset="0"/>
              </a:rPr>
              <a:t>, L.M.; </a:t>
            </a:r>
            <a:r>
              <a:rPr lang="en-IN" sz="1800" dirty="0" err="1" smtClean="0">
                <a:latin typeface="Times New Roman" pitchFamily="18" charset="0"/>
                <a:cs typeface="Times New Roman" pitchFamily="18" charset="0"/>
              </a:rPr>
              <a:t>Bhaskar</a:t>
            </a:r>
            <a:r>
              <a:rPr lang="en-IN" sz="1800" dirty="0" smtClean="0">
                <a:latin typeface="Times New Roman" pitchFamily="18" charset="0"/>
                <a:cs typeface="Times New Roman" pitchFamily="18" charset="0"/>
              </a:rPr>
              <a:t>, A.; Chung, E. A Modified Density-based Scanning Algorithm with Noise for Spatial Travel Pattern Analysis from Smart Card AFC Data. Transp. Res. Part C </a:t>
            </a:r>
            <a:r>
              <a:rPr lang="en-IN" sz="1800" dirty="0" err="1" smtClean="0">
                <a:latin typeface="Times New Roman" pitchFamily="18" charset="0"/>
                <a:cs typeface="Times New Roman" pitchFamily="18" charset="0"/>
              </a:rPr>
              <a:t>Emerg</a:t>
            </a:r>
            <a:r>
              <a:rPr lang="en-IN" sz="1800" dirty="0" smtClean="0">
                <a:latin typeface="Times New Roman" pitchFamily="18" charset="0"/>
                <a:cs typeface="Times New Roman" pitchFamily="18" charset="0"/>
              </a:rPr>
              <a:t>. Technol. 2015, 58, 193–207. </a:t>
            </a: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Zhao, J.; </a:t>
            </a:r>
            <a:r>
              <a:rPr lang="en-IN" sz="1800" dirty="0" err="1" smtClean="0">
                <a:latin typeface="Times New Roman" pitchFamily="18" charset="0"/>
                <a:cs typeface="Times New Roman" pitchFamily="18" charset="0"/>
              </a:rPr>
              <a:t>Qu</a:t>
            </a:r>
            <a:r>
              <a:rPr lang="en-IN" sz="1800" dirty="0" smtClean="0">
                <a:latin typeface="Times New Roman" pitchFamily="18" charset="0"/>
                <a:cs typeface="Times New Roman" pitchFamily="18" charset="0"/>
              </a:rPr>
              <a:t>, Q.; Zhang, F.;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C.; Liu, S. </a:t>
            </a:r>
            <a:r>
              <a:rPr lang="en-IN" sz="1800" dirty="0" err="1" smtClean="0">
                <a:latin typeface="Times New Roman" pitchFamily="18" charset="0"/>
                <a:cs typeface="Times New Roman" pitchFamily="18" charset="0"/>
              </a:rPr>
              <a:t>Spatio</a:t>
            </a:r>
            <a:r>
              <a:rPr lang="en-IN" sz="1800" dirty="0" smtClean="0">
                <a:latin typeface="Times New Roman" pitchFamily="18" charset="0"/>
                <a:cs typeface="Times New Roman" pitchFamily="18" charset="0"/>
              </a:rPr>
              <a:t>-temporal Analysis of Passenger Travel Patterns in Massive Smart Card Data. IEEE Trans.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Transp. Syst. 2017, 18, 3135–3146.</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6. </a:t>
            </a:r>
            <a:r>
              <a:rPr lang="en-IN" sz="1900" dirty="0" err="1" smtClean="0">
                <a:latin typeface="Times New Roman" pitchFamily="18" charset="0"/>
                <a:cs typeface="Times New Roman" pitchFamily="18" charset="0"/>
              </a:rPr>
              <a:t>Kusakabe</a:t>
            </a:r>
            <a:r>
              <a:rPr lang="en-IN" sz="1900" dirty="0" smtClean="0">
                <a:latin typeface="Times New Roman" pitchFamily="18" charset="0"/>
                <a:cs typeface="Times New Roman" pitchFamily="18" charset="0"/>
              </a:rPr>
              <a:t>, T.; </a:t>
            </a:r>
            <a:r>
              <a:rPr lang="en-IN" sz="1900" dirty="0" err="1" smtClean="0">
                <a:latin typeface="Times New Roman" pitchFamily="18" charset="0"/>
                <a:cs typeface="Times New Roman" pitchFamily="18" charset="0"/>
              </a:rPr>
              <a:t>Asakura</a:t>
            </a:r>
            <a:r>
              <a:rPr lang="en-IN" sz="1900" dirty="0" smtClean="0">
                <a:latin typeface="Times New Roman" pitchFamily="18" charset="0"/>
                <a:cs typeface="Times New Roman" pitchFamily="18" charset="0"/>
              </a:rPr>
              <a:t>, Y. Behavioural Data Mining of Transit Smart Card Data: A Data Fusion Approach. Transp. Res. Part C </a:t>
            </a:r>
            <a:r>
              <a:rPr lang="en-IN" sz="1900" dirty="0" err="1" smtClean="0">
                <a:latin typeface="Times New Roman" pitchFamily="18" charset="0"/>
                <a:cs typeface="Times New Roman" pitchFamily="18" charset="0"/>
              </a:rPr>
              <a:t>Emerg</a:t>
            </a:r>
            <a:r>
              <a:rPr lang="en-IN" sz="1900" dirty="0" smtClean="0">
                <a:latin typeface="Times New Roman" pitchFamily="18" charset="0"/>
                <a:cs typeface="Times New Roman" pitchFamily="18" charset="0"/>
              </a:rPr>
              <a:t>. Technol. 2014, 46, 179–191. </a:t>
            </a:r>
          </a:p>
          <a:p>
            <a:pPr algn="just">
              <a:lnSpc>
                <a:spcPct val="170000"/>
              </a:lnSpc>
            </a:pPr>
            <a:r>
              <a:rPr lang="en-IN" sz="1900" dirty="0" smtClean="0">
                <a:latin typeface="Times New Roman" pitchFamily="18" charset="0"/>
                <a:cs typeface="Times New Roman" pitchFamily="18" charset="0"/>
              </a:rPr>
              <a:t>7</a:t>
            </a:r>
            <a:r>
              <a:rPr lang="en-IN" sz="1900" dirty="0" smtClean="0">
                <a:latin typeface="Times New Roman" pitchFamily="18" charset="0"/>
                <a:cs typeface="Times New Roman" pitchFamily="18" charset="0"/>
              </a:rPr>
              <a:t>. Blythe, P.; Bryan, H. Understanding Behaviour through Smartcard Data Analysis. Transport 2007, 160, 173–177.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8</a:t>
            </a:r>
            <a:r>
              <a:rPr lang="en-IN" sz="1900" dirty="0" smtClean="0">
                <a:latin typeface="Times New Roman" pitchFamily="18" charset="0"/>
                <a:cs typeface="Times New Roman" pitchFamily="18" charset="0"/>
              </a:rPr>
              <a:t>. Ali, A.; Kim, J.; Lee, S. Travel </a:t>
            </a:r>
            <a:r>
              <a:rPr lang="en-IN" sz="1900" dirty="0" err="1" smtClean="0">
                <a:latin typeface="Times New Roman" pitchFamily="18" charset="0"/>
                <a:cs typeface="Times New Roman" pitchFamily="18" charset="0"/>
              </a:rPr>
              <a:t>Behavior</a:t>
            </a:r>
            <a:r>
              <a:rPr lang="en-IN" sz="1900" dirty="0" smtClean="0">
                <a:latin typeface="Times New Roman" pitchFamily="18" charset="0"/>
                <a:cs typeface="Times New Roman" pitchFamily="18" charset="0"/>
              </a:rPr>
              <a:t> Analysis Using Smart Card Data. KSCE J. Civ. Eng. 2016, 20, 1532–1539.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9</a:t>
            </a:r>
            <a:r>
              <a:rPr lang="en-IN" sz="1900" dirty="0" smtClean="0">
                <a:latin typeface="Times New Roman" pitchFamily="18" charset="0"/>
                <a:cs typeface="Times New Roman" pitchFamily="18" charset="0"/>
              </a:rPr>
              <a:t>. Briand, A.S.; </a:t>
            </a:r>
            <a:r>
              <a:rPr lang="en-IN" sz="1900" dirty="0" err="1" smtClean="0">
                <a:latin typeface="Times New Roman" pitchFamily="18" charset="0"/>
                <a:cs typeface="Times New Roman" pitchFamily="18" charset="0"/>
              </a:rPr>
              <a:t>Côme</a:t>
            </a:r>
            <a:r>
              <a:rPr lang="en-IN" sz="1900" dirty="0" smtClean="0">
                <a:latin typeface="Times New Roman" pitchFamily="18" charset="0"/>
                <a:cs typeface="Times New Roman" pitchFamily="18" charset="0"/>
              </a:rPr>
              <a:t>, E.; </a:t>
            </a:r>
            <a:r>
              <a:rPr lang="en-IN" sz="1900" dirty="0" err="1" smtClean="0">
                <a:latin typeface="Times New Roman" pitchFamily="18" charset="0"/>
                <a:cs typeface="Times New Roman" pitchFamily="18" charset="0"/>
              </a:rPr>
              <a:t>Trépanier</a:t>
            </a:r>
            <a:r>
              <a:rPr lang="en-IN" sz="1900" dirty="0" smtClean="0">
                <a:latin typeface="Times New Roman" pitchFamily="18" charset="0"/>
                <a:cs typeface="Times New Roman" pitchFamily="18" charset="0"/>
              </a:rPr>
              <a:t>, M.; </a:t>
            </a:r>
            <a:r>
              <a:rPr lang="en-IN" sz="1900" dirty="0" err="1" smtClean="0">
                <a:latin typeface="Times New Roman" pitchFamily="18" charset="0"/>
                <a:cs typeface="Times New Roman" pitchFamily="18" charset="0"/>
              </a:rPr>
              <a:t>Oukhellou</a:t>
            </a:r>
            <a:r>
              <a:rPr lang="en-IN" sz="1900" dirty="0" smtClean="0">
                <a:latin typeface="Times New Roman" pitchFamily="18" charset="0"/>
                <a:cs typeface="Times New Roman" pitchFamily="18" charset="0"/>
              </a:rPr>
              <a:t>, L. Analyzing Year-to-year Changes in Public Transport Passenger Behaviour Using Smart Card Data. Transp. Res. Part C </a:t>
            </a:r>
            <a:r>
              <a:rPr lang="en-IN" sz="1900" dirty="0" err="1" smtClean="0">
                <a:latin typeface="Times New Roman" pitchFamily="18" charset="0"/>
                <a:cs typeface="Times New Roman" pitchFamily="18" charset="0"/>
              </a:rPr>
              <a:t>Emerg</a:t>
            </a:r>
            <a:r>
              <a:rPr lang="en-IN" sz="1900" dirty="0" smtClean="0">
                <a:latin typeface="Times New Roman" pitchFamily="18" charset="0"/>
                <a:cs typeface="Times New Roman" pitchFamily="18" charset="0"/>
              </a:rPr>
              <a:t>. Technol. 2017, 79, 274–289. </a:t>
            </a:r>
          </a:p>
          <a:p>
            <a:pPr algn="just">
              <a:lnSpc>
                <a:spcPct val="170000"/>
              </a:lnSpc>
            </a:pPr>
            <a:r>
              <a:rPr lang="en-IN" sz="1900" dirty="0" smtClean="0">
                <a:latin typeface="Times New Roman" pitchFamily="18" charset="0"/>
                <a:cs typeface="Times New Roman" pitchFamily="18" charset="0"/>
              </a:rPr>
              <a:t>10</a:t>
            </a:r>
            <a:r>
              <a:rPr lang="en-IN" sz="1900" dirty="0" smtClean="0">
                <a:latin typeface="Times New Roman" pitchFamily="18" charset="0"/>
                <a:cs typeface="Times New Roman" pitchFamily="18" charset="0"/>
              </a:rPr>
              <a:t>. Kim, K.S.; </a:t>
            </a:r>
            <a:r>
              <a:rPr lang="en-IN" sz="1900" dirty="0" err="1" smtClean="0">
                <a:latin typeface="Times New Roman" pitchFamily="18" charset="0"/>
                <a:cs typeface="Times New Roman" pitchFamily="18" charset="0"/>
              </a:rPr>
              <a:t>Cheon</a:t>
            </a:r>
            <a:r>
              <a:rPr lang="en-IN" sz="1900" dirty="0" smtClean="0">
                <a:latin typeface="Times New Roman" pitchFamily="18" charset="0"/>
                <a:cs typeface="Times New Roman" pitchFamily="18" charset="0"/>
              </a:rPr>
              <a:t>, S.H.; Lim, S.J. Performance Assessment of Bus Transport Reform in Seoul. Transportation 2011, 38, 719–735.</a:t>
            </a:r>
            <a:endParaRPr lang="en-IN" sz="1900" b="1"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1199</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Smart travel card</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2021-10-26T14:59:44Z</dcterms:modified>
</cp:coreProperties>
</file>