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Agriculture assist loan approval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assesses the problems of financing Central and Eastern European agriculture during the present </a:t>
            </a:r>
            <a:r>
              <a:rPr lang="en-IN" sz="2000" dirty="0" err="1" smtClean="0">
                <a:latin typeface="Times New Roman" pitchFamily="18" charset="0"/>
                <a:cs typeface="Times New Roman" pitchFamily="18" charset="0"/>
              </a:rPr>
              <a:t>transitionary</a:t>
            </a:r>
            <a:r>
              <a:rPr lang="en-IN" sz="2000" dirty="0" smtClean="0">
                <a:latin typeface="Times New Roman" pitchFamily="18" charset="0"/>
                <a:cs typeface="Times New Roman" pitchFamily="18" charset="0"/>
              </a:rPr>
              <a:t> period and what the role of government is in this process. Initially the paper looks at why credit markets work imperfectly, even in well developed market economies, focusing on the problems related to asymmetric information, adverse selection, moral hazard, credit rationing, the choice of optimal debt instrument and why initial wealth matters. It shows why these and related problems may cause transaction costs to high enough so that credit rationing and high interest rates are rational and efficient responses by lenders to the imperfect information problems of the agricultural sector. Then a series of specific, transition-related issues are discussed which have worsened these problems within the Central and Eastern European agricultural sector. This leads to a discussion of the potential roles for governments in solving these issues, specifically the use of credit subsidies, loan guarantees and specialised agricultural lending institutions. Finally, the paper reviews the actual government intervention which have occurred within the Central and Eastern European countries.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 risks and uncertainties in CEE agriculture, existing commercial banks with a diversified portfolio may be more efficient financial institutions for rural credit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previous analysis suggests that political and economic forces have induced the CEE governments to select and implement policies during transition that are similar to the ones that exist in Western agricultural credit </a:t>
            </a:r>
            <a:r>
              <a:rPr lang="en-IN" sz="2000" dirty="0" smtClean="0">
                <a:latin typeface="Times New Roman" pitchFamily="18" charset="0"/>
                <a:cs typeface="Times New Roman" pitchFamily="18" charset="0"/>
              </a:rPr>
              <a:t>markets.</a:t>
            </a:r>
          </a:p>
          <a:p>
            <a:pPr algn="just">
              <a:lnSpc>
                <a:spcPct val="150000"/>
              </a:lnSpc>
            </a:pPr>
            <a:r>
              <a:rPr lang="en-IN" sz="2000" dirty="0" smtClean="0">
                <a:latin typeface="Times New Roman" pitchFamily="18" charset="0"/>
                <a:cs typeface="Times New Roman" pitchFamily="18" charset="0"/>
              </a:rPr>
              <a:t>Credit and risk markets in the most well-developed market economies work imperfectly, largely due to imperfect and costly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Problems </a:t>
            </a:r>
            <a:r>
              <a:rPr lang="en-IN" sz="2000" dirty="0" smtClean="0">
                <a:latin typeface="Times New Roman" pitchFamily="18" charset="0"/>
                <a:cs typeface="Times New Roman" pitchFamily="18" charset="0"/>
              </a:rPr>
              <a:t>of imperfect information and incomplete risk markets are particularly important in agriculture.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problems in the credit market for agriculture stem from both demand and supply forces.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majority of both private farmers and large scale farm managers indicated that problem in accessing credit were mainly due to- “high interest rates” in all these countries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also the long-term problem of ensuring adequate funds to facilitate structural adjustment and to enable farmers to apply effective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assess the problems of financing CEE agriculture during the transition and what the role of government is in this process.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F</a:t>
            </a:r>
            <a:r>
              <a:rPr lang="en-IN" sz="2000" dirty="0" smtClean="0">
                <a:latin typeface="Times New Roman" pitchFamily="18" charset="0"/>
                <a:cs typeface="Times New Roman" pitchFamily="18" charset="0"/>
              </a:rPr>
              <a:t>armers </a:t>
            </a:r>
            <a:r>
              <a:rPr lang="en-IN" sz="2000" dirty="0" smtClean="0">
                <a:latin typeface="Times New Roman" pitchFamily="18" charset="0"/>
                <a:cs typeface="Times New Roman" pitchFamily="18" charset="0"/>
              </a:rPr>
              <a:t>in some regions or in some time periods may have only limited or no access to credit, even if some of them might propose good investments to the financial </a:t>
            </a:r>
            <a:r>
              <a:rPr lang="en-IN" sz="2000" dirty="0" smtClean="0">
                <a:latin typeface="Times New Roman" pitchFamily="18" charset="0"/>
                <a:cs typeface="Times New Roman" pitchFamily="18" charset="0"/>
              </a:rPr>
              <a:t>institutions.</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borrower does not have enough incentives to manage as well as possible the capital resources for particular purposes, or may change the purpose for which a loan is granted, this may lead to an increase in the risk of the borrower's ability to repay the loan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are respectively called the moral hazards of the choice of effort and choice of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fund is to support the agricultural sector during the transition period, mainly for oversupplied products.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most important advantages from the creation of specialised agricultural credit institutions are lower transaction, monitoring and verification costs through greater specialist knowledge of relevant agricultural activities.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access to credit is rationed, thus the credit allocation process is no longer efficient within the market.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various institutions have many different characteristics affecting their efficiency, many of which are specific to there individual </a:t>
            </a:r>
            <a:r>
              <a:rPr lang="en-IN" sz="2000" dirty="0" smtClean="0">
                <a:latin typeface="Times New Roman" pitchFamily="18" charset="0"/>
                <a:cs typeface="Times New Roman" pitchFamily="18" charset="0"/>
              </a:rPr>
              <a:t>situation.</a:t>
            </a:r>
          </a:p>
          <a:p>
            <a:pPr algn="just">
              <a:lnSpc>
                <a:spcPct val="150000"/>
              </a:lnSpc>
            </a:pPr>
            <a:r>
              <a:rPr lang="en-IN" sz="2000" dirty="0" smtClean="0">
                <a:latin typeface="Times New Roman" pitchFamily="18" charset="0"/>
                <a:cs typeface="Times New Roman" pitchFamily="18" charset="0"/>
              </a:rPr>
              <a:t>Credit was provided through the central bank to farmers for these investments, typically with a negative real interest rate, not based on merit and often used as a way to support unsuccessful </a:t>
            </a:r>
            <a:r>
              <a:rPr lang="en-IN" sz="2000" dirty="0" smtClean="0">
                <a:latin typeface="Times New Roman" pitchFamily="18" charset="0"/>
                <a:cs typeface="Times New Roman" pitchFamily="18" charset="0"/>
              </a:rPr>
              <a:t>enterprises.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TOWARDS END-TO-END LANE DETECTION ;AN INSTANCE SEGMENTATION APPROACH\pic.png"/>
          <p:cNvPicPr>
            <a:picLocks noGrp="1" noChangeAspect="1" noChangeArrowheads="1"/>
          </p:cNvPicPr>
          <p:nvPr>
            <p:ph idx="1"/>
          </p:nvPr>
        </p:nvPicPr>
        <p:blipFill>
          <a:blip r:embed="rId2"/>
          <a:srcRect/>
          <a:stretch>
            <a:fillRect/>
          </a:stretch>
        </p:blipFill>
        <p:spPr bwMode="auto">
          <a:xfrm>
            <a:off x="1676400" y="1447800"/>
            <a:ext cx="6858000" cy="45719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Agricultural </a:t>
            </a:r>
            <a:r>
              <a:rPr lang="en-IN" dirty="0" smtClean="0">
                <a:latin typeface="Times New Roman" pitchFamily="18" charset="0"/>
                <a:cs typeface="Times New Roman" pitchFamily="18" charset="0"/>
              </a:rPr>
              <a:t>credit markets work imperfectly even in countries with a developed market economy and government intervention in the market is widespread. CEE agricultural reform and the simultaneous restructuring of the banking sector creates additional problems for financing agriculture. For most banks, financing agriculture is a high risk activity because of low profitability in the sector, high nominal inflation, problems with collateral because of uncertain property rights and ineffective land markets, and the lack of well established relationships between them and new producers.</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Adams, D.W., and D.A. </a:t>
            </a:r>
            <a:r>
              <a:rPr lang="en-IN" sz="2000" dirty="0" err="1" smtClean="0">
                <a:latin typeface="Times New Roman" pitchFamily="18" charset="0"/>
                <a:cs typeface="Times New Roman" pitchFamily="18" charset="0"/>
              </a:rPr>
              <a:t>Fitchett</a:t>
            </a:r>
            <a:r>
              <a:rPr lang="en-IN" sz="2000" dirty="0" smtClean="0">
                <a:latin typeface="Times New Roman" pitchFamily="18" charset="0"/>
                <a:cs typeface="Times New Roman" pitchFamily="18" charset="0"/>
              </a:rPr>
              <a:t> (eds.), 1992, Informal Finance in Low-Income Countries, Boulder: </a:t>
            </a:r>
            <a:r>
              <a:rPr lang="en-IN" sz="2000" dirty="0" err="1" smtClean="0">
                <a:latin typeface="Times New Roman" pitchFamily="18" charset="0"/>
                <a:cs typeface="Times New Roman" pitchFamily="18" charset="0"/>
              </a:rPr>
              <a:t>Westview</a:t>
            </a:r>
            <a:r>
              <a:rPr lang="en-IN" sz="2000" dirty="0" smtClean="0">
                <a:latin typeface="Times New Roman" pitchFamily="18" charset="0"/>
                <a:cs typeface="Times New Roman" pitchFamily="18" charset="0"/>
              </a:rPr>
              <a:t> Press</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Bardhan</a:t>
            </a:r>
            <a:r>
              <a:rPr lang="en-IN" sz="2000" dirty="0" smtClean="0">
                <a:latin typeface="Times New Roman" pitchFamily="18" charset="0"/>
                <a:cs typeface="Times New Roman" pitchFamily="18" charset="0"/>
              </a:rPr>
              <a:t>, (ed.), 1989, The Economic Theory of Agrarian Institutions, Oxford University Press.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Chang, C., 1990, “The dynamic </a:t>
            </a:r>
            <a:r>
              <a:rPr lang="en-IN" sz="2000" dirty="0" err="1" smtClean="0">
                <a:latin typeface="Times New Roman" pitchFamily="18" charset="0"/>
                <a:cs typeface="Times New Roman" pitchFamily="18" charset="0"/>
              </a:rPr>
              <a:t>sturcture</a:t>
            </a:r>
            <a:r>
              <a:rPr lang="en-IN" sz="2000" dirty="0" smtClean="0">
                <a:latin typeface="Times New Roman" pitchFamily="18" charset="0"/>
                <a:cs typeface="Times New Roman" pitchFamily="18" charset="0"/>
              </a:rPr>
              <a:t> of optimal debt contracts”, Journal of Economic Theory 52:68-86.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De </a:t>
            </a:r>
            <a:r>
              <a:rPr lang="en-IN" sz="2000" dirty="0" smtClean="0">
                <a:latin typeface="Times New Roman" pitchFamily="18" charset="0"/>
                <a:cs typeface="Times New Roman" pitchFamily="18" charset="0"/>
              </a:rPr>
              <a:t>Meza, D., and D.C. Webb, 1987, “Too much Investment: A Problem of Asymmetric Information,” Quarterly Journal of Economics 102 (May): 281-92</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Fry, M.J., 1988, Money, Interest, and Banking in Economic Development, Baltimore: The John Hopkins University Press.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Galbraith, J.K., 1987, Economics in Perspective.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Gelb</a:t>
            </a:r>
            <a:r>
              <a:rPr lang="en-IN" sz="2000" dirty="0" smtClean="0">
                <a:latin typeface="Times New Roman" pitchFamily="18" charset="0"/>
                <a:cs typeface="Times New Roman" pitchFamily="18" charset="0"/>
              </a:rPr>
              <a:t>, A.H., 1989, “Financial Policies, Growth and Efficiency,” PPR Working Paper No. 202, World Bank Policy, Planning, and Research Department, Washington, D.C</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Harris, M., and A. </a:t>
            </a:r>
            <a:r>
              <a:rPr lang="en-IN" sz="2000" dirty="0" err="1" smtClean="0">
                <a:latin typeface="Times New Roman" pitchFamily="18" charset="0"/>
                <a:cs typeface="Times New Roman" pitchFamily="18" charset="0"/>
              </a:rPr>
              <a:t>Raviv</a:t>
            </a:r>
            <a:r>
              <a:rPr lang="en-IN" sz="2000" dirty="0" smtClean="0">
                <a:latin typeface="Times New Roman" pitchFamily="18" charset="0"/>
                <a:cs typeface="Times New Roman" pitchFamily="18" charset="0"/>
              </a:rPr>
              <a:t>, 1979, “Optimal incentive contracts with imperfect information”, Journal of Economic Theory, 21:231-259.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Jensen, M.C.,1986, “Agency costs of free cash flow, corporate finance and takeovers”, American Economic Review, 76:323-339</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Meyer, J.R., and E. </a:t>
            </a:r>
            <a:r>
              <a:rPr lang="en-IN" sz="2000" dirty="0" err="1" smtClean="0">
                <a:latin typeface="Times New Roman" pitchFamily="18" charset="0"/>
                <a:cs typeface="Times New Roman" pitchFamily="18" charset="0"/>
              </a:rPr>
              <a:t>Kuh</a:t>
            </a:r>
            <a:r>
              <a:rPr lang="en-IN" sz="2000" dirty="0" smtClean="0">
                <a:latin typeface="Times New Roman" pitchFamily="18" charset="0"/>
                <a:cs typeface="Times New Roman" pitchFamily="18" charset="0"/>
              </a:rPr>
              <a:t>, 1957, The Investment Decision, Cambridge, Mass: Harvard University </a:t>
            </a:r>
            <a:r>
              <a:rPr lang="en-IN" sz="2000" dirty="0" smtClean="0">
                <a:latin typeface="Times New Roman" pitchFamily="18" charset="0"/>
                <a:cs typeface="Times New Roman" pitchFamily="18" charset="0"/>
              </a:rPr>
              <a:t>Press.</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979</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Agriculture assist loan approval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2021-10-26T13:45:07Z</dcterms:modified>
</cp:coreProperties>
</file>