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Wastage Food Delivery </a:t>
            </a:r>
            <a:r>
              <a:rPr lang="en-US" b="1" dirty="0" err="1" smtClean="0"/>
              <a:t>Sms</a:t>
            </a:r>
            <a:r>
              <a:rPr lang="en-US" b="1" dirty="0" smtClean="0"/>
              <a:t> alert Delivery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Food </a:t>
            </a:r>
            <a:r>
              <a:rPr lang="en-IN" sz="2000" dirty="0" smtClean="0">
                <a:latin typeface="Times New Roman" pitchFamily="18" charset="0"/>
                <a:cs typeface="Times New Roman" pitchFamily="18" charset="0"/>
              </a:rPr>
              <a:t>waste has a significant detrimental economic, environmental and social impact. Recent efforts in HCI research have examined ways of influencing surplus food waste management. In this paper, we conduct a research survey to investigate and compare the effectiveness of existing approaches in food waste management throughout its lifecycle from agricultural production, post-harvest handling and storage, processing, distribution and consumption. The objectives of the survey are 1) to identify methods in food waste management, 2) their area of focus, 3) the ICT techniques they apply, 4) and the food waste lifecycle they target. In addition, we analyse if 5) they provide an open access API for food waste data analysis. Based on the literature analysis, we then highlight their pros and cons with respect to applications in food waste management. The implications of this research could present a new opportunity for interested stack-holders and future technologies to play a key role in reducing domestic and national food waste.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conduct a research survey to investigate and compare the effectiveness of existing approaches in food waste management throughout its lifecycle from agricultural production, post-harvest handling and storage, processing, distribution and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literature provides insight into a range of applications intended for food waste management and prevention.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provides information about the motivation to come up with such an application, thereby describing the existing donation system and how the proposed product works for the betterment of society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existing system if anyone have extra food because of any function or in their home it will be become waste because instantly there is no way to share with anyone if they are having lots of food.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magnitude and complexity of this problem has been tackled by several studies.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data collection is used to visualise the positive impact residents are making in their community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Food wastage is not only an indication of hunger or pollution, but also of many economic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receiving the food from the agent by admin and give alert message to that donator through this way we can reduce food wastage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highly populated countries like India, food wastage is a disturbing issue. The streets, garbage bins and landfills have ample proof to prove it.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different phases include production, distribution, and consumption as given above. Based on the literature findings, we will propose an approach on how to improve such applications to be more engaging and motivating for the 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provides information about the motivation to come up with such an application, thereby describing the existing donation system and how the proposed product works for the betterment of society.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proposed system we are reduce that food wastage using that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project is food redistribution is an enormously successful social innovation that tackles food waste and food </a:t>
            </a:r>
            <a:r>
              <a:rPr lang="en-IN" sz="2000" dirty="0" smtClean="0">
                <a:latin typeface="Times New Roman" pitchFamily="18" charset="0"/>
                <a:cs typeface="Times New Roman" pitchFamily="18" charset="0"/>
              </a:rPr>
              <a:t>poverty.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are looking and expecting to update and refine the same which will add up to efficiency and utility of the application including books, stationary, clothes,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application is limited Android Smart phones with Gingerbread OS and higher versions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application can provide food donation, food sharing, coupon promotion about food near their expiry date, or even food that is used in composting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website promotes self-management of food leftovers by ensuring all ingredients bought at the start of the week are used up in the meal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application used self-quantification to educate families manage their waste. Moreover, credits was used as points to get the free food which are the rewards.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447800"/>
            <a:ext cx="6400800"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2000" dirty="0" smtClean="0">
                <a:latin typeface="Times New Roman" pitchFamily="18" charset="0"/>
                <a:cs typeface="Times New Roman" pitchFamily="18" charset="0"/>
              </a:rPr>
              <a:t>    Food </a:t>
            </a:r>
            <a:r>
              <a:rPr lang="en-IN" sz="2000" dirty="0" smtClean="0">
                <a:latin typeface="Times New Roman" pitchFamily="18" charset="0"/>
                <a:cs typeface="Times New Roman" pitchFamily="18" charset="0"/>
              </a:rPr>
              <a:t>wastage has a significant economic, environmental and social impact. The magnitude and complexity of this problem has been tackled by several studies. This survey analysed the applications area, techniques, phases and their position in the food waste management hierarchy. Based on our findings, there is a great discrepancies between user focus and the focus of food waste management applications. Moreover, there has been little research on user behaviour and experience with food waste management applications, especially on user engagement with the application. In addition, to our knowledge the vast majority of applications have no open APIs to use for data analyses. This observation indicates the need to incorporate techniques that move user focus beyond food waste management and create a sense of belonging and to harmonise the waste management through a set of activities. There is a need for an unobtrusive technique in food donation and by considering all age groups. Current studies have considered a generic focus on user’s age and gender. For example, elderly (persons aged 65 years and above) are not adequately represented in many studies and they might be among the biggest contributors to food donation.</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Food and A. Organization, “Global food losses and food waste - extent, causes and prevention,”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G. Farr-Wharton, J. H. </a:t>
            </a:r>
            <a:r>
              <a:rPr lang="en-IN" sz="1600" dirty="0" err="1" smtClean="0">
                <a:latin typeface="Times New Roman" pitchFamily="18" charset="0"/>
                <a:cs typeface="Times New Roman" pitchFamily="18" charset="0"/>
              </a:rPr>
              <a:t>jeong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Foth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Technicolouring</a:t>
            </a:r>
            <a:r>
              <a:rPr lang="en-IN" sz="1600" dirty="0" smtClean="0">
                <a:latin typeface="Times New Roman" pitchFamily="18" charset="0"/>
                <a:cs typeface="Times New Roman" pitchFamily="18" charset="0"/>
              </a:rPr>
              <a:t> the fridge : reducing food waste through uses of colour-coding and cameras,” in 13th International Conference on Mobile and Ubiquitous Multimedia (MUM). Melbourne, Australia: Association for Computing Machinery (ACM), 2014. [Online]. Available: http://eprints.qut.edu.au/77532/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Z.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Heidemann</a:t>
            </a:r>
            <a:r>
              <a:rPr lang="en-IN" sz="1600" dirty="0" smtClean="0">
                <a:latin typeface="Times New Roman" pitchFamily="18" charset="0"/>
                <a:cs typeface="Times New Roman" pitchFamily="18" charset="0"/>
              </a:rPr>
              <a:t>, “Towards </a:t>
            </a:r>
            <a:r>
              <a:rPr lang="en-IN" sz="1600" dirty="0" err="1" smtClean="0">
                <a:latin typeface="Times New Roman" pitchFamily="18" charset="0"/>
                <a:cs typeface="Times New Roman" pitchFamily="18" charset="0"/>
              </a:rPr>
              <a:t>geolocation</a:t>
            </a:r>
            <a:r>
              <a:rPr lang="en-IN" sz="1600" dirty="0" smtClean="0">
                <a:latin typeface="Times New Roman" pitchFamily="18" charset="0"/>
                <a:cs typeface="Times New Roman" pitchFamily="18" charset="0"/>
              </a:rPr>
              <a:t> of millions of IP addresses,” in Proceedings of the ACM Internet Measurement Conference. Boston, MA, USA: ACM,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Deterding</a:t>
            </a:r>
            <a:r>
              <a:rPr lang="en-IN" sz="1600" dirty="0" smtClean="0">
                <a:latin typeface="Times New Roman" pitchFamily="18" charset="0"/>
                <a:cs typeface="Times New Roman" pitchFamily="18" charset="0"/>
              </a:rPr>
              <a:t>, D. Dixon, R. </a:t>
            </a:r>
            <a:r>
              <a:rPr lang="en-IN" sz="1600" dirty="0" err="1" smtClean="0">
                <a:latin typeface="Times New Roman" pitchFamily="18" charset="0"/>
                <a:cs typeface="Times New Roman" pitchFamily="18" charset="0"/>
              </a:rPr>
              <a:t>Khaled</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Nacke</a:t>
            </a:r>
            <a:r>
              <a:rPr lang="en-IN" sz="1600" dirty="0" smtClean="0">
                <a:latin typeface="Times New Roman" pitchFamily="18" charset="0"/>
                <a:cs typeface="Times New Roman" pitchFamily="18" charset="0"/>
              </a:rPr>
              <a:t>, “From game design elements to </a:t>
            </a:r>
            <a:r>
              <a:rPr lang="en-IN" sz="1600" dirty="0" err="1" smtClean="0">
                <a:latin typeface="Times New Roman" pitchFamily="18" charset="0"/>
                <a:cs typeface="Times New Roman" pitchFamily="18" charset="0"/>
              </a:rPr>
              <a:t>gamefulness</a:t>
            </a:r>
            <a:r>
              <a:rPr lang="en-IN" sz="1600" dirty="0" smtClean="0">
                <a:latin typeface="Times New Roman" pitchFamily="18" charset="0"/>
                <a:cs typeface="Times New Roman" pitchFamily="18" charset="0"/>
              </a:rPr>
              <a:t>: Defining ”</a:t>
            </a:r>
            <a:r>
              <a:rPr lang="en-IN" sz="1600" dirty="0" err="1" smtClean="0">
                <a:latin typeface="Times New Roman" pitchFamily="18" charset="0"/>
                <a:cs typeface="Times New Roman" pitchFamily="18" charset="0"/>
              </a:rPr>
              <a:t>gamification</a:t>
            </a:r>
            <a:r>
              <a:rPr lang="en-IN" sz="1600" dirty="0" smtClean="0">
                <a:latin typeface="Times New Roman" pitchFamily="18" charset="0"/>
                <a:cs typeface="Times New Roman" pitchFamily="18" charset="0"/>
              </a:rPr>
              <a:t>”,” in Proceedings of the 15th </a:t>
            </a:r>
            <a:r>
              <a:rPr lang="en-IN" sz="1600" dirty="0" err="1" smtClean="0">
                <a:latin typeface="Times New Roman" pitchFamily="18" charset="0"/>
                <a:cs typeface="Times New Roman" pitchFamily="18" charset="0"/>
              </a:rPr>
              <a:t>Interna-tional</a:t>
            </a:r>
            <a:r>
              <a:rPr lang="en-IN" sz="1600" dirty="0" smtClean="0">
                <a:latin typeface="Times New Roman" pitchFamily="18" charset="0"/>
                <a:cs typeface="Times New Roman" pitchFamily="18" charset="0"/>
              </a:rPr>
              <a:t> Academic </a:t>
            </a:r>
            <a:r>
              <a:rPr lang="en-IN" sz="1600" dirty="0" err="1" smtClean="0">
                <a:latin typeface="Times New Roman" pitchFamily="18" charset="0"/>
                <a:cs typeface="Times New Roman" pitchFamily="18" charset="0"/>
              </a:rPr>
              <a:t>MindTrek</a:t>
            </a:r>
            <a:r>
              <a:rPr lang="en-IN" sz="1600" dirty="0" smtClean="0">
                <a:latin typeface="Times New Roman" pitchFamily="18" charset="0"/>
                <a:cs typeface="Times New Roman" pitchFamily="18" charset="0"/>
              </a:rPr>
              <a:t> Conference: Envisioning Future Media Environments,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Jeff, “The rise of </a:t>
            </a:r>
            <a:r>
              <a:rPr lang="en-IN" sz="1600" dirty="0" err="1" smtClean="0">
                <a:latin typeface="Times New Roman" pitchFamily="18" charset="0"/>
                <a:cs typeface="Times New Roman" pitchFamily="18" charset="0"/>
              </a:rPr>
              <a:t>crowdsourcing</a:t>
            </a:r>
            <a:r>
              <a:rPr lang="en-IN" sz="1600" dirty="0" smtClean="0">
                <a:latin typeface="Times New Roman" pitchFamily="18" charset="0"/>
                <a:cs typeface="Times New Roman" pitchFamily="18" charset="0"/>
              </a:rPr>
              <a:t>.” in Wired </a:t>
            </a:r>
            <a:r>
              <a:rPr lang="en-IN" sz="1600" dirty="0" err="1" smtClean="0">
                <a:latin typeface="Times New Roman" pitchFamily="18" charset="0"/>
                <a:cs typeface="Times New Roman" pitchFamily="18" charset="0"/>
              </a:rPr>
              <a:t>maga-zine</a:t>
            </a:r>
            <a:r>
              <a:rPr lang="en-IN" sz="1600" dirty="0" smtClean="0">
                <a:latin typeface="Times New Roman" pitchFamily="18" charset="0"/>
                <a:cs typeface="Times New Roman" pitchFamily="18" charset="0"/>
              </a:rPr>
              <a:t> 14.6 (2006): 1-4.</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M. Swan, “Emerging patient-driven health care models: an examination of health social networks, consumer personalized medicine and quantified self-tracking,” International journal of environmental research and public health,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J. </a:t>
            </a:r>
            <a:r>
              <a:rPr lang="en-IN" sz="1700" dirty="0" err="1" smtClean="0">
                <a:latin typeface="Times New Roman" pitchFamily="18" charset="0"/>
                <a:cs typeface="Times New Roman" pitchFamily="18" charset="0"/>
              </a:rPr>
              <a:t>Parfitt</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Barthel</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Macnaughton</a:t>
            </a:r>
            <a:r>
              <a:rPr lang="en-IN" sz="1700" dirty="0" smtClean="0">
                <a:latin typeface="Times New Roman" pitchFamily="18" charset="0"/>
                <a:cs typeface="Times New Roman" pitchFamily="18" charset="0"/>
              </a:rPr>
              <a:t>, “Food waste within food supply chains: quantification and </a:t>
            </a:r>
            <a:r>
              <a:rPr lang="en-IN" sz="1700" dirty="0" err="1" smtClean="0">
                <a:latin typeface="Times New Roman" pitchFamily="18" charset="0"/>
                <a:cs typeface="Times New Roman" pitchFamily="18" charset="0"/>
              </a:rPr>
              <a:t>po-tential</a:t>
            </a:r>
            <a:r>
              <a:rPr lang="en-IN" sz="1700" dirty="0" smtClean="0">
                <a:latin typeface="Times New Roman" pitchFamily="18" charset="0"/>
                <a:cs typeface="Times New Roman" pitchFamily="18" charset="0"/>
              </a:rPr>
              <a:t> for change to 2050,” Philosophical Transactions of the Royal Society of London B: Biological Sciences, 2010.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T. Quested and P. </a:t>
            </a:r>
            <a:r>
              <a:rPr lang="en-IN" sz="1700" dirty="0" err="1" smtClean="0">
                <a:latin typeface="Times New Roman" pitchFamily="18" charset="0"/>
                <a:cs typeface="Times New Roman" pitchFamily="18" charset="0"/>
              </a:rPr>
              <a:t>Luzecka</a:t>
            </a:r>
            <a:r>
              <a:rPr lang="en-IN" sz="1700" dirty="0" smtClean="0">
                <a:latin typeface="Times New Roman" pitchFamily="18" charset="0"/>
                <a:cs typeface="Times New Roman" pitchFamily="18" charset="0"/>
              </a:rPr>
              <a:t>, “Household food and drink waste: A people focus,”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G. Farr-Wharton, J. H.-J. </a:t>
            </a:r>
            <a:r>
              <a:rPr lang="en-IN" sz="1700" dirty="0" err="1" smtClean="0">
                <a:latin typeface="Times New Roman" pitchFamily="18" charset="0"/>
                <a:cs typeface="Times New Roman" pitchFamily="18" charset="0"/>
              </a:rPr>
              <a:t>Choi</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Foth</a:t>
            </a:r>
            <a:r>
              <a:rPr lang="en-IN" sz="1700" dirty="0" smtClean="0">
                <a:latin typeface="Times New Roman" pitchFamily="18" charset="0"/>
                <a:cs typeface="Times New Roman" pitchFamily="18" charset="0"/>
              </a:rPr>
              <a:t>, “Food talks back : Exploring the role of mobile applications in reducing domestic food wastage,” in OZCHI 2014 Designing Futures: The Future of Design. </a:t>
            </a:r>
            <a:r>
              <a:rPr lang="en-IN" sz="1700" dirty="0" err="1" smtClean="0">
                <a:latin typeface="Times New Roman" pitchFamily="18" charset="0"/>
                <a:cs typeface="Times New Roman" pitchFamily="18" charset="0"/>
              </a:rPr>
              <a:t>Syd-ney</a:t>
            </a:r>
            <a:r>
              <a:rPr lang="en-IN" sz="1700" dirty="0" smtClean="0">
                <a:latin typeface="Times New Roman" pitchFamily="18" charset="0"/>
                <a:cs typeface="Times New Roman" pitchFamily="18" charset="0"/>
              </a:rPr>
              <a:t>, Australia: Association for Computing Machinery (ACM), December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“Cheetah,” URL:http://</a:t>
            </a:r>
            <a:r>
              <a:rPr lang="en-IN" sz="1700" dirty="0" err="1" smtClean="0">
                <a:latin typeface="Times New Roman" pitchFamily="18" charset="0"/>
                <a:cs typeface="Times New Roman" pitchFamily="18" charset="0"/>
              </a:rPr>
              <a:t>cheetah.ujuizi.com</a:t>
            </a:r>
            <a:r>
              <a:rPr lang="en-IN" sz="1700" dirty="0" smtClean="0">
                <a:latin typeface="Times New Roman" pitchFamily="18" charset="0"/>
                <a:cs typeface="Times New Roman" pitchFamily="18" charset="0"/>
              </a:rPr>
              <a:t>/, accessed: 2016-08-09.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1287</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Wastage Food Delivery Sms alert Delivery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2021-10-25T07:42:53Z</dcterms:modified>
</cp:coreProperties>
</file>