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Rubber </a:t>
            </a:r>
            <a:r>
              <a:rPr lang="en-US" b="1" dirty="0" err="1" smtClean="0"/>
              <a:t>tyre</a:t>
            </a:r>
            <a:r>
              <a:rPr lang="en-US" b="1" dirty="0" smtClean="0"/>
              <a:t> industry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digital age or the 4.0 industry makes its presence felt in all areas of the economy, making serious contributions to its development. The automotive industry is in a phase of change, acting on all its sub-industries such as the automotive tyre industry. We are witnessing a process in which large companies no longer sell a simple car or basic tyres, but resort to new technologies and digitalization to sell complex services tailored to the needs of consumers. Terms such as connectivity, mobility, autonomy became the main pillars in the development of such solutions integrated in the current market. Based on a SWOT analysis and a focus group organized with specialists from the field, this article aims to highlight the tyre industry market, which are the latest trends in the technologies used for development of the tyre industry, which are the factors that contribute to its growth and which are the threats, the opportunities for the big competitors in the market: Bridgestone, Goodyear, Michelin and Pirelli.</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current focus is on the future, imposing new concepts and digital transformations of the processes existing in companies.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Materials developed by the company, created after years of research, in order to make the finished </a:t>
            </a:r>
            <a:r>
              <a:rPr lang="en-IN" sz="2000" dirty="0" err="1" smtClean="0">
                <a:latin typeface="Times New Roman" pitchFamily="18" charset="0"/>
                <a:cs typeface="Times New Roman" pitchFamily="18" charset="0"/>
              </a:rPr>
              <a:t>productand</a:t>
            </a:r>
            <a:r>
              <a:rPr lang="en-IN" sz="2000" dirty="0" smtClean="0">
                <a:latin typeface="Times New Roman" pitchFamily="18" charset="0"/>
                <a:cs typeface="Times New Roman" pitchFamily="18" charset="0"/>
              </a:rPr>
              <a:t> not use pre-existing </a:t>
            </a:r>
            <a:r>
              <a:rPr lang="en-IN" sz="2000" dirty="0" smtClean="0">
                <a:latin typeface="Times New Roman" pitchFamily="18" charset="0"/>
                <a:cs typeface="Times New Roman" pitchFamily="18" charset="0"/>
              </a:rPr>
              <a:t>products.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major uses and consumers of tires, and the substitution possibilities that exist for tires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most of the expansion is at existing facilities, some new U.S. facilities are under construction</a:t>
            </a:r>
            <a:r>
              <a:rPr lang="en-IN" sz="2000" dirty="0" smtClean="0">
                <a:latin typeface="Times New Roman" pitchFamily="18" charset="0"/>
                <a:cs typeface="Times New Roman" pitchFamily="18" charset="0"/>
              </a:rPr>
              <a:t>.</a:t>
            </a:r>
            <a:endParaRPr lang="en-IN" sz="2000" b="1"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assumed that current production efficiencies of the new capacity will meet or exceed current those of existing production.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tyre is notable for technology that helps drivers if they encounter problems with piercing or cutting rubber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if the noise is produced by tyres, which was a problem for the driver, now, with the noise cancelling technology, this does not happen anymore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type of tyre has registered significant reductions in fuel, but it has also contributed actively to reducing shocks and the impact to shocks and also unevenness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prices of the raw material used for the manufacture of the tyre increased due to the fluctuations of the oil prices; ultimately, this had a direct impact on the prices of the finished </a:t>
            </a:r>
            <a:r>
              <a:rPr lang="en-IN" sz="2000" dirty="0" smtClean="0">
                <a:latin typeface="Times New Roman" pitchFamily="18" charset="0"/>
                <a:cs typeface="Times New Roman" pitchFamily="18" charset="0"/>
              </a:rPr>
              <a:t>tyres.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technology consists of replacing the air chamber with a structure made of special materials (composites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proposed technological solutions bring to the fore plans and applications that show you real-time fuel consumption, depending on the driving mode of the drivers, showing the degree of tyre wear and what is the best sequence of time for changing the tyres.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this profile, the Agency examined vertical integration of the corporate parents.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Vertical </a:t>
            </a:r>
            <a:r>
              <a:rPr lang="en-IN" sz="2000" dirty="0" smtClean="0">
                <a:latin typeface="Times New Roman" pitchFamily="18" charset="0"/>
                <a:cs typeface="Times New Roman" pitchFamily="18" charset="0"/>
              </a:rPr>
              <a:t>integration is the concentration of multiple stages of production within a single firm.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advantage of this company is based on the strategy of execution, being recognized as the most efficient one at the global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competitors can take advantage of this weakness and overcome the margins of profit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of these are made in order to assure the predictive steps needed for improvement, by increasing performance and reducing operating costs.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Strong performance achieved in the tyre segment by a strategy based on efficient execution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tyre noise is diminished, giving the driver the same performance as the classic tyres.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882302"/>
            <a:ext cx="6705600" cy="393159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762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conclusion, the tyre industry is permanently developing, with a noticeable growth in the recent years. The predictions for this industry are that it will increase in the next years, having as determinants the evolution of the automotive industry, and more precisely, building new cars and the opening of new markets in Asian countries, such as China. We include in the automotive industry the building of new electric cars that will increase this industry, coming with original equipped manufacturing (OEM). These companies conducted extensive research, which led to innovation – new types of tyres, that are safer in use; technologies that produce tyres with significant smaller carbon footprint. It can be easily seen that these companies no longer sell only a single product, but instead, they sell an integrated service, that brings multiple benefits to customers, such as: real-time checking of the pressure on the wheels, how worn the tyres are, when they need to be changed.</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smtClean="0">
                <a:latin typeface="Times New Roman" pitchFamily="18" charset="0"/>
                <a:cs typeface="Times New Roman" pitchFamily="18" charset="0"/>
              </a:rPr>
              <a:t>global footprint, (2020), Retrieved from: https://www.michelin.com/en/michelin-group/about-us/michelin-global/, Accessed on 8 January </a:t>
            </a:r>
            <a:r>
              <a:rPr lang="en-IN" sz="1600" dirty="0" smtClean="0">
                <a:latin typeface="Times New Roman" pitchFamily="18" charset="0"/>
                <a:cs typeface="Times New Roman" pitchFamily="18" charset="0"/>
              </a:rPr>
              <a:t>2020</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Anvelope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radiale</a:t>
            </a:r>
            <a:r>
              <a:rPr lang="en-IN" sz="1600" dirty="0" smtClean="0">
                <a:latin typeface="Times New Roman" pitchFamily="18" charset="0"/>
                <a:cs typeface="Times New Roman" pitchFamily="18" charset="0"/>
              </a:rPr>
              <a:t> vs. </a:t>
            </a:r>
            <a:r>
              <a:rPr lang="en-IN" sz="1600" dirty="0" err="1" smtClean="0">
                <a:latin typeface="Times New Roman" pitchFamily="18" charset="0"/>
                <a:cs typeface="Times New Roman" pitchFamily="18" charset="0"/>
              </a:rPr>
              <a:t>Anvelope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diagonale</a:t>
            </a:r>
            <a:r>
              <a:rPr lang="en-IN" sz="1600" dirty="0" smtClean="0">
                <a:latin typeface="Times New Roman" pitchFamily="18" charset="0"/>
                <a:cs typeface="Times New Roman" pitchFamily="18" charset="0"/>
              </a:rPr>
              <a:t>, (2019), Retrieved from: https://agro.michelin.ro/ro/Utiliza-i-in-mod-corect </a:t>
            </a:r>
            <a:r>
              <a:rPr lang="en-IN" sz="1600" dirty="0" err="1" smtClean="0">
                <a:latin typeface="Times New Roman" pitchFamily="18" charset="0"/>
                <a:cs typeface="Times New Roman" pitchFamily="18" charset="0"/>
              </a:rPr>
              <a:t>anvelopele</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Anvelope-radialevs.-anvelope-diagonale</a:t>
            </a:r>
            <a:r>
              <a:rPr lang="en-IN" sz="1600" dirty="0" smtClean="0">
                <a:latin typeface="Times New Roman" pitchFamily="18" charset="0"/>
                <a:cs typeface="Times New Roman" pitchFamily="18" charset="0"/>
              </a:rPr>
              <a:t>, Accessed on 7 January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 At </a:t>
            </a:r>
            <a:r>
              <a:rPr lang="en-IN" sz="1600" dirty="0" smtClean="0">
                <a:latin typeface="Times New Roman" pitchFamily="18" charset="0"/>
                <a:cs typeface="Times New Roman" pitchFamily="18" charset="0"/>
              </a:rPr>
              <a:t>a glance – Global, (2019), Retrieved from: https://www.goodyear.eu/corporate_emea/our-company/at-a-glance.jsp, Accessed on 8 January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Bhasin</a:t>
            </a:r>
            <a:r>
              <a:rPr lang="en-IN" sz="1600" dirty="0" smtClean="0">
                <a:latin typeface="Times New Roman" pitchFamily="18" charset="0"/>
                <a:cs typeface="Times New Roman" pitchFamily="18" charset="0"/>
              </a:rPr>
              <a:t>, H., (2019a), SWOT analysis of Goodyear, Retrieved from: https://www.marketing91.com/swot-analysis-goodyear-tyres/, Accessed on 10 January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Bhasin</a:t>
            </a:r>
            <a:r>
              <a:rPr lang="en-IN" sz="1600" dirty="0" smtClean="0">
                <a:latin typeface="Times New Roman" pitchFamily="18" charset="0"/>
                <a:cs typeface="Times New Roman" pitchFamily="18" charset="0"/>
              </a:rPr>
              <a:t>, H., (2019b), SWOT analysis of Michelin Tyres, Retrieved from: https://www.marketing91.com/swot-analysis-michelin-tyres/, Accessed on 10 January 2020 </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Bhasin</a:t>
            </a:r>
            <a:r>
              <a:rPr lang="en-IN" sz="1800" dirty="0" smtClean="0">
                <a:latin typeface="Times New Roman" pitchFamily="18" charset="0"/>
                <a:cs typeface="Times New Roman" pitchFamily="18" charset="0"/>
              </a:rPr>
              <a:t>, H., (2019c), SWOT analysis of Pirelli Tyres, Retrieved from: https://www.marketing91.com/swot-analysis-pirelli-tyres/, Accessed on 9 January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Bridgestone </a:t>
            </a:r>
            <a:r>
              <a:rPr lang="en-IN" sz="1800" dirty="0" err="1" smtClean="0">
                <a:latin typeface="Times New Roman" pitchFamily="18" charset="0"/>
                <a:cs typeface="Times New Roman" pitchFamily="18" charset="0"/>
              </a:rPr>
              <a:t>DriveGuard</a:t>
            </a:r>
            <a:r>
              <a:rPr lang="en-IN" sz="1800" dirty="0" smtClean="0">
                <a:latin typeface="Times New Roman" pitchFamily="18" charset="0"/>
                <a:cs typeface="Times New Roman" pitchFamily="18" charset="0"/>
              </a:rPr>
              <a:t>, Retrieved from: https://www.bridgestone.co.uk/driveguard/?referrer=https%3A%2F%2Fwww.goog le.com%2F, Accessed on 8 January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Bridgestone introduces </a:t>
            </a:r>
            <a:r>
              <a:rPr lang="en-IN" sz="1800" dirty="0" err="1" smtClean="0">
                <a:latin typeface="Times New Roman" pitchFamily="18" charset="0"/>
                <a:cs typeface="Times New Roman" pitchFamily="18" charset="0"/>
              </a:rPr>
              <a:t>Enliten</a:t>
            </a:r>
            <a:r>
              <a:rPr lang="en-IN" sz="1800" dirty="0" smtClean="0">
                <a:latin typeface="Times New Roman" pitchFamily="18" charset="0"/>
                <a:cs typeface="Times New Roman" pitchFamily="18" charset="0"/>
              </a:rPr>
              <a:t>, a new lightweight tyre technology, Retrieved from: https://www.bridgestonenewsroom.eu/brandportal/bridgestonepr/default/newsdetail/767?lang=eu, Accessed on 9 January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Bridgestone SWOT and PESTLE Analysis, (2019), Retrieved from: https://www.swotandpestle.com/bridgestone/ Accessed on 9 January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Cohen, B., </a:t>
            </a:r>
            <a:r>
              <a:rPr lang="en-IN" sz="1800" dirty="0" err="1" smtClean="0">
                <a:latin typeface="Times New Roman" pitchFamily="18" charset="0"/>
                <a:cs typeface="Times New Roman" pitchFamily="18" charset="0"/>
              </a:rPr>
              <a:t>Kietzmann</a:t>
            </a:r>
            <a:r>
              <a:rPr lang="en-IN" sz="1800" dirty="0" smtClean="0">
                <a:latin typeface="Times New Roman" pitchFamily="18" charset="0"/>
                <a:cs typeface="Times New Roman" pitchFamily="18" charset="0"/>
              </a:rPr>
              <a:t>, J., (2014), Ride on! Mobility business models for the sharing economy, Organization &amp; Environment, 27(3), 279–296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1065</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Rubber tyre industry</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2021-10-25T12:09:37Z</dcterms:modified>
</cp:coreProperties>
</file>