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Automobile Spares Sales and Service Alert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recent years, the prospect of the Vehicle market is worrisome. The development of automotive aftermarket business has become the core of 4s stores. And the spare parts in stock are the key part of the aftermarket. Therefore, it is very important for the development of the aftermarket to make a good classification of spare parts. Aiming at the problem of the variety of spare parts and Improper management, this paper built ABC Classification method for Automobile spare parts based on DEA taking the 4s store of Beijing Citroen brand as an example to optimize the classification method of spare parts in 4s store. The rationality of the method is proved by comparing with the traditional / original method.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single echelon </a:t>
            </a:r>
            <a:r>
              <a:rPr lang="en-IN" sz="2000" dirty="0" smtClean="0">
                <a:latin typeface="Times New Roman" pitchFamily="18" charset="0"/>
                <a:cs typeface="Times New Roman" pitchFamily="18" charset="0"/>
              </a:rPr>
              <a:t>inventory system contains local stock points in different regions, where each local stock point is responsible for serving the demand in the region and no interaction exists between any two local stock points.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there are multiple spare parts, multiple demand patterns usually exist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aforementioned differences indicate that existing inventory policies for the spare parts of capital goods are not likely to be optimal for that of consumer durable goods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studies using descriptive, predictive, and prescriptive analytics are </a:t>
            </a:r>
            <a:r>
              <a:rPr lang="en-IN" sz="2000" dirty="0" smtClean="0">
                <a:latin typeface="Times New Roman" pitchFamily="18" charset="0"/>
                <a:cs typeface="Times New Roman" pitchFamily="18" charset="0"/>
              </a:rPr>
              <a:t>identified.</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characteristics can be used to help readers to understand the backgrounds and contents of the studies on spare parts inventory management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general probability distributions may bring more complexities into optimization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indicates that most complicated problems are solved by heuristics without any guarantees on the solution’s optimality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their problem, new items are produced either from manufacturing using externally supplied materials or from remanufacturing using returned items.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should be noted that in some studies, multiple solution methods are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on these differences, the following research gaps are identified, and corresponding extensions are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propose to use simple rules of thumb based on cost and failure rates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improvement is made here in the construction of the musket which it may be interesting to Congress to know, should they at any time propose to procure any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primary processes of the companies we consider, a substantial set of capital assets (installed base) is used for multiple purposes.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Various </a:t>
            </a:r>
            <a:r>
              <a:rPr lang="en-IN" sz="2000" dirty="0" smtClean="0">
                <a:latin typeface="Times New Roman" pitchFamily="18" charset="0"/>
                <a:cs typeface="Times New Roman" pitchFamily="18" charset="0"/>
              </a:rPr>
              <a:t>performance measures are used to evaluate the outcomes brought by different inventory policies, maintenance schedules,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performance measures are adopted by the inventory network owners to manage the spare parts inventory for different </a:t>
            </a:r>
            <a:r>
              <a:rPr lang="en-IN" sz="2000" dirty="0" smtClean="0">
                <a:latin typeface="Times New Roman" pitchFamily="18" charset="0"/>
                <a:cs typeface="Times New Roman" pitchFamily="18" charset="0"/>
              </a:rPr>
              <a:t>products.</a:t>
            </a:r>
          </a:p>
          <a:p>
            <a:pPr algn="just">
              <a:lnSpc>
                <a:spcPct val="150000"/>
              </a:lnSpc>
            </a:pPr>
            <a:r>
              <a:rPr lang="en-IN" sz="2000" dirty="0" smtClean="0">
                <a:latin typeface="Times New Roman" pitchFamily="18" charset="0"/>
                <a:cs typeface="Times New Roman" pitchFamily="18" charset="0"/>
              </a:rPr>
              <a:t>B</a:t>
            </a:r>
            <a:r>
              <a:rPr lang="en-IN" sz="2000" dirty="0" smtClean="0">
                <a:latin typeface="Times New Roman" pitchFamily="18" charset="0"/>
                <a:cs typeface="Times New Roman" pitchFamily="18" charset="0"/>
              </a:rPr>
              <a:t>oth </a:t>
            </a:r>
            <a:r>
              <a:rPr lang="en-IN" sz="2000" dirty="0" smtClean="0">
                <a:latin typeface="Times New Roman" pitchFamily="18" charset="0"/>
                <a:cs typeface="Times New Roman" pitchFamily="18" charset="0"/>
              </a:rPr>
              <a:t>OEM and product users may focus on the supply chain performance metrics to meet their specified operation requirements for the spare parts supply chain.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contrast, in the latter, a target service level is defined for the demand weighted average of performance measures over all </a:t>
            </a:r>
            <a:r>
              <a:rPr lang="en-IN" sz="2000" dirty="0" smtClean="0">
                <a:latin typeface="Times New Roman" pitchFamily="18" charset="0"/>
                <a:cs typeface="Times New Roman" pitchFamily="18" charset="0"/>
              </a:rPr>
              <a:t>items.</a:t>
            </a:r>
          </a:p>
          <a:p>
            <a:pPr algn="just">
              <a:lnSpc>
                <a:spcPct val="150000"/>
              </a:lnSpc>
            </a:pPr>
            <a:r>
              <a:rPr lang="en-IN" sz="2000" dirty="0" smtClean="0">
                <a:latin typeface="Times New Roman" pitchFamily="18" charset="0"/>
                <a:cs typeface="Times New Roman" pitchFamily="18" charset="0"/>
              </a:rPr>
              <a:t>Spare parts inventory management studies adopting descriptive analytics mainly focus on particular cases, conduct simulations, and perform performance analysis based on the collected historical data.</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pic.jpeg"/>
          <p:cNvPicPr>
            <a:picLocks noGrp="1" noChangeAspect="1" noChangeArrowheads="1"/>
          </p:cNvPicPr>
          <p:nvPr>
            <p:ph idx="1"/>
          </p:nvPr>
        </p:nvPicPr>
        <p:blipFill>
          <a:blip r:embed="rId2"/>
          <a:srcRect/>
          <a:stretch>
            <a:fillRect/>
          </a:stretch>
        </p:blipFill>
        <p:spPr bwMode="auto">
          <a:xfrm>
            <a:off x="1676400" y="1447800"/>
            <a:ext cx="6217133"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228600"/>
            <a:ext cx="7498080" cy="4800600"/>
          </a:xfrm>
        </p:spPr>
        <p:txBody>
          <a:bodyPr>
            <a:noAutofit/>
          </a:bodyPr>
          <a:lstStyle/>
          <a:p>
            <a:pPr algn="just">
              <a:lnSpc>
                <a:spcPct val="120000"/>
              </a:lnSpc>
              <a:buNone/>
            </a:pPr>
            <a:r>
              <a:rPr lang="en-IN" sz="1900" dirty="0" smtClean="0">
                <a:latin typeface="Times New Roman" pitchFamily="18" charset="0"/>
                <a:cs typeface="Times New Roman" pitchFamily="18" charset="0"/>
              </a:rPr>
              <a:t>    This </a:t>
            </a:r>
            <a:r>
              <a:rPr lang="en-IN" sz="1900" dirty="0" smtClean="0">
                <a:latin typeface="Times New Roman" pitchFamily="18" charset="0"/>
                <a:cs typeface="Times New Roman" pitchFamily="18" charset="0"/>
              </a:rPr>
              <a:t>paper uses the DEA-based ABC spare parts classification method to classify the automobile spare parts of Beijing </a:t>
            </a:r>
            <a:r>
              <a:rPr lang="en-IN" sz="1900" dirty="0" err="1" smtClean="0">
                <a:latin typeface="Times New Roman" pitchFamily="18" charset="0"/>
                <a:cs typeface="Times New Roman" pitchFamily="18" charset="0"/>
              </a:rPr>
              <a:t>Jintai</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Kaisheng</a:t>
            </a:r>
            <a:r>
              <a:rPr lang="en-IN" sz="1900" dirty="0" smtClean="0">
                <a:latin typeface="Times New Roman" pitchFamily="18" charset="0"/>
                <a:cs typeface="Times New Roman" pitchFamily="18" charset="0"/>
              </a:rPr>
              <a:t> Automobile Sales and Service Co., Ltd. and compares it with the traditional ABC classification method. The ABC classification method based on the outbound value of spare parts only considers the amount of the spare part occupation liquidity. But the DEA-based ABC classification method comprehensively considers the unit price, liquidity, specificity and demand forecasting rules in terms of capital, turnover rate, availability and difficulty of demand forecasting. Then the input DMU and the output DMU are determined, the related data are collected, the efficiency value is obtained using MATLAB, and classification is finally </a:t>
            </a:r>
            <a:r>
              <a:rPr lang="en-IN" sz="1900" dirty="0" smtClean="0">
                <a:latin typeface="Times New Roman" pitchFamily="18" charset="0"/>
                <a:cs typeface="Times New Roman" pitchFamily="18" charset="0"/>
              </a:rPr>
              <a:t>determined. </a:t>
            </a:r>
            <a:r>
              <a:rPr lang="en-IN" sz="1900" dirty="0" smtClean="0">
                <a:latin typeface="Times New Roman" pitchFamily="18" charset="0"/>
                <a:cs typeface="Times New Roman" pitchFamily="18" charset="0"/>
              </a:rPr>
              <a:t>The selection of special spare parts explains the difference in the results of the two classifications and proves the rationality of the ABC classification method based on DEA. At the same time, this article has some deficiencies. Because of the limited understanding of automotive spare parts, decision-making units are not considered comprehensively. Second, there is a degree of subjectivity on the data obtained by purchasers and Inventory managers. </a:t>
            </a:r>
            <a:endParaRPr lang="en-US" sz="19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G.H. Song “Discussion on the Control and Optimization of Parts Inventory Based on Automobile 4S”, 2015(27). </a:t>
            </a: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X.S.Yu</a:t>
            </a:r>
            <a:r>
              <a:rPr lang="en-IN" sz="2000" dirty="0" smtClean="0">
                <a:latin typeface="Times New Roman" pitchFamily="18" charset="0"/>
                <a:cs typeface="Times New Roman" pitchFamily="18" charset="0"/>
              </a:rPr>
              <a:t> “Application of ABC Classification Management Method in Automobile Maintenance Industry”, Logistics Technology, 2005(10):189-192.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Y.Q </a:t>
            </a:r>
            <a:r>
              <a:rPr lang="en-IN" sz="2000" dirty="0" err="1" smtClean="0">
                <a:latin typeface="Times New Roman" pitchFamily="18" charset="0"/>
                <a:cs typeface="Times New Roman" pitchFamily="18" charset="0"/>
              </a:rPr>
              <a:t>Xu</a:t>
            </a:r>
            <a:r>
              <a:rPr lang="en-IN" sz="2000" dirty="0" smtClean="0">
                <a:latin typeface="Times New Roman" pitchFamily="18" charset="0"/>
                <a:cs typeface="Times New Roman" pitchFamily="18" charset="0"/>
              </a:rPr>
              <a:t> “Comprehensive Application of ABC Method in 4s Inventory Management”, </a:t>
            </a:r>
            <a:r>
              <a:rPr lang="en-IN" sz="2000" dirty="0" err="1" smtClean="0">
                <a:latin typeface="Times New Roman" pitchFamily="18" charset="0"/>
                <a:cs typeface="Times New Roman" pitchFamily="18" charset="0"/>
              </a:rPr>
              <a:t>LogisticsTechnology</a:t>
            </a:r>
            <a:r>
              <a:rPr lang="en-IN" sz="2000" dirty="0" smtClean="0">
                <a:latin typeface="Times New Roman" pitchFamily="18" charset="0"/>
                <a:cs typeface="Times New Roman" pitchFamily="18" charset="0"/>
              </a:rPr>
              <a:t>, 2008(09):30-33.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Y. Zhao “Study on Automobile Spare Parts Optimization Model and Order Decision-Making of </a:t>
            </a:r>
            <a:r>
              <a:rPr lang="en-IN" sz="2000" dirty="0" err="1" smtClean="0">
                <a:latin typeface="Times New Roman" pitchFamily="18" charset="0"/>
                <a:cs typeface="Times New Roman" pitchFamily="18" charset="0"/>
              </a:rPr>
              <a:t>Tongliao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Dongfeng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Yueda</a:t>
            </a:r>
            <a:r>
              <a:rPr lang="en-IN" sz="2000" dirty="0" smtClean="0">
                <a:latin typeface="Times New Roman" pitchFamily="18" charset="0"/>
                <a:cs typeface="Times New Roman" pitchFamily="18" charset="0"/>
              </a:rPr>
              <a:t> Kia 4S”, Jilin University of Finance and Economics, 2014.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Nieola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Saceani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MareoPna</a:t>
            </a:r>
            <a:r>
              <a:rPr lang="en-IN" sz="2000" dirty="0" smtClean="0">
                <a:latin typeface="Times New Roman" pitchFamily="18" charset="0"/>
                <a:cs typeface="Times New Roman" pitchFamily="18" charset="0"/>
              </a:rPr>
              <a:t>, Fredrik </a:t>
            </a:r>
            <a:r>
              <a:rPr lang="en-IN" sz="2000" dirty="0" err="1" smtClean="0">
                <a:latin typeface="Times New Roman" pitchFamily="18" charset="0"/>
                <a:cs typeface="Times New Roman" pitchFamily="18" charset="0"/>
              </a:rPr>
              <a:t>Persson</a:t>
            </a:r>
            <a:r>
              <a:rPr lang="en-IN" sz="2000" dirty="0" smtClean="0">
                <a:latin typeface="Times New Roman" pitchFamily="18" charset="0"/>
                <a:cs typeface="Times New Roman" pitchFamily="18" charset="0"/>
              </a:rPr>
              <a:t>”. Spare Parts classification and inventory Decisions </a:t>
            </a:r>
            <a:r>
              <a:rPr lang="en-IN" sz="2000" dirty="0" err="1" smtClean="0">
                <a:latin typeface="Times New Roman" pitchFamily="18" charset="0"/>
                <a:cs typeface="Times New Roman" pitchFamily="18" charset="0"/>
              </a:rPr>
              <a:t>Apreliminary</a:t>
            </a:r>
            <a:r>
              <a:rPr lang="en-IN" sz="2000" dirty="0" smtClean="0">
                <a:latin typeface="Times New Roman" pitchFamily="18" charset="0"/>
                <a:cs typeface="Times New Roman" pitchFamily="18" charset="0"/>
              </a:rPr>
              <a:t> study”, 2015.</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Mohamed A. </a:t>
            </a:r>
            <a:r>
              <a:rPr lang="en-IN" sz="2000" dirty="0" err="1" smtClean="0">
                <a:latin typeface="Times New Roman" pitchFamily="18" charset="0"/>
                <a:cs typeface="Times New Roman" pitchFamily="18" charset="0"/>
              </a:rPr>
              <a:t>sharaf</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Hussen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AHelmv</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Aelassifieation</a:t>
            </a:r>
            <a:r>
              <a:rPr lang="en-IN" sz="2000" dirty="0" smtClean="0">
                <a:latin typeface="Times New Roman" pitchFamily="18" charset="0"/>
                <a:cs typeface="Times New Roman" pitchFamily="18" charset="0"/>
              </a:rPr>
              <a:t> model </a:t>
            </a:r>
            <a:r>
              <a:rPr lang="en-IN" sz="2000" dirty="0" err="1" smtClean="0">
                <a:latin typeface="Times New Roman" pitchFamily="18" charset="0"/>
                <a:cs typeface="Times New Roman" pitchFamily="18" charset="0"/>
              </a:rPr>
              <a:t>forinventory</a:t>
            </a:r>
            <a:r>
              <a:rPr lang="en-IN" sz="2000" dirty="0" smtClean="0">
                <a:latin typeface="Times New Roman" pitchFamily="18" charset="0"/>
                <a:cs typeface="Times New Roman" pitchFamily="18" charset="0"/>
              </a:rPr>
              <a:t> management of spare parts. The international conference on Production engineering </a:t>
            </a:r>
            <a:r>
              <a:rPr lang="en-IN" sz="2000" dirty="0" err="1" smtClean="0">
                <a:latin typeface="Times New Roman" pitchFamily="18" charset="0"/>
                <a:cs typeface="Times New Roman" pitchFamily="18" charset="0"/>
              </a:rPr>
              <a:t>controlanddesign</a:t>
            </a:r>
            <a:r>
              <a:rPr lang="en-IN" sz="2000" dirty="0" smtClean="0">
                <a:latin typeface="Times New Roman" pitchFamily="18" charset="0"/>
                <a:cs typeface="Times New Roman" pitchFamily="18" charset="0"/>
              </a:rPr>
              <a:t>: 499-510.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C.X. </a:t>
            </a:r>
            <a:r>
              <a:rPr lang="en-IN" sz="2000" dirty="0" err="1" smtClean="0">
                <a:latin typeface="Times New Roman" pitchFamily="18" charset="0"/>
                <a:cs typeface="Times New Roman" pitchFamily="18" charset="0"/>
              </a:rPr>
              <a:t>Hu</a:t>
            </a:r>
            <a:r>
              <a:rPr lang="en-IN" sz="2000" dirty="0" smtClean="0">
                <a:latin typeface="Times New Roman" pitchFamily="18" charset="0"/>
                <a:cs typeface="Times New Roman" pitchFamily="18" charset="0"/>
              </a:rPr>
              <a:t> “Implementation and Improvement of ABC Taxonomy in Inventory Management”, Logistics Engineering and Management, 2010, 32(09):62-64.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Y.N. Jiang “Research on the demand forecast of parts and components for A-car 4S stores”, Beijing </a:t>
            </a:r>
            <a:r>
              <a:rPr lang="en-IN" sz="2000" dirty="0" err="1" smtClean="0">
                <a:latin typeface="Times New Roman" pitchFamily="18" charset="0"/>
                <a:cs typeface="Times New Roman" pitchFamily="18" charset="0"/>
              </a:rPr>
              <a:t>Jiaotong</a:t>
            </a:r>
            <a:r>
              <a:rPr lang="en-IN" sz="2000" dirty="0" smtClean="0">
                <a:latin typeface="Times New Roman" pitchFamily="18" charset="0"/>
                <a:cs typeface="Times New Roman" pitchFamily="18" charset="0"/>
              </a:rPr>
              <a:t> University, 2017.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N.F. Cui “Based on DEA spare parts ABC classification model”, Logistics Technology, 2007 (03):55-58.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M.Q. Wang “Interval efficiency value of decision unit in CCR model and its ranking”, Systems Engineering, 2008(04):109-112.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1023</Words>
  <Application>Microsoft Office PowerPoint</Application>
  <PresentationFormat>On-screen Show (4:3)</PresentationFormat>
  <Paragraphs>52</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Automobile Spares Sales and Service Alert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2021-10-25T06:46:58Z</dcterms:modified>
</cp:coreProperties>
</file>