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Academic project search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Academic </a:t>
            </a:r>
            <a:r>
              <a:rPr lang="en-IN" sz="2000" dirty="0" smtClean="0">
                <a:latin typeface="Times New Roman" pitchFamily="18" charset="0"/>
                <a:cs typeface="Times New Roman" pitchFamily="18" charset="0"/>
              </a:rPr>
              <a:t>research faces new methods of knowledge production that trigger a need for managing research by projects. However, the literature reports friction between management and research. In this study, we investigate whether and to what extent academic research projects can be managed using classical project management (PM) principles. An analysis of managerial facts from interviews with ten university researchers indicates that research projects are PM-compatible considering certain structural similarities and a cultural acceptance of PM value. However, the human factors and uncertainties inherent in research are not addressed by classical PM. A grounded analysis allows for modelling a PM perspective that integrates soft and hard contingent aspects equally by combining structured and flexible approaches adapted to managing projects of an exploratory, uncertain and complex nature. We thus developed a prescriptive framework for facilitating PM implementation in academic research at the institutional, organisational and operational levels.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addition to the above Knowledge Areas as Cost Management and Communication Management, there is also a function which is to map the roles, responsibilities and hierarchy existing in the Academic Research Project as defined in the Knowledge Area nominated Human Resource </a:t>
            </a:r>
            <a:r>
              <a:rPr lang="en-IN" sz="2000" dirty="0" smtClean="0">
                <a:latin typeface="Times New Roman" pitchFamily="18" charset="0"/>
                <a:cs typeface="Times New Roman" pitchFamily="18" charset="0"/>
              </a:rPr>
              <a:t>Management</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relationship between these KA's and the Initiating and Planning Process Groups are discussed in a viewpoint of academic research stakeholders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considered that the man have been using actions that turns to practices of project management since long time ago.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also considered that some important monuments created throughout the history of modern man were built under the precepts of project management although these were not formalized at the time.</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current socio-economic research context, researchers </a:t>
            </a:r>
            <a:r>
              <a:rPr lang="en-IN" sz="2000" dirty="0" smtClean="0">
                <a:latin typeface="Times New Roman" pitchFamily="18" charset="0"/>
                <a:cs typeface="Times New Roman" pitchFamily="18" charset="0"/>
              </a:rPr>
              <a:t>must strike </a:t>
            </a:r>
            <a:r>
              <a:rPr lang="en-IN" sz="2000" dirty="0" smtClean="0">
                <a:latin typeface="Times New Roman" pitchFamily="18" charset="0"/>
                <a:cs typeface="Times New Roman" pitchFamily="18" charset="0"/>
              </a:rPr>
              <a:t>a dynamic balance between structure and flexibility to manage their projects because any imbalance will lead to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this may seem only logical if not self-evident, the dissociation between strategic levels and operations, and divergent stakeholder agendas, may explain why problems emerge when straight and strict PM processes, disconnected from people and daily activities, are imposed.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aims first to understand and build the issue confronting the field by comparing theoretical knowledge with field actor practices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Their </a:t>
            </a:r>
            <a:r>
              <a:rPr lang="en-IN" sz="2000" dirty="0" smtClean="0">
                <a:latin typeface="Times New Roman" pitchFamily="18" charset="0"/>
                <a:cs typeface="Times New Roman" pitchFamily="18" charset="0"/>
              </a:rPr>
              <a:t>evaluation of the impact of academic-based contingent </a:t>
            </a:r>
            <a:r>
              <a:rPr lang="en-IN" sz="2000" dirty="0" smtClean="0">
                <a:latin typeface="Times New Roman" pitchFamily="18" charset="0"/>
                <a:cs typeface="Times New Roman" pitchFamily="18" charset="0"/>
              </a:rPr>
              <a:t>factors.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presents the concept of project proposed by one of the institutions that determines standards that involving these practices, the PMI (Project Management Institute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it proposes a new research, whether undergraduate, graduate, improvement, extension, or even a monograph is necessary to define the initial proposal, as well as the people involved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Regarding further works, some parts of this research have been tested separately, however, it is necessary to implement the use of full proposal from early research project to conduct the validation of processes and proposed structures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programs with the characteristic of encompassing multiple projects is very common and used in academic institutions as universities, isolated research institutes, </a:t>
            </a:r>
            <a:r>
              <a:rPr lang="en-IN" sz="2000" dirty="0" smtClean="0">
                <a:latin typeface="Times New Roman" pitchFamily="18" charset="0"/>
                <a:cs typeface="Times New Roman" pitchFamily="18" charset="0"/>
              </a:rPr>
              <a:t>etc.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integrated, dynamic and evolving combination of the two approaches during project implementation and throughout the project life cycle (see this section’s last paragraph) is what would yield optimal project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shows that researchers must arbitrate between teamwork and individualism, student control or autonomy, formality and informality as well as planning and flexibility, in order to allow both efficient PM and creative research.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evaluation of scientist efficiency does not account for management variables or a fortiori PM </a:t>
            </a:r>
            <a:r>
              <a:rPr lang="en-IN" sz="2000" dirty="0" smtClean="0">
                <a:latin typeface="Times New Roman" pitchFamily="18" charset="0"/>
                <a:cs typeface="Times New Roman" pitchFamily="18" charset="0"/>
              </a:rPr>
              <a:t>variables.</a:t>
            </a:r>
          </a:p>
          <a:p>
            <a:pPr algn="just">
              <a:lnSpc>
                <a:spcPct val="150000"/>
              </a:lnSpc>
            </a:pPr>
            <a:r>
              <a:rPr lang="en-IN" sz="2000" dirty="0" smtClean="0">
                <a:latin typeface="Times New Roman" pitchFamily="18" charset="0"/>
                <a:cs typeface="Times New Roman" pitchFamily="18" charset="0"/>
              </a:rPr>
              <a:t>These findings may indicate that classical PM-like tools are not used because researchers are not aware of them, a plausible explanation since the PIs did not receive any PM training.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81200" y="1295400"/>
            <a:ext cx="6324599" cy="48006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work is an exploratory attempt to describe, understand and categorise PI managerial activities and analyse them within a PM framework. However, its external validity is questionable because the PIs were not chosen randomly and their sample number is low. Our work is grounded in an analysis of the PIs’ verbatim. Team members (students and/or professionals) and stakeholders in institutional or funding organisations were not interviewed. However, the lessons learned provide a foundation for further research, which would integrate improvements in methodology (triangulation, other disciplines), content (other corpus than the PMBOK, system dynamic and organisational theories) and an expanded scope of research. Nevertheless, we were able to work our way toward a dynamic PM model by observing the managerial behaviour of practitioners not previously exposed to any ‘dogmatic’ PM. This supports a trend in the literature that is expected to rejuvenate PM by investigating real-life practices first, and then comparing the findings with the corpus of knowledge and relating it back to the professions (</a:t>
            </a:r>
            <a:r>
              <a:rPr lang="en-IN" sz="2000" dirty="0" err="1" smtClean="0">
                <a:latin typeface="Times New Roman" pitchFamily="18" charset="0"/>
                <a:cs typeface="Times New Roman" pitchFamily="18" charset="0"/>
              </a:rPr>
              <a:t>Cicmil</a:t>
            </a:r>
            <a:r>
              <a:rPr lang="en-IN" sz="2000" dirty="0" smtClean="0">
                <a:latin typeface="Times New Roman" pitchFamily="18" charset="0"/>
                <a:cs typeface="Times New Roman" pitchFamily="18" charset="0"/>
              </a:rPr>
              <a:t> et al., 2006). Contributions, both theoretical and applied, would result from respectful interaction between PM academics and practitioners.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Adler, N., </a:t>
            </a:r>
            <a:r>
              <a:rPr lang="en-IN" sz="1700" dirty="0" err="1" smtClean="0">
                <a:latin typeface="Times New Roman" pitchFamily="18" charset="0"/>
                <a:cs typeface="Times New Roman" pitchFamily="18" charset="0"/>
              </a:rPr>
              <a:t>Elmquist</a:t>
            </a:r>
            <a:r>
              <a:rPr lang="en-IN" sz="1700" dirty="0" smtClean="0">
                <a:latin typeface="Times New Roman" pitchFamily="18" charset="0"/>
                <a:cs typeface="Times New Roman" pitchFamily="18" charset="0"/>
              </a:rPr>
              <a:t>, M. and </a:t>
            </a:r>
            <a:r>
              <a:rPr lang="en-IN" sz="1700" dirty="0" err="1" smtClean="0">
                <a:latin typeface="Times New Roman" pitchFamily="18" charset="0"/>
                <a:cs typeface="Times New Roman" pitchFamily="18" charset="0"/>
              </a:rPr>
              <a:t>Norrgren</a:t>
            </a:r>
            <a:r>
              <a:rPr lang="en-IN" sz="1700" dirty="0" smtClean="0">
                <a:latin typeface="Times New Roman" pitchFamily="18" charset="0"/>
                <a:cs typeface="Times New Roman" pitchFamily="18" charset="0"/>
              </a:rPr>
              <a:t>, F. (2009) ‘The challenge of managing boundary-spanning research activities: experiences from the Swedish context’, Research Policy, Vol. 38, No. 7, pp.1138–1149.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Allard-</a:t>
            </a:r>
            <a:r>
              <a:rPr lang="en-IN" sz="1700" dirty="0" err="1" smtClean="0">
                <a:latin typeface="Times New Roman" pitchFamily="18" charset="0"/>
                <a:cs typeface="Times New Roman" pitchFamily="18" charset="0"/>
              </a:rPr>
              <a:t>Poesi</a:t>
            </a:r>
            <a:r>
              <a:rPr lang="en-IN" sz="1700" dirty="0" smtClean="0">
                <a:latin typeface="Times New Roman" pitchFamily="18" charset="0"/>
                <a:cs typeface="Times New Roman" pitchFamily="18" charset="0"/>
              </a:rPr>
              <a:t>, F. and </a:t>
            </a:r>
            <a:r>
              <a:rPr lang="en-IN" sz="1700" dirty="0" err="1" smtClean="0">
                <a:latin typeface="Times New Roman" pitchFamily="18" charset="0"/>
                <a:cs typeface="Times New Roman" pitchFamily="18" charset="0"/>
              </a:rPr>
              <a:t>Perret</a:t>
            </a:r>
            <a:r>
              <a:rPr lang="en-IN" sz="1700" dirty="0" smtClean="0">
                <a:latin typeface="Times New Roman" pitchFamily="18" charset="0"/>
                <a:cs typeface="Times New Roman" pitchFamily="18" charset="0"/>
              </a:rPr>
              <a:t>, V. (2003) ‘La </a:t>
            </a:r>
            <a:r>
              <a:rPr lang="en-IN" sz="1700" dirty="0" err="1" smtClean="0">
                <a:latin typeface="Times New Roman" pitchFamily="18" charset="0"/>
                <a:cs typeface="Times New Roman" pitchFamily="18" charset="0"/>
              </a:rPr>
              <a:t>recherche</a:t>
            </a:r>
            <a:r>
              <a:rPr lang="en-IN" sz="1700" dirty="0" smtClean="0">
                <a:latin typeface="Times New Roman" pitchFamily="18" charset="0"/>
                <a:cs typeface="Times New Roman" pitchFamily="18" charset="0"/>
              </a:rPr>
              <a:t>-action’, in Giordano, I. (Ed.): </a:t>
            </a:r>
            <a:r>
              <a:rPr lang="en-IN" sz="1700" dirty="0" err="1" smtClean="0">
                <a:latin typeface="Times New Roman" pitchFamily="18" charset="0"/>
                <a:cs typeface="Times New Roman" pitchFamily="18" charset="0"/>
              </a:rPr>
              <a:t>Conduire</a:t>
            </a:r>
            <a:r>
              <a:rPr lang="en-IN" sz="1700" dirty="0" smtClean="0">
                <a:latin typeface="Times New Roman" pitchFamily="18" charset="0"/>
                <a:cs typeface="Times New Roman" pitchFamily="18" charset="0"/>
              </a:rPr>
              <a:t> un </a:t>
            </a:r>
            <a:r>
              <a:rPr lang="en-IN" sz="1700" dirty="0" err="1" smtClean="0">
                <a:latin typeface="Times New Roman" pitchFamily="18" charset="0"/>
                <a:cs typeface="Times New Roman" pitchFamily="18" charset="0"/>
              </a:rPr>
              <a:t>projet</a:t>
            </a:r>
            <a:r>
              <a:rPr lang="en-IN" sz="1700" dirty="0" smtClean="0">
                <a:latin typeface="Times New Roman" pitchFamily="18" charset="0"/>
                <a:cs typeface="Times New Roman" pitchFamily="18" charset="0"/>
              </a:rPr>
              <a:t> de </a:t>
            </a:r>
            <a:r>
              <a:rPr lang="en-IN" sz="1700" dirty="0" err="1" smtClean="0">
                <a:latin typeface="Times New Roman" pitchFamily="18" charset="0"/>
                <a:cs typeface="Times New Roman" pitchFamily="18" charset="0"/>
              </a:rPr>
              <a:t>recherche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une</a:t>
            </a:r>
            <a:r>
              <a:rPr lang="en-IN" sz="1700" dirty="0" smtClean="0">
                <a:latin typeface="Times New Roman" pitchFamily="18" charset="0"/>
                <a:cs typeface="Times New Roman" pitchFamily="18" charset="0"/>
              </a:rPr>
              <a:t> perspective qualitative, pp.85–132, EMS, Paris.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Barré</a:t>
            </a:r>
            <a:r>
              <a:rPr lang="en-IN" sz="1700" dirty="0" smtClean="0">
                <a:latin typeface="Times New Roman" pitchFamily="18" charset="0"/>
                <a:cs typeface="Times New Roman" pitchFamily="18" charset="0"/>
              </a:rPr>
              <a:t>, R., De </a:t>
            </a:r>
            <a:r>
              <a:rPr lang="en-IN" sz="1700" dirty="0" err="1" smtClean="0">
                <a:latin typeface="Times New Roman" pitchFamily="18" charset="0"/>
                <a:cs typeface="Times New Roman" pitchFamily="18" charset="0"/>
              </a:rPr>
              <a:t>Laat</a:t>
            </a:r>
            <a:r>
              <a:rPr lang="en-IN" sz="1700" dirty="0" smtClean="0">
                <a:latin typeface="Times New Roman" pitchFamily="18" charset="0"/>
                <a:cs typeface="Times New Roman" pitchFamily="18" charset="0"/>
              </a:rPr>
              <a:t>, B. and </a:t>
            </a:r>
            <a:r>
              <a:rPr lang="en-IN" sz="1700" dirty="0" err="1" smtClean="0">
                <a:latin typeface="Times New Roman" pitchFamily="18" charset="0"/>
                <a:cs typeface="Times New Roman" pitchFamily="18" charset="0"/>
              </a:rPr>
              <a:t>Theys</a:t>
            </a:r>
            <a:r>
              <a:rPr lang="en-IN" sz="1700" dirty="0" smtClean="0">
                <a:latin typeface="Times New Roman" pitchFamily="18" charset="0"/>
                <a:cs typeface="Times New Roman" pitchFamily="18" charset="0"/>
              </a:rPr>
              <a:t>, J. (2007) Management de la </a:t>
            </a:r>
            <a:r>
              <a:rPr lang="en-IN" sz="1700" dirty="0" err="1" smtClean="0">
                <a:latin typeface="Times New Roman" pitchFamily="18" charset="0"/>
                <a:cs typeface="Times New Roman" pitchFamily="18" charset="0"/>
              </a:rPr>
              <a:t>recherche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enjeux</a:t>
            </a:r>
            <a:r>
              <a:rPr lang="en-IN" sz="1700" dirty="0" smtClean="0">
                <a:latin typeface="Times New Roman" pitchFamily="18" charset="0"/>
                <a:cs typeface="Times New Roman" pitchFamily="18" charset="0"/>
              </a:rPr>
              <a:t> et perspectives, De </a:t>
            </a:r>
            <a:r>
              <a:rPr lang="en-IN" sz="1700" dirty="0" err="1" smtClean="0">
                <a:latin typeface="Times New Roman" pitchFamily="18" charset="0"/>
                <a:cs typeface="Times New Roman" pitchFamily="18" charset="0"/>
              </a:rPr>
              <a:t>Boeck</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Bruxelles</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Bland</a:t>
            </a:r>
            <a:r>
              <a:rPr lang="en-IN" sz="1700" dirty="0" smtClean="0">
                <a:latin typeface="Times New Roman" pitchFamily="18" charset="0"/>
                <a:cs typeface="Times New Roman" pitchFamily="18" charset="0"/>
              </a:rPr>
              <a:t>, C.J. and Ruffin, M.T. (1992) ‘Characteristics of a productive research environment: literature review’, Academic Medicine, Vol. 67, No. 6, pp.385–397</a:t>
            </a:r>
            <a:r>
              <a:rPr lang="en-IN" sz="1700" dirty="0" smtClean="0">
                <a:latin typeface="Times New Roman" pitchFamily="18" charset="0"/>
                <a:cs typeface="Times New Roman" pitchFamily="18" charset="0"/>
              </a:rPr>
              <a:t>.</a:t>
            </a:r>
          </a:p>
          <a:p>
            <a:pPr algn="just">
              <a:lnSpc>
                <a:spcPct val="160000"/>
              </a:lnSpc>
            </a:pPr>
            <a:r>
              <a:rPr lang="en-IN" sz="1700" dirty="0" err="1" smtClean="0">
                <a:latin typeface="Times New Roman" pitchFamily="18" charset="0"/>
                <a:cs typeface="Times New Roman" pitchFamily="18" charset="0"/>
              </a:rPr>
              <a:t>Cicmil</a:t>
            </a:r>
            <a:r>
              <a:rPr lang="en-IN" sz="1700" dirty="0" smtClean="0">
                <a:latin typeface="Times New Roman" pitchFamily="18" charset="0"/>
                <a:cs typeface="Times New Roman" pitchFamily="18" charset="0"/>
              </a:rPr>
              <a:t>, S., Williams, T., Thomas, J. and Hodgson, D. (2006) ‘Rethinking project management: researching the actuality of projects’, International Journal of Project Management, Vol. 24, No. 8, pp.675–686. </a:t>
            </a:r>
            <a:endParaRPr lang="en-US" sz="17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Dinsmore</a:t>
            </a:r>
            <a:r>
              <a:rPr lang="en-IN" sz="1800" dirty="0" smtClean="0">
                <a:latin typeface="Times New Roman" pitchFamily="18" charset="0"/>
                <a:cs typeface="Times New Roman" pitchFamily="18" charset="0"/>
              </a:rPr>
              <a:t>, P.C. and Cooke-Davies, T.J. (2006) The Right Projects Done Right: From Business Strategy to Successful Project Implantation, </a:t>
            </a:r>
            <a:r>
              <a:rPr lang="en-IN" sz="1800" dirty="0" err="1" smtClean="0">
                <a:latin typeface="Times New Roman" pitchFamily="18" charset="0"/>
                <a:cs typeface="Times New Roman" pitchFamily="18" charset="0"/>
              </a:rPr>
              <a:t>Jossey</a:t>
            </a:r>
            <a:r>
              <a:rPr lang="en-IN" sz="1800" dirty="0" smtClean="0">
                <a:latin typeface="Times New Roman" pitchFamily="18" charset="0"/>
                <a:cs typeface="Times New Roman" pitchFamily="18" charset="0"/>
              </a:rPr>
              <a:t>-Bass, USA.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Ernø-Kjølhede</a:t>
            </a:r>
            <a:r>
              <a:rPr lang="en-IN" sz="1800" dirty="0" smtClean="0">
                <a:latin typeface="Times New Roman" pitchFamily="18" charset="0"/>
                <a:cs typeface="Times New Roman" pitchFamily="18" charset="0"/>
              </a:rPr>
              <a:t>, E., Husted, K., </a:t>
            </a:r>
            <a:r>
              <a:rPr lang="en-IN" sz="1800" dirty="0" err="1" smtClean="0">
                <a:latin typeface="Times New Roman" pitchFamily="18" charset="0"/>
                <a:cs typeface="Times New Roman" pitchFamily="18" charset="0"/>
              </a:rPr>
              <a:t>Mønsted</a:t>
            </a:r>
            <a:r>
              <a:rPr lang="en-IN" sz="1800" dirty="0" smtClean="0">
                <a:latin typeface="Times New Roman" pitchFamily="18" charset="0"/>
                <a:cs typeface="Times New Roman" pitchFamily="18" charset="0"/>
              </a:rPr>
              <a:t>, M. and </a:t>
            </a:r>
            <a:r>
              <a:rPr lang="en-IN" sz="1800" dirty="0" err="1" smtClean="0">
                <a:latin typeface="Times New Roman" pitchFamily="18" charset="0"/>
                <a:cs typeface="Times New Roman" pitchFamily="18" charset="0"/>
              </a:rPr>
              <a:t>Wenneberg</a:t>
            </a:r>
            <a:r>
              <a:rPr lang="en-IN" sz="1800" dirty="0" smtClean="0">
                <a:latin typeface="Times New Roman" pitchFamily="18" charset="0"/>
                <a:cs typeface="Times New Roman" pitchFamily="18" charset="0"/>
              </a:rPr>
              <a:t>, S.B. (2001) ‘Managing researchers’, Science and Public Policy, Vol. 28, No. 1, pp.49–55.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Fernandez</a:t>
            </a:r>
            <a:r>
              <a:rPr lang="en-IN" sz="1800" dirty="0" smtClean="0">
                <a:latin typeface="Times New Roman" pitchFamily="18" charset="0"/>
                <a:cs typeface="Times New Roman" pitchFamily="18" charset="0"/>
              </a:rPr>
              <a:t>, D.J. and Fernandez, J.D. (2008, 2009) ‘Agile project management – </a:t>
            </a:r>
            <a:r>
              <a:rPr lang="en-IN" sz="1800" dirty="0" err="1" smtClean="0">
                <a:latin typeface="Times New Roman" pitchFamily="18" charset="0"/>
                <a:cs typeface="Times New Roman" pitchFamily="18" charset="0"/>
              </a:rPr>
              <a:t>Agilism</a:t>
            </a:r>
            <a:r>
              <a:rPr lang="en-IN" sz="1800" dirty="0" smtClean="0">
                <a:latin typeface="Times New Roman" pitchFamily="18" charset="0"/>
                <a:cs typeface="Times New Roman" pitchFamily="18" charset="0"/>
              </a:rPr>
              <a:t> versus traditional approaches’, Journal of Computer Information Systems, Vol. 49, No. 2, pp.10–17.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Flick</a:t>
            </a:r>
            <a:r>
              <a:rPr lang="en-IN" sz="1800" dirty="0" smtClean="0">
                <a:latin typeface="Times New Roman" pitchFamily="18" charset="0"/>
                <a:cs typeface="Times New Roman" pitchFamily="18" charset="0"/>
              </a:rPr>
              <a:t>, U., Von </a:t>
            </a:r>
            <a:r>
              <a:rPr lang="en-IN" sz="1800" dirty="0" err="1" smtClean="0">
                <a:latin typeface="Times New Roman" pitchFamily="18" charset="0"/>
                <a:cs typeface="Times New Roman" pitchFamily="18" charset="0"/>
              </a:rPr>
              <a:t>Kardorff</a:t>
            </a:r>
            <a:r>
              <a:rPr lang="en-IN" sz="1800" dirty="0" smtClean="0">
                <a:latin typeface="Times New Roman" pitchFamily="18" charset="0"/>
                <a:cs typeface="Times New Roman" pitchFamily="18" charset="0"/>
              </a:rPr>
              <a:t>, E. and Steinke, I. (2004) A Companion to Qualitative Research, Sage Publications, London.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Gibbons</a:t>
            </a:r>
            <a:r>
              <a:rPr lang="en-IN" sz="1800" dirty="0" smtClean="0">
                <a:latin typeface="Times New Roman" pitchFamily="18" charset="0"/>
                <a:cs typeface="Times New Roman" pitchFamily="18" charset="0"/>
              </a:rPr>
              <a:t>, M., Limoges, C., </a:t>
            </a:r>
            <a:r>
              <a:rPr lang="en-IN" sz="1800" dirty="0" err="1" smtClean="0">
                <a:latin typeface="Times New Roman" pitchFamily="18" charset="0"/>
                <a:cs typeface="Times New Roman" pitchFamily="18" charset="0"/>
              </a:rPr>
              <a:t>Nowotny</a:t>
            </a:r>
            <a:r>
              <a:rPr lang="en-IN" sz="1800" dirty="0" smtClean="0">
                <a:latin typeface="Times New Roman" pitchFamily="18" charset="0"/>
                <a:cs typeface="Times New Roman" pitchFamily="18" charset="0"/>
              </a:rPr>
              <a:t>, H., Schwartzman, S., Scott, P. and </a:t>
            </a:r>
            <a:r>
              <a:rPr lang="en-IN" sz="1800" dirty="0" err="1" smtClean="0">
                <a:latin typeface="Times New Roman" pitchFamily="18" charset="0"/>
                <a:cs typeface="Times New Roman" pitchFamily="18" charset="0"/>
              </a:rPr>
              <a:t>Trow</a:t>
            </a:r>
            <a:r>
              <a:rPr lang="en-IN" sz="1800" dirty="0" smtClean="0">
                <a:latin typeface="Times New Roman" pitchFamily="18" charset="0"/>
                <a:cs typeface="Times New Roman" pitchFamily="18" charset="0"/>
              </a:rPr>
              <a:t>, M. (1994) The New Production of Knowledge: The Dynamics of Science and Research in Contemporary Societies, Sage Publications, London.</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1270</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Academic project search</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2021-10-25T09:06:59Z</dcterms:modified>
</cp:coreProperties>
</file>