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Robots face detection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many application areas mobile robots need the ability to interact with people. In order to be able to communicate with even untrained users, the interaction should be as natural as possible. One of the preconditions of a natural interaction is that the robot focuses the person it is interacting with. In this paper we present a technique that combines data acquired with a laser range finder and the output of a standard face detection system to determine the positions of persons in the vicinity of the robot. We present experimental results obtained with a real robot which illustrate that our approach can efficiently detect faces of persons and that the overall processing time is reduced compared to a purely vision-based approach.</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approaches use </a:t>
            </a:r>
            <a:r>
              <a:rPr lang="en-IN" sz="2000" dirty="0" err="1" smtClean="0">
                <a:latin typeface="Times New Roman" pitchFamily="18" charset="0"/>
                <a:cs typeface="Times New Roman" pitchFamily="18" charset="0"/>
              </a:rPr>
              <a:t>color</a:t>
            </a:r>
            <a:r>
              <a:rPr lang="en-IN" sz="2000" dirty="0" smtClean="0">
                <a:latin typeface="Times New Roman" pitchFamily="18" charset="0"/>
                <a:cs typeface="Times New Roman" pitchFamily="18" charset="0"/>
              </a:rPr>
              <a:t> tracking, a mixture of features, or stereo vision to identify single persons and eventually their gestures or actions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Facial recognition is used by many security systems and agencies to verify the identity of a person. Many algorithms exist for face recognition, each having its own strengths and weaknesses.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techniques exist to try and find the face or faces within an image. Some techniques are faster, others are more accurate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last check is to try and detect whether a pair of eyes do exist in the face image or not.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problem of detecting and tracking objects or persons has been studied intensively in the area of computer </a:t>
            </a:r>
            <a:r>
              <a:rPr lang="en-IN" sz="2000" dirty="0" smtClean="0">
                <a:latin typeface="Times New Roman" pitchFamily="18" charset="0"/>
                <a:cs typeface="Times New Roman" pitchFamily="18" charset="0"/>
              </a:rPr>
              <a:t>vision.</a:t>
            </a:r>
          </a:p>
          <a:p>
            <a:pPr algn="just">
              <a:lnSpc>
                <a:spcPct val="150000"/>
              </a:lnSpc>
            </a:pPr>
            <a:r>
              <a:rPr lang="en-IN" sz="2000" dirty="0" smtClean="0">
                <a:latin typeface="Times New Roman" pitchFamily="18" charset="0"/>
                <a:cs typeface="Times New Roman" pitchFamily="18" charset="0"/>
              </a:rPr>
              <a:t>These systems apply different algorithms to extract features and to represent the uncertainty of the robot about the position of the person in its vicinity.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Both </a:t>
            </a:r>
            <a:r>
              <a:rPr lang="en-IN" sz="2000" dirty="0" smtClean="0">
                <a:latin typeface="Times New Roman" pitchFamily="18" charset="0"/>
                <a:cs typeface="Times New Roman" pitchFamily="18" charset="0"/>
              </a:rPr>
              <a:t>approaches, the purely vision-based and the purely range-data based, have their advantages and </a:t>
            </a:r>
            <a:r>
              <a:rPr lang="en-IN" sz="2000" dirty="0" smtClean="0">
                <a:latin typeface="Times New Roman" pitchFamily="18" charset="0"/>
                <a:cs typeface="Times New Roman" pitchFamily="18" charset="0"/>
              </a:rPr>
              <a:t>disadvantages.</a:t>
            </a:r>
          </a:p>
          <a:p>
            <a:pPr algn="just">
              <a:lnSpc>
                <a:spcPct val="150000"/>
              </a:lnSpc>
            </a:pPr>
            <a:r>
              <a:rPr lang="en-IN" sz="2000" dirty="0" smtClean="0">
                <a:latin typeface="Times New Roman" pitchFamily="18" charset="0"/>
                <a:cs typeface="Times New Roman" pitchFamily="18" charset="0"/>
              </a:rPr>
              <a:t>The problem with such robots is the limited payload capability resulting in reducing the usefulness of the acquired information while requiring high operation costs in terms of energy spent on flying and controlling the </a:t>
            </a:r>
            <a:r>
              <a:rPr lang="en-IN" sz="2000" dirty="0" smtClean="0">
                <a:latin typeface="Times New Roman" pitchFamily="18" charset="0"/>
                <a:cs typeface="Times New Roman" pitchFamily="18" charset="0"/>
              </a:rPr>
              <a:t>platform.</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 a method allowing a mobile robot to continuously focus the nearest person within a group of surrounding people with a video camera embedded in the robot’s human-like face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therefore propose a combination of both sensor modalities to robustly detect persons in the vicinity of the robot.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robot is proposed to be used by military and security personnel in their operations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robot system is proposed in which RFID tags are used to identify authorized personnel which are allowed to control the robot.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range scanners additionally provide accurate bearing information so that sub-images containing the faces can efficiently computed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segments of the images possibly containing the faces of the persons in the vicinity of the robot can be processed more efficiently than the entire image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presented an approach to combine laser and vision data for robust and efficient face detection with mobile robots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technique presented in this paper provides an efficient solution to the task of identifying faces in images.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expect that this will make person identification more robust and thus will lead to improvements of human-robot interaction.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981200" y="1600200"/>
            <a:ext cx="6324600" cy="4343399"/>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9906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presented an approach to combine laser and vision data for robust and efficient face detection with mobile robots. Our robot first extracts features of persons from range scans and determines segments in the images that might contain the faces. It then applies an image processing library to detect the faces in these segments. Our approach has been implemented and tested on a real robot. The experiments we carried out illustrate that our approach is able to robustly detect persons even in cluttered environments. The experiments furthermore show that the approach significantly reduces the computation time needed compared to the purely vision-based approach. </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K. </a:t>
            </a:r>
            <a:r>
              <a:rPr lang="en-IN" sz="1600" dirty="0" err="1" smtClean="0">
                <a:latin typeface="Times New Roman" pitchFamily="18" charset="0"/>
                <a:cs typeface="Times New Roman" pitchFamily="18" charset="0"/>
              </a:rPr>
              <a:t>Aggarwal</a:t>
            </a:r>
            <a:r>
              <a:rPr lang="en-IN" sz="1600" dirty="0" smtClean="0">
                <a:latin typeface="Times New Roman" pitchFamily="18" charset="0"/>
                <a:cs typeface="Times New Roman" pitchFamily="18" charset="0"/>
              </a:rPr>
              <a:t> and Q. </a:t>
            </a:r>
            <a:r>
              <a:rPr lang="en-IN" sz="1600" dirty="0" err="1" smtClean="0">
                <a:latin typeface="Times New Roman" pitchFamily="18" charset="0"/>
                <a:cs typeface="Times New Roman" pitchFamily="18" charset="0"/>
              </a:rPr>
              <a:t>Cai</a:t>
            </a:r>
            <a:r>
              <a:rPr lang="en-IN" sz="1600" dirty="0" smtClean="0">
                <a:latin typeface="Times New Roman" pitchFamily="18" charset="0"/>
                <a:cs typeface="Times New Roman" pitchFamily="18" charset="0"/>
              </a:rPr>
              <a:t>. Human motion analysis: A review. Computer Vision and Image Understanding: CVIU, 73(3):428–440, 1999.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D. </a:t>
            </a:r>
            <a:r>
              <a:rPr lang="en-IN" sz="1600" dirty="0" err="1" smtClean="0">
                <a:latin typeface="Times New Roman" pitchFamily="18" charset="0"/>
                <a:cs typeface="Times New Roman" pitchFamily="18" charset="0"/>
              </a:rPr>
              <a:t>Beymer</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Konolige</a:t>
            </a:r>
            <a:r>
              <a:rPr lang="en-IN" sz="1600" dirty="0" smtClean="0">
                <a:latin typeface="Times New Roman" pitchFamily="18" charset="0"/>
                <a:cs typeface="Times New Roman" pitchFamily="18" charset="0"/>
              </a:rPr>
              <a:t> K. Tracking people from a mobile platform. In IJCAI-2001 Workshop on Reasoning with Uncertainty in Robotics, 2001.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J. Blanco. People detection with a mobile robot based on laser-range sensor and artificial vision. Master’s thesis, Department of System Engineering and Automation, University of </a:t>
            </a:r>
            <a:r>
              <a:rPr lang="en-IN" sz="1600" dirty="0" err="1" smtClean="0">
                <a:latin typeface="Times New Roman" pitchFamily="18" charset="0"/>
                <a:cs typeface="Times New Roman" pitchFamily="18" charset="0"/>
              </a:rPr>
              <a:t>Vigo</a:t>
            </a:r>
            <a:r>
              <a:rPr lang="en-IN" sz="1600" dirty="0" smtClean="0">
                <a:latin typeface="Times New Roman" pitchFamily="18" charset="0"/>
                <a:cs typeface="Times New Roman" pitchFamily="18" charset="0"/>
              </a:rPr>
              <a:t>, 2002. In Spanish.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W. </a:t>
            </a:r>
            <a:r>
              <a:rPr lang="en-IN" sz="1600" dirty="0" err="1" smtClean="0">
                <a:latin typeface="Times New Roman" pitchFamily="18" charset="0"/>
                <a:cs typeface="Times New Roman" pitchFamily="18" charset="0"/>
              </a:rPr>
              <a:t>Burgard</a:t>
            </a:r>
            <a:r>
              <a:rPr lang="en-IN" sz="1600" dirty="0" smtClean="0">
                <a:latin typeface="Times New Roman" pitchFamily="18" charset="0"/>
                <a:cs typeface="Times New Roman" pitchFamily="18" charset="0"/>
              </a:rPr>
              <a:t>, A.B. </a:t>
            </a:r>
            <a:r>
              <a:rPr lang="en-IN" sz="1600" dirty="0" err="1" smtClean="0">
                <a:latin typeface="Times New Roman" pitchFamily="18" charset="0"/>
                <a:cs typeface="Times New Roman" pitchFamily="18" charset="0"/>
              </a:rPr>
              <a:t>Cremers</a:t>
            </a:r>
            <a:r>
              <a:rPr lang="en-IN" sz="1600" dirty="0" smtClean="0">
                <a:latin typeface="Times New Roman" pitchFamily="18" charset="0"/>
                <a:cs typeface="Times New Roman" pitchFamily="18" charset="0"/>
              </a:rPr>
              <a:t>, D. Fox, D. </a:t>
            </a:r>
            <a:r>
              <a:rPr lang="en-IN" sz="1600" dirty="0" err="1" smtClean="0">
                <a:latin typeface="Times New Roman" pitchFamily="18" charset="0"/>
                <a:cs typeface="Times New Roman" pitchFamily="18" charset="0"/>
              </a:rPr>
              <a:t>Hahnel</a:t>
            </a:r>
            <a:r>
              <a:rPr lang="en-IN" sz="1600" dirty="0" smtClean="0">
                <a:latin typeface="Times New Roman" pitchFamily="18" charset="0"/>
                <a:cs typeface="Times New Roman" pitchFamily="18" charset="0"/>
              </a:rPr>
              <a:t>, ¨ G. </a:t>
            </a:r>
            <a:r>
              <a:rPr lang="en-IN" sz="1600" dirty="0" err="1" smtClean="0">
                <a:latin typeface="Times New Roman" pitchFamily="18" charset="0"/>
                <a:cs typeface="Times New Roman" pitchFamily="18" charset="0"/>
              </a:rPr>
              <a:t>Lakemeyer</a:t>
            </a:r>
            <a:r>
              <a:rPr lang="en-IN" sz="1600" dirty="0" smtClean="0">
                <a:latin typeface="Times New Roman" pitchFamily="18" charset="0"/>
                <a:cs typeface="Times New Roman" pitchFamily="18" charset="0"/>
              </a:rPr>
              <a:t>, D. Schulz, W. Steiner, and S. </a:t>
            </a:r>
            <a:r>
              <a:rPr lang="en-IN" sz="1600" dirty="0" err="1" smtClean="0">
                <a:latin typeface="Times New Roman" pitchFamily="18" charset="0"/>
                <a:cs typeface="Times New Roman" pitchFamily="18" charset="0"/>
              </a:rPr>
              <a:t>Thrun</a:t>
            </a:r>
            <a:r>
              <a:rPr lang="en-IN" sz="1600" dirty="0" smtClean="0">
                <a:latin typeface="Times New Roman" pitchFamily="18" charset="0"/>
                <a:cs typeface="Times New Roman" pitchFamily="18" charset="0"/>
              </a:rPr>
              <a:t>. Experiences with an interactive museum tour-guide robot. Artificial Intelligence, 114(1-2), 1999.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G. </a:t>
            </a:r>
            <a:r>
              <a:rPr lang="en-IN" sz="1600" dirty="0" err="1" smtClean="0">
                <a:latin typeface="Times New Roman" pitchFamily="18" charset="0"/>
                <a:cs typeface="Times New Roman" pitchFamily="18" charset="0"/>
              </a:rPr>
              <a:t>Cielniak</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Bennewitz</a:t>
            </a:r>
            <a:r>
              <a:rPr lang="en-IN" sz="1600" dirty="0" smtClean="0">
                <a:latin typeface="Times New Roman" pitchFamily="18" charset="0"/>
                <a:cs typeface="Times New Roman" pitchFamily="18" charset="0"/>
              </a:rPr>
              <a:t>, and W. </a:t>
            </a:r>
            <a:r>
              <a:rPr lang="en-IN" sz="1600" dirty="0" err="1" smtClean="0">
                <a:latin typeface="Times New Roman" pitchFamily="18" charset="0"/>
                <a:cs typeface="Times New Roman" pitchFamily="18" charset="0"/>
              </a:rPr>
              <a:t>Burgard</a:t>
            </a:r>
            <a:r>
              <a:rPr lang="en-IN" sz="1600" dirty="0" smtClean="0">
                <a:latin typeface="Times New Roman" pitchFamily="18" charset="0"/>
                <a:cs typeface="Times New Roman" pitchFamily="18" charset="0"/>
              </a:rPr>
              <a:t>. Where is ...? learning and utilizing motion patterns of persons with mobile robots. In Proc. of the International Joint Conference on Artificial Intelligence (IJCAI), 2003. To appear.</a:t>
            </a:r>
            <a:endParaRPr lang="en-US" sz="16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T. Darrell, B. </a:t>
            </a:r>
            <a:r>
              <a:rPr lang="en-IN" sz="1600" dirty="0" err="1" smtClean="0">
                <a:latin typeface="Times New Roman" pitchFamily="18" charset="0"/>
                <a:cs typeface="Times New Roman" pitchFamily="18" charset="0"/>
              </a:rPr>
              <a:t>Moghaddam</a:t>
            </a:r>
            <a:r>
              <a:rPr lang="en-IN" sz="1600" dirty="0" smtClean="0">
                <a:latin typeface="Times New Roman" pitchFamily="18" charset="0"/>
                <a:cs typeface="Times New Roman" pitchFamily="18" charset="0"/>
              </a:rPr>
              <a:t>, and A. P. </a:t>
            </a:r>
            <a:r>
              <a:rPr lang="en-IN" sz="1600" dirty="0" err="1" smtClean="0">
                <a:latin typeface="Times New Roman" pitchFamily="18" charset="0"/>
                <a:cs typeface="Times New Roman" pitchFamily="18" charset="0"/>
              </a:rPr>
              <a:t>Pentland</a:t>
            </a:r>
            <a:r>
              <a:rPr lang="en-IN" sz="1600" dirty="0" smtClean="0">
                <a:latin typeface="Times New Roman" pitchFamily="18" charset="0"/>
                <a:cs typeface="Times New Roman" pitchFamily="18" charset="0"/>
              </a:rPr>
              <a:t>. Active face tracking and pose estimation in an interactive room. In Proc. of the IEEE Sixth International Conference on Computer Vision, pages 67–72, 1996. </a:t>
            </a:r>
          </a:p>
          <a:p>
            <a:pPr algn="just">
              <a:lnSpc>
                <a:spcPct val="170000"/>
              </a:lnSpc>
            </a:pPr>
            <a:r>
              <a:rPr lang="en-IN" sz="1600" dirty="0" smtClean="0">
                <a:latin typeface="Times New Roman" pitchFamily="18" charset="0"/>
                <a:cs typeface="Times New Roman" pitchFamily="18" charset="0"/>
              </a:rPr>
              <a:t>[7] H. </a:t>
            </a:r>
            <a:r>
              <a:rPr lang="en-IN" sz="1600" dirty="0" err="1" smtClean="0">
                <a:latin typeface="Times New Roman" pitchFamily="18" charset="0"/>
                <a:cs typeface="Times New Roman" pitchFamily="18" charset="0"/>
              </a:rPr>
              <a:t>Endres</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Feiten</a:t>
            </a:r>
            <a:r>
              <a:rPr lang="en-IN" sz="1600" dirty="0" smtClean="0">
                <a:latin typeface="Times New Roman" pitchFamily="18" charset="0"/>
                <a:cs typeface="Times New Roman" pitchFamily="18" charset="0"/>
              </a:rPr>
              <a:t>, and G. </a:t>
            </a:r>
            <a:r>
              <a:rPr lang="en-IN" sz="1600" dirty="0" err="1" smtClean="0">
                <a:latin typeface="Times New Roman" pitchFamily="18" charset="0"/>
                <a:cs typeface="Times New Roman" pitchFamily="18" charset="0"/>
              </a:rPr>
              <a:t>Lawitzky</a:t>
            </a:r>
            <a:r>
              <a:rPr lang="en-IN" sz="1600" dirty="0" smtClean="0">
                <a:latin typeface="Times New Roman" pitchFamily="18" charset="0"/>
                <a:cs typeface="Times New Roman" pitchFamily="18" charset="0"/>
              </a:rPr>
              <a:t>. Field test of a navigation system: Autonomous cleaning in supermarkets. In Proc. of the IEEE International Conference on Robotics &amp; Automation (ICRA), 1998. </a:t>
            </a:r>
          </a:p>
          <a:p>
            <a:pPr algn="just">
              <a:lnSpc>
                <a:spcPct val="170000"/>
              </a:lnSpc>
            </a:pPr>
            <a:r>
              <a:rPr lang="en-IN" sz="1600" dirty="0" smtClean="0">
                <a:latin typeface="Times New Roman" pitchFamily="18" charset="0"/>
                <a:cs typeface="Times New Roman" pitchFamily="18" charset="0"/>
              </a:rPr>
              <a:t>[8] A. </a:t>
            </a:r>
            <a:r>
              <a:rPr lang="en-IN" sz="1600" dirty="0" err="1" smtClean="0">
                <a:latin typeface="Times New Roman" pitchFamily="18" charset="0"/>
                <a:cs typeface="Times New Roman" pitchFamily="18" charset="0"/>
              </a:rPr>
              <a:t>Fod</a:t>
            </a:r>
            <a:r>
              <a:rPr lang="en-IN" sz="1600" dirty="0" smtClean="0">
                <a:latin typeface="Times New Roman" pitchFamily="18" charset="0"/>
                <a:cs typeface="Times New Roman" pitchFamily="18" charset="0"/>
              </a:rPr>
              <a:t>, A. Howard, and M. J. </a:t>
            </a:r>
            <a:r>
              <a:rPr lang="en-IN" sz="1600" dirty="0" err="1" smtClean="0">
                <a:latin typeface="Times New Roman" pitchFamily="18" charset="0"/>
                <a:cs typeface="Times New Roman" pitchFamily="18" charset="0"/>
              </a:rPr>
              <a:t>Mataric</a:t>
            </a:r>
            <a:r>
              <a:rPr lang="en-IN" sz="1600" dirty="0" smtClean="0">
                <a:latin typeface="Times New Roman" pitchFamily="18" charset="0"/>
                <a:cs typeface="Times New Roman" pitchFamily="18" charset="0"/>
              </a:rPr>
              <a:t>.´ Laser-based people tracking. In Proc. of the IEEE International Conference on Robotics &amp; Automation (ICRA), 2002. </a:t>
            </a:r>
          </a:p>
          <a:p>
            <a:pPr algn="just">
              <a:lnSpc>
                <a:spcPct val="170000"/>
              </a:lnSpc>
            </a:pPr>
            <a:r>
              <a:rPr lang="en-IN" sz="1600" dirty="0" smtClean="0">
                <a:latin typeface="Times New Roman" pitchFamily="18" charset="0"/>
                <a:cs typeface="Times New Roman" pitchFamily="18" charset="0"/>
              </a:rPr>
              <a:t>[9] D.M. </a:t>
            </a:r>
            <a:r>
              <a:rPr lang="en-IN" sz="1600" dirty="0" err="1" smtClean="0">
                <a:latin typeface="Times New Roman" pitchFamily="18" charset="0"/>
                <a:cs typeface="Times New Roman" pitchFamily="18" charset="0"/>
              </a:rPr>
              <a:t>Gavrila</a:t>
            </a:r>
            <a:r>
              <a:rPr lang="en-IN" sz="1600" dirty="0" smtClean="0">
                <a:latin typeface="Times New Roman" pitchFamily="18" charset="0"/>
                <a:cs typeface="Times New Roman" pitchFamily="18" charset="0"/>
              </a:rPr>
              <a:t>. The visual analysis of human movement: A survey. Computer Vision and Image Understanding, 73(1), 1999. </a:t>
            </a:r>
          </a:p>
          <a:p>
            <a:pPr algn="just">
              <a:lnSpc>
                <a:spcPct val="170000"/>
              </a:lnSpc>
            </a:pPr>
            <a:r>
              <a:rPr lang="en-IN" sz="1600" dirty="0" smtClean="0">
                <a:latin typeface="Times New Roman" pitchFamily="18" charset="0"/>
                <a:cs typeface="Times New Roman" pitchFamily="18" charset="0"/>
              </a:rPr>
              <a:t>[10] I. </a:t>
            </a:r>
            <a:r>
              <a:rPr lang="en-IN" sz="1600" dirty="0" err="1" smtClean="0">
                <a:latin typeface="Times New Roman" pitchFamily="18" charset="0"/>
                <a:cs typeface="Times New Roman" pitchFamily="18" charset="0"/>
              </a:rPr>
              <a:t>Haritaoglu</a:t>
            </a:r>
            <a:r>
              <a:rPr lang="en-IN" sz="1600" dirty="0" smtClean="0">
                <a:latin typeface="Times New Roman" pitchFamily="18" charset="0"/>
                <a:cs typeface="Times New Roman" pitchFamily="18" charset="0"/>
              </a:rPr>
              <a:t>, D. Harwood, and L. Davis. A real time system for detecting and tracking people. In Proc. of the Int. Conference on Automatic Face and Gesture Recognition, 1998.</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1276</TotalTime>
  <Words>1093</Words>
  <Application>Microsoft Office PowerPoint</Application>
  <PresentationFormat>On-screen Show (4:3)</PresentationFormat>
  <Paragraphs>51</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Robots face detection</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2021-10-23T15:04:47Z</dcterms:modified>
</cp:coreProperties>
</file>