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Crime reporting using attribute based algorithm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Data </a:t>
            </a:r>
            <a:r>
              <a:rPr lang="en-IN" sz="2000" dirty="0" smtClean="0">
                <a:latin typeface="Times New Roman" pitchFamily="18" charset="0"/>
                <a:cs typeface="Times New Roman" pitchFamily="18" charset="0"/>
              </a:rPr>
              <a:t>mining is an important technique used in many fields with the purpose of acquiring valuable information from big data. This study aims to reveal the relations between the attributes of independent criminal records. The NIBRS database, which includes criminal records in USA that are recorded in 2013, is used in this study. The association rules created by the </a:t>
            </a:r>
            <a:r>
              <a:rPr lang="en-IN" sz="2000" dirty="0" err="1" smtClean="0">
                <a:latin typeface="Times New Roman" pitchFamily="18" charset="0"/>
                <a:cs typeface="Times New Roman" pitchFamily="18" charset="0"/>
              </a:rPr>
              <a:t>Apriori</a:t>
            </a:r>
            <a:r>
              <a:rPr lang="en-IN" sz="2000" dirty="0" smtClean="0">
                <a:latin typeface="Times New Roman" pitchFamily="18" charset="0"/>
                <a:cs typeface="Times New Roman" pitchFamily="18" charset="0"/>
              </a:rPr>
              <a:t> algorithm have been used to extract the relationships between features of criminal records. The experimental results show that the association rules created by the </a:t>
            </a:r>
            <a:r>
              <a:rPr lang="en-IN" sz="2000" dirty="0" err="1" smtClean="0">
                <a:latin typeface="Times New Roman" pitchFamily="18" charset="0"/>
                <a:cs typeface="Times New Roman" pitchFamily="18" charset="0"/>
              </a:rPr>
              <a:t>Apriori</a:t>
            </a:r>
            <a:r>
              <a:rPr lang="en-IN" sz="2000" dirty="0" smtClean="0">
                <a:latin typeface="Times New Roman" pitchFamily="18" charset="0"/>
                <a:cs typeface="Times New Roman" pitchFamily="18" charset="0"/>
              </a:rPr>
              <a:t> algorithm are useful for criminal analysis. This study reveals the relationships between the attributes of different criminal records and allows the authorities to establish relationships between new and old incidents.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methods have used these databases to identify crime hotspots based on locations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 the other hand, the previous related work and their existing methods mainly identify crime hotspots based on the location of high crime density without considering either the crime type or the crime occurrence date and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was focusing on the existence of multi-scale complex relationships between both space and </a:t>
            </a:r>
            <a:r>
              <a:rPr lang="en-IN" sz="2000" dirty="0" smtClean="0">
                <a:latin typeface="Times New Roman" pitchFamily="18" charset="0"/>
                <a:cs typeface="Times New Roman" pitchFamily="18" charset="0"/>
              </a:rPr>
              <a:t>time.</a:t>
            </a:r>
          </a:p>
          <a:p>
            <a:pPr algn="just">
              <a:lnSpc>
                <a:spcPct val="150000"/>
              </a:lnSpc>
            </a:pPr>
            <a:r>
              <a:rPr lang="en-IN" sz="2000" dirty="0" smtClean="0">
                <a:latin typeface="Times New Roman" pitchFamily="18" charset="0"/>
                <a:cs typeface="Times New Roman" pitchFamily="18" charset="0"/>
              </a:rPr>
              <a:t>Other existing works explore relationships between the criminal activity and the socio-economics variables such as education, ethnicity, income level, and </a:t>
            </a:r>
            <a:r>
              <a:rPr lang="en-IN" sz="2000" dirty="0" smtClean="0">
                <a:latin typeface="Times New Roman" pitchFamily="18" charset="0"/>
                <a:cs typeface="Times New Roman" pitchFamily="18" charset="0"/>
              </a:rPr>
              <a:t>unemployment.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Crimes are a common social problem affecting the quality of life and the economic growth of a society.</a:t>
            </a:r>
          </a:p>
          <a:p>
            <a:pPr algn="just">
              <a:lnSpc>
                <a:spcPct val="150000"/>
              </a:lnSpc>
            </a:pP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criminal cases have become more complicated than they were before, using new and up-to-date approaches in the analysis of cases and detailed detection of similarities between crime records constitute an important problem for criminology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study aims to find spatial and temporal criminal hotspots using a set of real-world datasets of crimes. We will try to locate the most likely crime locations and their frequent occurrence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intend to provide an analysis study by combining our findings of a particular crimes dataset with its demographics information.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study consists of five steps mainly as follows: data pre-processing, data encoding, creating transactions in the dataset, creating frequent </a:t>
            </a:r>
            <a:r>
              <a:rPr lang="en-IN" sz="2000" dirty="0" err="1" smtClean="0">
                <a:latin typeface="Times New Roman" pitchFamily="18" charset="0"/>
                <a:cs typeface="Times New Roman" pitchFamily="18" charset="0"/>
              </a:rPr>
              <a:t>itemsets</a:t>
            </a:r>
            <a:r>
              <a:rPr lang="en-IN" sz="2000" dirty="0" smtClean="0">
                <a:latin typeface="Times New Roman" pitchFamily="18" charset="0"/>
                <a:cs typeface="Times New Roman" pitchFamily="18" charset="0"/>
              </a:rPr>
              <a:t> which provide minimum support value and creating association rules which provide minimum confidence value out of the created </a:t>
            </a:r>
            <a:r>
              <a:rPr lang="en-IN" sz="2000" dirty="0" err="1" smtClean="0">
                <a:latin typeface="Times New Roman" pitchFamily="18" charset="0"/>
                <a:cs typeface="Times New Roman" pitchFamily="18" charset="0"/>
              </a:rPr>
              <a:t>itemsets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this study is to predict the unknown characteristics of a specific case such as offender profile, crime weapon, victim profile and geographical zone by taking into consideration the known characteristics of past criminal cases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approach aimed to focus on three main elements of crimes data, which are the type of crime, the occurrence time and the crime location.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help in the distribution of police at most likely crime places for any given time, to grant an efficient usage of police resources.</a:t>
            </a:r>
          </a:p>
          <a:p>
            <a:pPr algn="just">
              <a:lnSpc>
                <a:spcPct val="150000"/>
              </a:lnSpc>
            </a:pPr>
            <a:r>
              <a:rPr lang="en-IN" sz="2000" dirty="0" smtClean="0">
                <a:latin typeface="Times New Roman" pitchFamily="18" charset="0"/>
                <a:cs typeface="Times New Roman" pitchFamily="18" charset="0"/>
              </a:rPr>
              <a:t>Advantages </a:t>
            </a:r>
            <a:r>
              <a:rPr lang="en-IN" sz="2000" dirty="0" smtClean="0">
                <a:latin typeface="Times New Roman" pitchFamily="18" charset="0"/>
                <a:cs typeface="Times New Roman" pitchFamily="18" charset="0"/>
              </a:rPr>
              <a:t>of technology and analyzing the components of crime with the support of computer sciences have become important in solving the crime and detecting the </a:t>
            </a:r>
            <a:r>
              <a:rPr lang="en-IN" sz="2000" dirty="0" smtClean="0">
                <a:latin typeface="Times New Roman" pitchFamily="18" charset="0"/>
                <a:cs typeface="Times New Roman" pitchFamily="18" charset="0"/>
              </a:rPr>
              <a:t>offenders.</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plan to apply more classification models to increase crime prediction accuracy and to enhance the overall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police forces can use this solution to increase the level of crime prediction and prevention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our selected crime features have an independent effect on each other, this classifier was an ideal choice.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905000" y="1371600"/>
            <a:ext cx="6248399" cy="4191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09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09600"/>
            <a:ext cx="7498080" cy="4800600"/>
          </a:xfrm>
        </p:spPr>
        <p:txBody>
          <a:bodyPr>
            <a:noAutofit/>
          </a:bodyPr>
          <a:lstStyle/>
          <a:p>
            <a:pPr algn="just">
              <a:buNone/>
            </a:pPr>
            <a:r>
              <a:rPr lang="en-IN" sz="1700" dirty="0" smtClean="0">
                <a:latin typeface="Times New Roman" pitchFamily="18" charset="0"/>
                <a:cs typeface="Times New Roman" pitchFamily="18" charset="0"/>
              </a:rPr>
              <a:t>    The </a:t>
            </a:r>
            <a:r>
              <a:rPr lang="en-IN" sz="1700" dirty="0" smtClean="0">
                <a:latin typeface="Times New Roman" pitchFamily="18" charset="0"/>
                <a:cs typeface="Times New Roman" pitchFamily="18" charset="0"/>
              </a:rPr>
              <a:t>rapid increase in crime cases has led to the development of new crime analysis techniques. One of the common crime analysis techniques used by law enforcement agencies today is the use of data mining techniques to create an offender profile, a victim profile and unknown characteristics of a newly occurring criminal case, which is committed by similar offender(s) in similar past criminal cases. In this study, strong association rules about crime cases are created by using association rule mining, which is one of data mining techniques. The NIBRS crime database, which consists of 48 different crime types and contains almost 5 million different crime incidents, is used in the study. Strong association rules about the attributes of records in NIBRS have been created via the developed program. This study is important in terms of using real crime data and covering a large number of criminal cases. Another highlight of the work is presenting a way for judicial authorities and law enforcement officers to figure out the undiscovered characteristics of similar criminal cases in the light of criminal investigations they have resolved in the past. This study differs from the others in the field for the reasons such as including many types of crime, examining multiple number of criminal records, using real criminal records and creating profiles in relation with the offender, victim and all the attributes of a case. As a result of the study, it is contemplated that the creation of crime databases has utmost importance for both scientific and forensic reasons. Therefore, creating such databases and enabling them to be accessed by researchers in countries will be beneficial for the enlightenment of criminal investigations and the solution of cases with unknown perpetrators.</a:t>
            </a:r>
            <a:endParaRPr lang="en-US" sz="17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U. </a:t>
            </a:r>
            <a:r>
              <a:rPr lang="en-IN" sz="1800" dirty="0" err="1" smtClean="0">
                <a:latin typeface="Times New Roman" pitchFamily="18" charset="0"/>
                <a:cs typeface="Times New Roman" pitchFamily="18" charset="0"/>
              </a:rPr>
              <a:t>Alacaptan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Suçun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unsurlari</a:t>
            </a:r>
            <a:r>
              <a:rPr lang="en-IN" sz="1800" dirty="0" smtClean="0">
                <a:latin typeface="Times New Roman" pitchFamily="18" charset="0"/>
                <a:cs typeface="Times New Roman" pitchFamily="18" charset="0"/>
              </a:rPr>
              <a:t>,” Ankara </a:t>
            </a:r>
            <a:r>
              <a:rPr lang="en-IN" sz="1800" dirty="0" err="1" smtClean="0">
                <a:latin typeface="Times New Roman" pitchFamily="18" charset="0"/>
                <a:cs typeface="Times New Roman" pitchFamily="18" charset="0"/>
              </a:rPr>
              <a:t>Üniversitesi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Yayınları</a:t>
            </a:r>
            <a:r>
              <a:rPr lang="en-IN" sz="1800" dirty="0" smtClean="0">
                <a:latin typeface="Times New Roman" pitchFamily="18" charset="0"/>
                <a:cs typeface="Times New Roman" pitchFamily="18" charset="0"/>
              </a:rPr>
              <a:t>, vol. 372, pp. 2–3, 1975.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M. </a:t>
            </a:r>
            <a:r>
              <a:rPr lang="en-IN" sz="1800" dirty="0" err="1" smtClean="0">
                <a:latin typeface="Times New Roman" pitchFamily="18" charset="0"/>
                <a:cs typeface="Times New Roman" pitchFamily="18" charset="0"/>
              </a:rPr>
              <a:t>Orakcı</a:t>
            </a:r>
            <a:r>
              <a:rPr lang="en-IN" sz="1800" dirty="0" smtClean="0">
                <a:latin typeface="Times New Roman" pitchFamily="18" charset="0"/>
                <a:cs typeface="Times New Roman" pitchFamily="18" charset="0"/>
              </a:rPr>
              <a:t> and B. </a:t>
            </a:r>
            <a:r>
              <a:rPr lang="en-IN" sz="1800" dirty="0" err="1" smtClean="0">
                <a:latin typeface="Times New Roman" pitchFamily="18" charset="0"/>
                <a:cs typeface="Times New Roman" pitchFamily="18" charset="0"/>
              </a:rPr>
              <a:t>Ciylan</a:t>
            </a:r>
            <a:r>
              <a:rPr lang="en-IN" sz="1800" dirty="0" smtClean="0">
                <a:latin typeface="Times New Roman" pitchFamily="18" charset="0"/>
                <a:cs typeface="Times New Roman" pitchFamily="18" charset="0"/>
              </a:rPr>
              <a:t>, “Prediction of unknown elements in rape cases: Machine learning approach in crime analysis,” International Proceedings of The International Conference on Research in Education &amp; Science, </a:t>
            </a:r>
            <a:r>
              <a:rPr lang="en-IN" sz="1800" dirty="0" err="1" smtClean="0">
                <a:latin typeface="Times New Roman" pitchFamily="18" charset="0"/>
                <a:cs typeface="Times New Roman" pitchFamily="18" charset="0"/>
              </a:rPr>
              <a:t>Muğla</a:t>
            </a: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Bodrum</a:t>
            </a:r>
            <a:r>
              <a:rPr lang="en-IN" sz="1800" dirty="0" smtClean="0">
                <a:latin typeface="Times New Roman" pitchFamily="18" charset="0"/>
                <a:cs typeface="Times New Roman" pitchFamily="18" charset="0"/>
              </a:rPr>
              <a:t>, May 19-22, 2016.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R. F. </a:t>
            </a:r>
            <a:r>
              <a:rPr lang="en-IN" sz="1800" dirty="0" err="1" smtClean="0">
                <a:latin typeface="Times New Roman" pitchFamily="18" charset="0"/>
                <a:cs typeface="Times New Roman" pitchFamily="18" charset="0"/>
              </a:rPr>
              <a:t>Sokullu-Akıncı</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Kriminoloji</a:t>
            </a:r>
            <a:r>
              <a:rPr lang="en-IN" sz="1800" dirty="0" smtClean="0">
                <a:latin typeface="Times New Roman" pitchFamily="18" charset="0"/>
                <a:cs typeface="Times New Roman" pitchFamily="18" charset="0"/>
              </a:rPr>
              <a:t>, Beta </a:t>
            </a:r>
            <a:r>
              <a:rPr lang="en-IN" sz="1800" dirty="0" err="1" smtClean="0">
                <a:latin typeface="Times New Roman" pitchFamily="18" charset="0"/>
                <a:cs typeface="Times New Roman" pitchFamily="18" charset="0"/>
              </a:rPr>
              <a:t>Basım</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Yayım</a:t>
            </a:r>
            <a:r>
              <a:rPr lang="en-IN" sz="1800" dirty="0" smtClean="0">
                <a:latin typeface="Times New Roman" pitchFamily="18" charset="0"/>
                <a:cs typeface="Times New Roman" pitchFamily="18" charset="0"/>
              </a:rPr>
              <a:t>, Istanbul, 2016, </a:t>
            </a:r>
            <a:r>
              <a:rPr lang="en-IN" sz="1800" dirty="0" err="1" smtClean="0">
                <a:latin typeface="Times New Roman" pitchFamily="18" charset="0"/>
                <a:cs typeface="Times New Roman" pitchFamily="18" charset="0"/>
              </a:rPr>
              <a:t>ch</a:t>
            </a:r>
            <a:r>
              <a:rPr lang="en-IN" sz="1800" dirty="0" smtClean="0">
                <a:latin typeface="Times New Roman" pitchFamily="18" charset="0"/>
                <a:cs typeface="Times New Roman" pitchFamily="18" charset="0"/>
              </a:rPr>
              <a:t>. 12.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Tuik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Ceza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infaz</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kurumu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istatistikleri</a:t>
            </a:r>
            <a:r>
              <a:rPr lang="en-IN" sz="1800" dirty="0" smtClean="0">
                <a:latin typeface="Times New Roman" pitchFamily="18" charset="0"/>
                <a:cs typeface="Times New Roman" pitchFamily="18" charset="0"/>
              </a:rPr>
              <a:t>, 2014,” TUİK Haber </a:t>
            </a:r>
            <a:r>
              <a:rPr lang="en-IN" sz="1800" dirty="0" err="1" smtClean="0">
                <a:latin typeface="Times New Roman" pitchFamily="18" charset="0"/>
                <a:cs typeface="Times New Roman" pitchFamily="18" charset="0"/>
              </a:rPr>
              <a:t>Bülteni</a:t>
            </a:r>
            <a:r>
              <a:rPr lang="en-IN" sz="1800" dirty="0" smtClean="0">
                <a:latin typeface="Times New Roman" pitchFamily="18" charset="0"/>
                <a:cs typeface="Times New Roman" pitchFamily="18" charset="0"/>
              </a:rPr>
              <a:t>, vol. 73-2009. 2008,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M. </a:t>
            </a:r>
            <a:r>
              <a:rPr lang="en-IN" sz="1800" dirty="0" err="1" smtClean="0">
                <a:latin typeface="Times New Roman" pitchFamily="18" charset="0"/>
                <a:cs typeface="Times New Roman" pitchFamily="18" charset="0"/>
              </a:rPr>
              <a:t>Orakcı</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Ciylan</a:t>
            </a:r>
            <a:r>
              <a:rPr lang="en-IN" sz="1800" dirty="0" smtClean="0">
                <a:latin typeface="Times New Roman" pitchFamily="18" charset="0"/>
                <a:cs typeface="Times New Roman" pitchFamily="18" charset="0"/>
              </a:rPr>
              <a:t>, İ. </a:t>
            </a:r>
            <a:r>
              <a:rPr lang="en-IN" sz="1800" dirty="0" err="1" smtClean="0">
                <a:latin typeface="Times New Roman" pitchFamily="18" charset="0"/>
                <a:cs typeface="Times New Roman" pitchFamily="18" charset="0"/>
              </a:rPr>
              <a:t>Kök</a:t>
            </a:r>
            <a:r>
              <a:rPr lang="en-IN" sz="1800" dirty="0" smtClean="0">
                <a:latin typeface="Times New Roman" pitchFamily="18" charset="0"/>
                <a:cs typeface="Times New Roman" pitchFamily="18" charset="0"/>
              </a:rPr>
              <a:t>, and M. </a:t>
            </a:r>
            <a:r>
              <a:rPr lang="en-IN" sz="1800" dirty="0" err="1" smtClean="0">
                <a:latin typeface="Times New Roman" pitchFamily="18" charset="0"/>
                <a:cs typeface="Times New Roman" pitchFamily="18" charset="0"/>
              </a:rPr>
              <a:t>Sevri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Suç</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analizinde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veri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madenciliği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teknikleri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makine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öğrenmesi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algoritmalarinin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kullanilmasi</a:t>
            </a:r>
            <a:r>
              <a:rPr lang="en-IN" sz="1800" dirty="0" smtClean="0">
                <a:latin typeface="Times New Roman" pitchFamily="18" charset="0"/>
                <a:cs typeface="Times New Roman" pitchFamily="18" charset="0"/>
              </a:rPr>
              <a:t>,” presented at XVIII. </a:t>
            </a:r>
            <a:r>
              <a:rPr lang="en-IN" sz="1800" dirty="0" err="1" smtClean="0">
                <a:latin typeface="Times New Roman" pitchFamily="18" charset="0"/>
                <a:cs typeface="Times New Roman" pitchFamily="18" charset="0"/>
              </a:rPr>
              <a:t>Akademik</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Bilişim</a:t>
            </a:r>
            <a:r>
              <a:rPr lang="en-IN" sz="1800" dirty="0" smtClean="0">
                <a:latin typeface="Times New Roman" pitchFamily="18" charset="0"/>
                <a:cs typeface="Times New Roman" pitchFamily="18" charset="0"/>
              </a:rPr>
              <a:t> Conference, </a:t>
            </a:r>
            <a:r>
              <a:rPr lang="en-IN" sz="1800" dirty="0" err="1" smtClean="0">
                <a:latin typeface="Times New Roman" pitchFamily="18" charset="0"/>
                <a:cs typeface="Times New Roman" pitchFamily="18" charset="0"/>
              </a:rPr>
              <a:t>Aydın</a:t>
            </a:r>
            <a:r>
              <a:rPr lang="en-IN" sz="1800" dirty="0" smtClean="0">
                <a:latin typeface="Times New Roman" pitchFamily="18" charset="0"/>
                <a:cs typeface="Times New Roman" pitchFamily="18" charset="0"/>
              </a:rPr>
              <a:t>, February 3-5, 2016.</a:t>
            </a: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E. Brown, “The regional crime analysis program (RECAP): A framework for mining data to catch criminals,” International Proceedings of IEEE International Conference on Systems and </a:t>
            </a:r>
            <a:r>
              <a:rPr lang="en-IN" sz="1600" dirty="0" err="1" smtClean="0">
                <a:latin typeface="Times New Roman" pitchFamily="18" charset="0"/>
                <a:cs typeface="Times New Roman" pitchFamily="18" charset="0"/>
              </a:rPr>
              <a:t>Cybernectics</a:t>
            </a:r>
            <a:r>
              <a:rPr lang="en-IN" sz="1600" dirty="0" smtClean="0">
                <a:latin typeface="Times New Roman" pitchFamily="18" charset="0"/>
                <a:cs typeface="Times New Roman" pitchFamily="18" charset="0"/>
              </a:rPr>
              <a:t>, pp. 2848- 2853, 1998.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a:t>
            </a:r>
            <a:r>
              <a:rPr lang="en-IN" sz="1600" dirty="0" err="1" smtClean="0">
                <a:latin typeface="Times New Roman" pitchFamily="18" charset="0"/>
                <a:cs typeface="Times New Roman" pitchFamily="18" charset="0"/>
              </a:rPr>
              <a:t>Takçı</a:t>
            </a:r>
            <a:r>
              <a:rPr lang="en-IN" sz="1600" dirty="0" smtClean="0">
                <a:latin typeface="Times New Roman" pitchFamily="18" charset="0"/>
                <a:cs typeface="Times New Roman" pitchFamily="18" charset="0"/>
              </a:rPr>
              <a:t> and Ş. </a:t>
            </a:r>
            <a:r>
              <a:rPr lang="en-IN" sz="1600" dirty="0" err="1" smtClean="0">
                <a:latin typeface="Times New Roman" pitchFamily="18" charset="0"/>
                <a:cs typeface="Times New Roman" pitchFamily="18" charset="0"/>
              </a:rPr>
              <a:t>Hayta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Suç</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veri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madenciliği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yardimiyla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hirsizlik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suçlari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hakkinda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kural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çikarimi</a:t>
            </a:r>
            <a:r>
              <a:rPr lang="en-IN" sz="1600" dirty="0" smtClean="0">
                <a:latin typeface="Times New Roman" pitchFamily="18" charset="0"/>
                <a:cs typeface="Times New Roman" pitchFamily="18" charset="0"/>
              </a:rPr>
              <a:t>,” International Proceedings of </a:t>
            </a:r>
            <a:r>
              <a:rPr lang="en-IN" sz="1600" dirty="0" err="1" smtClean="0">
                <a:latin typeface="Times New Roman" pitchFamily="18" charset="0"/>
                <a:cs typeface="Times New Roman" pitchFamily="18" charset="0"/>
              </a:rPr>
              <a:t>Elektrik</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Elektronik</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Bilgisayar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Biyomedikal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Mühendisliği</a:t>
            </a:r>
            <a:r>
              <a:rPr lang="en-IN" sz="1600" dirty="0" smtClean="0">
                <a:latin typeface="Times New Roman" pitchFamily="18" charset="0"/>
                <a:cs typeface="Times New Roman" pitchFamily="18" charset="0"/>
              </a:rPr>
              <a:t> Symposium, pp. 694-699, Bursa,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a:t>
            </a:r>
            <a:r>
              <a:rPr lang="en-IN" sz="1600" dirty="0" err="1" smtClean="0">
                <a:latin typeface="Times New Roman" pitchFamily="18" charset="0"/>
                <a:cs typeface="Times New Roman" pitchFamily="18" charset="0"/>
              </a:rPr>
              <a:t>Hosseinkhani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Koochakzaei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Keikhaee</a:t>
            </a:r>
            <a:r>
              <a:rPr lang="en-IN" sz="1600" dirty="0" smtClean="0">
                <a:latin typeface="Times New Roman" pitchFamily="18" charset="0"/>
                <a:cs typeface="Times New Roman" pitchFamily="18" charset="0"/>
              </a:rPr>
              <a:t>, and Y. H. </a:t>
            </a:r>
            <a:r>
              <a:rPr lang="en-IN" sz="1600" dirty="0" err="1" smtClean="0">
                <a:latin typeface="Times New Roman" pitchFamily="18" charset="0"/>
                <a:cs typeface="Times New Roman" pitchFamily="18" charset="0"/>
              </a:rPr>
              <a:t>Amin</a:t>
            </a:r>
            <a:r>
              <a:rPr lang="en-IN" sz="1600" dirty="0" smtClean="0">
                <a:latin typeface="Times New Roman" pitchFamily="18" charset="0"/>
                <a:cs typeface="Times New Roman" pitchFamily="18" charset="0"/>
              </a:rPr>
              <a:t>, “Detecting suspicion information on the web using crime data mining techniques,” International Journal of Advanced Computer Science and Information Technology (IJACSIT), vol. 3, no. 1, pp. 32-41,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a:t>
            </a:r>
            <a:r>
              <a:rPr lang="en-IN" sz="1600" dirty="0" err="1" smtClean="0">
                <a:latin typeface="Times New Roman" pitchFamily="18" charset="0"/>
                <a:cs typeface="Times New Roman" pitchFamily="18" charset="0"/>
              </a:rPr>
              <a:t>Hassani</a:t>
            </a:r>
            <a:r>
              <a:rPr lang="en-IN" sz="1600" dirty="0" smtClean="0">
                <a:latin typeface="Times New Roman" pitchFamily="18" charset="0"/>
                <a:cs typeface="Times New Roman" pitchFamily="18" charset="0"/>
              </a:rPr>
              <a:t>, X. Huang, E. S. Silva, and M. </a:t>
            </a:r>
            <a:r>
              <a:rPr lang="en-IN" sz="1600" dirty="0" err="1" smtClean="0">
                <a:latin typeface="Times New Roman" pitchFamily="18" charset="0"/>
                <a:cs typeface="Times New Roman" pitchFamily="18" charset="0"/>
              </a:rPr>
              <a:t>Ghodsi</a:t>
            </a:r>
            <a:r>
              <a:rPr lang="en-IN" sz="1600" dirty="0" smtClean="0">
                <a:latin typeface="Times New Roman" pitchFamily="18" charset="0"/>
                <a:cs typeface="Times New Roman" pitchFamily="18" charset="0"/>
              </a:rPr>
              <a:t>, “A review of data mining applications in crime. Statistical analysis and data mining,” The ASA Data Science Journal, vol. 9, no. 3, pp. 139-154,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M. </a:t>
            </a:r>
            <a:r>
              <a:rPr lang="en-IN" sz="1600" dirty="0" err="1" smtClean="0">
                <a:latin typeface="Times New Roman" pitchFamily="18" charset="0"/>
                <a:cs typeface="Times New Roman" pitchFamily="18" charset="0"/>
              </a:rPr>
              <a:t>Strano</a:t>
            </a:r>
            <a:r>
              <a:rPr lang="en-IN" sz="1600" dirty="0" smtClean="0">
                <a:latin typeface="Times New Roman" pitchFamily="18" charset="0"/>
                <a:cs typeface="Times New Roman" pitchFamily="18" charset="0"/>
              </a:rPr>
              <a:t>, “A neural network applied to criminal psychological profiling: An Italian initiative,” International Journal of Offender Therapy and Comparative Criminology, vol. 48, no. 4, pp. 495-503, 2004.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1324</Words>
  <Application>Microsoft Office PowerPoint</Application>
  <PresentationFormat>On-screen Show (4:3)</PresentationFormat>
  <Paragraphs>50</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Crime reporting using attribute based algorithm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2021-10-23T11:01:39Z</dcterms:modified>
</cp:coreProperties>
</file>