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5"/>
  </p:notesMasterIdLst>
  <p:sldIdLst>
    <p:sldId id="322" r:id="rId2"/>
    <p:sldId id="325" r:id="rId3"/>
    <p:sldId id="260" r:id="rId4"/>
    <p:sldId id="262" r:id="rId5"/>
    <p:sldId id="263" r:id="rId6"/>
    <p:sldId id="294" r:id="rId7"/>
    <p:sldId id="326" r:id="rId8"/>
    <p:sldId id="330" r:id="rId9"/>
    <p:sldId id="296" r:id="rId10"/>
    <p:sldId id="295" r:id="rId11"/>
    <p:sldId id="331" r:id="rId12"/>
    <p:sldId id="323" r:id="rId13"/>
    <p:sldId id="329" r:id="rId1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10/20/2021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10/20/2021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10/20/2021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10/20/2021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10/20/2021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10/20/2021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10/20/2021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10/20/2021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10/20/2021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10/20/2021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10/20/2021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10/20/2021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10/20/2021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Concurrent Hospital management</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371600" y="685800"/>
            <a:ext cx="7498080" cy="5257800"/>
          </a:xfrm>
        </p:spPr>
        <p:txBody>
          <a:bodyPr>
            <a:noAutofit/>
          </a:bodyPr>
          <a:lstStyle/>
          <a:p>
            <a:pPr algn="just">
              <a:buNone/>
            </a:pPr>
            <a:r>
              <a:rPr lang="en-IN" sz="2000" dirty="0" smtClean="0">
                <a:latin typeface="Times New Roman" pitchFamily="18" charset="0"/>
                <a:cs typeface="Times New Roman" pitchFamily="18" charset="0"/>
              </a:rPr>
              <a:t>    Mounting </a:t>
            </a:r>
            <a:r>
              <a:rPr lang="en-IN" sz="2000" dirty="0" smtClean="0">
                <a:latin typeface="Times New Roman" pitchFamily="18" charset="0"/>
                <a:cs typeface="Times New Roman" pitchFamily="18" charset="0"/>
              </a:rPr>
              <a:t>health care costs have escalated the pressure on hospitals and other health care providers to control expenses. Conventional hospital information systems help meet the challenge by providing data necessary for policy formation and outcome measurement. Additional decision support systems deliver models that can be used to systematically evaluate the policies. When deployed successfully, each stand-alone system can effectively support a segment of the hospital decision making process. Integrating the stand-alone functions can enhance the quality and efficiency of the segmented support, create synergistic effects, and augment decision making performance and value. A high-level integration framework, known as the management support system (MSS), can be adapted to provide the desired synthesis. This paper demonstrates how management support systems can improve hospital decision making. It overviews the hospital decision making process, presents an MSS for supporting this process, and measures the impact of the MSS on the process and outcomes of decision making. The paper also examines the implications of the analyses for information systems research and health care practice.</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381000"/>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457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It first overviews the hospital decision making process, discusses the role of concurrent engineering in improving this process, and </a:t>
            </a:r>
            <a:r>
              <a:rPr lang="en-IN" sz="2000" dirty="0" err="1" smtClean="0">
                <a:latin typeface="Times New Roman" pitchFamily="18" charset="0"/>
                <a:cs typeface="Times New Roman" pitchFamily="18" charset="0"/>
              </a:rPr>
              <a:t>catalogs</a:t>
            </a:r>
            <a:r>
              <a:rPr lang="en-IN" sz="2000" dirty="0" smtClean="0">
                <a:latin typeface="Times New Roman" pitchFamily="18" charset="0"/>
                <a:cs typeface="Times New Roman" pitchFamily="18" charset="0"/>
              </a:rPr>
              <a:t> gaps in existing CE support.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When implemented successfully, each autonomous new system can close a separate existing gap in the support for concurrent engineering</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 </a:t>
            </a:r>
            <a:r>
              <a:rPr lang="en-IN" sz="2000" dirty="0" err="1" smtClean="0">
                <a:latin typeface="Times New Roman" pitchFamily="18" charset="0"/>
                <a:cs typeface="Times New Roman" pitchFamily="18" charset="0"/>
              </a:rPr>
              <a:t>modelbase</a:t>
            </a:r>
            <a:r>
              <a:rPr lang="en-IN" sz="2000" dirty="0" smtClean="0">
                <a:latin typeface="Times New Roman" pitchFamily="18" charset="0"/>
                <a:cs typeface="Times New Roman" pitchFamily="18" charset="0"/>
              </a:rPr>
              <a:t> captures and stores economic and accounting constructs to describe and simulate financial outcomes, management science models to evaluate hospital performance, and network methodologies to schedule clinical and administrative activities.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a:t>
            </a:r>
            <a:r>
              <a:rPr lang="en-IN" sz="2000" dirty="0" smtClean="0">
                <a:latin typeface="Times New Roman" pitchFamily="18" charset="0"/>
                <a:cs typeface="Times New Roman" pitchFamily="18" charset="0"/>
              </a:rPr>
              <a:t>here </a:t>
            </a:r>
            <a:r>
              <a:rPr lang="en-IN" sz="2000" dirty="0" smtClean="0">
                <a:latin typeface="Times New Roman" pitchFamily="18" charset="0"/>
                <a:cs typeface="Times New Roman" pitchFamily="18" charset="0"/>
              </a:rPr>
              <a:t>is a knowledgebase that captures and stores linked patient data, treatment/care issues, and historical management actions.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TQM, there is an emphasis on the prevention of problems, customer satisfaction, and continuous improvement in the organization's </a:t>
            </a:r>
            <a:r>
              <a:rPr lang="en-IN" sz="2000" dirty="0" smtClean="0">
                <a:latin typeface="Times New Roman" pitchFamily="18" charset="0"/>
                <a:cs typeface="Times New Roman" pitchFamily="18" charset="0"/>
              </a:rPr>
              <a:t>processes.</a:t>
            </a:r>
          </a:p>
          <a:p>
            <a:pPr algn="just">
              <a:lnSpc>
                <a:spcPct val="150000"/>
              </a:lnSpc>
            </a:pPr>
            <a:r>
              <a:rPr lang="en-IN" sz="2000" dirty="0" smtClean="0">
                <a:latin typeface="Times New Roman" pitchFamily="18" charset="0"/>
                <a:cs typeface="Times New Roman" pitchFamily="18" charset="0"/>
              </a:rPr>
              <a:t>A quality team is created to identify problems and improve relevant processes in a systematic and integrated manner.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To alleviate the strategic problems experienced in sequential engineering, hospitals can utilize the concurrent engineering approach </a:t>
            </a:r>
            <a:r>
              <a:rPr lang="en-IN" sz="2000" dirty="0" smtClean="0">
                <a:latin typeface="Times New Roman" pitchFamily="18" charset="0"/>
                <a:cs typeface="Times New Roman" pitchFamily="18" charset="0"/>
              </a:rPr>
              <a:t>depicted.</a:t>
            </a:r>
          </a:p>
          <a:p>
            <a:pPr algn="just">
              <a:lnSpc>
                <a:spcPct val="150000"/>
              </a:lnSpc>
            </a:pPr>
            <a:r>
              <a:rPr lang="en-IN" sz="2000" dirty="0" smtClean="0">
                <a:latin typeface="Times New Roman" pitchFamily="18" charset="0"/>
                <a:cs typeface="Times New Roman" pitchFamily="18" charset="0"/>
              </a:rPr>
              <a:t>Itemized issues, such as specification and process alternatives, potential problems, and suggested actions, can be disclosed by the coordinator or CE team to the requesting administrator. </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4572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066800" y="4572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To integrate the information and knowledge in a purposeful and useful manner, staff must identify the relevant concurrent engineering issues, locate the formal and informal sources of intelligence, retrieve the intelligence, and perform essential analyses and </a:t>
            </a:r>
            <a:r>
              <a:rPr lang="en-IN" sz="2000" dirty="0" smtClean="0">
                <a:latin typeface="Times New Roman" pitchFamily="18" charset="0"/>
                <a:cs typeface="Times New Roman" pitchFamily="18" charset="0"/>
              </a:rPr>
              <a:t>evaluations.</a:t>
            </a:r>
          </a:p>
          <a:p>
            <a:pPr algn="just">
              <a:lnSpc>
                <a:spcPct val="150000"/>
              </a:lnSpc>
            </a:pPr>
            <a:r>
              <a:rPr lang="en-IN" sz="2000" dirty="0" smtClean="0">
                <a:latin typeface="Times New Roman" pitchFamily="18" charset="0"/>
                <a:cs typeface="Times New Roman" pitchFamily="18" charset="0"/>
              </a:rPr>
              <a:t>The cultural and organizational changes will compel substantial informational technology support.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Concurrent </a:t>
            </a:r>
            <a:r>
              <a:rPr lang="en-IN" sz="2000" dirty="0" smtClean="0">
                <a:latin typeface="Times New Roman" pitchFamily="18" charset="0"/>
                <a:cs typeface="Times New Roman" pitchFamily="18" charset="0"/>
              </a:rPr>
              <a:t>engineering depends on a complete, integrated, and systematic sharing in real time of administrative and clinical decision information and knowledge.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interpersonal consultation process can be inefficient, and it does not provide a formal mechanism to preserve the acquired knowledge for future use. </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There are management information systems (MIS) that retrieve requested information from interfaced sources, organize the data, and generate reports that summarize department activities and </a:t>
            </a:r>
            <a:r>
              <a:rPr lang="en-IN" sz="2000" dirty="0" smtClean="0">
                <a:latin typeface="Times New Roman" pitchFamily="18" charset="0"/>
                <a:cs typeface="Times New Roman" pitchFamily="18" charset="0"/>
              </a:rPr>
              <a:t>performance.</a:t>
            </a:r>
          </a:p>
          <a:p>
            <a:pPr algn="just">
              <a:lnSpc>
                <a:spcPct val="150000"/>
              </a:lnSpc>
            </a:pPr>
            <a:r>
              <a:rPr lang="en-IN" sz="2000" dirty="0" smtClean="0">
                <a:latin typeface="Times New Roman" pitchFamily="18" charset="0"/>
                <a:cs typeface="Times New Roman" pitchFamily="18" charset="0"/>
              </a:rPr>
              <a:t>Moreover, the evaluation must focus on overall hospital, rather than individual department, performance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All other class members participated in return for feedback on their competitive performance and for exposure to decision technologies.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These </a:t>
            </a:r>
            <a:r>
              <a:rPr lang="en-IN" sz="2000" dirty="0" smtClean="0">
                <a:latin typeface="Times New Roman" pitchFamily="18" charset="0"/>
                <a:cs typeface="Times New Roman" pitchFamily="18" charset="0"/>
              </a:rPr>
              <a:t>subjects were approached by one of the researchers, who also works for the hospital, and asked to participate in exchange for feedback on their performance and for exposure to decision technologies. </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2305050"/>
                <a:gridCol w="28384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An Evaluation of Empirical Research in Managerial Support Systems</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I. Benbasat and B.R. Nault,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2E2E2E"/>
                          </a:solidFill>
                          <a:latin typeface="Times New Roman"/>
                          <a:ea typeface="Calibri"/>
                          <a:cs typeface="Latha"/>
                        </a:rPr>
                        <a:t>These are collectively labelled as managerial support systems (MSS). A classification scheme to organize empirical research in MSS is proposed.</a:t>
                      </a:r>
                      <a:endParaRPr lang="en-IN" sz="18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Decision Support Systems in the Healthcare Industry</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 Butters and S. Eom,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In this paper we propose Decision support system implementation for health care system with the use of decision support system.</a:t>
                      </a:r>
                      <a:endParaRPr lang="en-IN" sz="18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905000" y="1971675"/>
            <a:ext cx="6400800" cy="3752850"/>
          </a:xfrm>
          <a:prstGeom prst="rect">
            <a:avLst/>
          </a:prstGeom>
          <a:noFill/>
          <a:ln w="9525">
            <a:noFill/>
            <a:miter lim="800000"/>
            <a:headEnd/>
            <a:tailEnd/>
          </a:ln>
          <a:effec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762000"/>
          </a:xfrm>
        </p:spPr>
        <p:txBody>
          <a:bodyPr>
            <a:normAutofit/>
          </a:bodyPr>
          <a:lstStyle/>
          <a:p>
            <a:r>
              <a:rPr lang="en-US" dirty="0" smtClean="0"/>
              <a:t>CONCLUTION</a:t>
            </a:r>
            <a:endParaRPr lang="en-US" dirty="0"/>
          </a:p>
        </p:txBody>
      </p:sp>
      <p:sp>
        <p:nvSpPr>
          <p:cNvPr id="3" name="Content Placeholder 2"/>
          <p:cNvSpPr>
            <a:spLocks noGrp="1"/>
          </p:cNvSpPr>
          <p:nvPr>
            <p:ph idx="1"/>
          </p:nvPr>
        </p:nvSpPr>
        <p:spPr>
          <a:xfrm>
            <a:off x="1447800" y="762000"/>
            <a:ext cx="7498080" cy="4800600"/>
          </a:xfrm>
        </p:spPr>
        <p:txBody>
          <a:bodyPr>
            <a:noAutofit/>
          </a:bodyPr>
          <a:lstStyle/>
          <a:p>
            <a:pPr algn="just">
              <a:lnSpc>
                <a:spcPct val="120000"/>
              </a:lnSpc>
              <a:buNone/>
            </a:pPr>
            <a:r>
              <a:rPr lang="en-IN" sz="2000" dirty="0" smtClean="0">
                <a:latin typeface="Times New Roman" pitchFamily="18" charset="0"/>
                <a:cs typeface="Times New Roman" pitchFamily="18" charset="0"/>
              </a:rPr>
              <a:t>    Concurrent </a:t>
            </a:r>
            <a:r>
              <a:rPr lang="en-IN" sz="2000" dirty="0" smtClean="0">
                <a:latin typeface="Times New Roman" pitchFamily="18" charset="0"/>
                <a:cs typeface="Times New Roman" pitchFamily="18" charset="0"/>
              </a:rPr>
              <a:t>engineering (CE) can facilitate Total Quality Management (TQM) and help a hospital realize its strategic objectives. To achieve these benefits, clinical and administrative information and knowledge must be shared in a systematic, complete, integrated, and timely </a:t>
            </a:r>
            <a:r>
              <a:rPr lang="en-IN" sz="2000" dirty="0" err="1" smtClean="0">
                <a:latin typeface="Times New Roman" pitchFamily="18" charset="0"/>
                <a:cs typeface="Times New Roman" pitchFamily="18" charset="0"/>
              </a:rPr>
              <a:t>manneramong</a:t>
            </a:r>
            <a:r>
              <a:rPr lang="en-IN" sz="2000" dirty="0" smtClean="0">
                <a:latin typeface="Times New Roman" pitchFamily="18" charset="0"/>
                <a:cs typeface="Times New Roman" pitchFamily="18" charset="0"/>
              </a:rPr>
              <a:t> the affected decision makers. A hospital must meet significant organizational and information technology support challenges to promote the free flow of the necessary information and knowledge. The hospital management support system (HMSS) delivers the information and knowledge needed to bolster concurrent engineering decision making in a comprehensive, integrated, and continuous fashion. In theory, such CE support should yield more decision value than the </a:t>
            </a:r>
            <a:r>
              <a:rPr lang="en-IN" sz="2000" dirty="0" err="1" smtClean="0">
                <a:latin typeface="Times New Roman" pitchFamily="18" charset="0"/>
                <a:cs typeface="Times New Roman" pitchFamily="18" charset="0"/>
              </a:rPr>
              <a:t>nonsynthesized</a:t>
            </a:r>
            <a:r>
              <a:rPr lang="en-IN" sz="2000" dirty="0" smtClean="0">
                <a:latin typeface="Times New Roman" pitchFamily="18" charset="0"/>
                <a:cs typeface="Times New Roman" pitchFamily="18" charset="0"/>
              </a:rPr>
              <a:t> and partial support offered by any single autonomous system. The results of this study support the theory by indicating that a HMSS-</a:t>
            </a:r>
            <a:r>
              <a:rPr lang="en-IN" sz="2000" dirty="0" err="1" smtClean="0">
                <a:latin typeface="Times New Roman" pitchFamily="18" charset="0"/>
                <a:cs typeface="Times New Roman" pitchFamily="18" charset="0"/>
              </a:rPr>
              <a:t>Iike</a:t>
            </a:r>
            <a:r>
              <a:rPr lang="en-IN" sz="2000" dirty="0" smtClean="0">
                <a:latin typeface="Times New Roman" pitchFamily="18" charset="0"/>
                <a:cs typeface="Times New Roman" pitchFamily="18" charset="0"/>
              </a:rPr>
              <a:t> system can significantly improve both the outcomes from, and process of, hospital decision making.</a:t>
            </a:r>
            <a:endParaRPr lang="en-US" sz="2000" dirty="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6096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L. </a:t>
            </a:r>
            <a:r>
              <a:rPr lang="en-IN" sz="1600" dirty="0" err="1" smtClean="0">
                <a:latin typeface="Times New Roman" pitchFamily="18" charset="0"/>
                <a:cs typeface="Times New Roman" pitchFamily="18" charset="0"/>
              </a:rPr>
              <a:t>Adleman</a:t>
            </a:r>
            <a:r>
              <a:rPr lang="en-IN" sz="1600" dirty="0" smtClean="0">
                <a:latin typeface="Times New Roman" pitchFamily="18" charset="0"/>
                <a:cs typeface="Times New Roman" pitchFamily="18" charset="0"/>
              </a:rPr>
              <a:t>, Experiments, Quasi-experiments, and Case Studies: A Review of Empirical Methods for Evaluating Decision Support Systems, IEEE Transactions of Systems, Man and Cybernetics 21, No. 2 (1991) 293-301.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J.G. Amor, J.M. Martinez-</a:t>
            </a:r>
            <a:r>
              <a:rPr lang="en-IN" sz="1600" dirty="0" err="1" smtClean="0">
                <a:latin typeface="Times New Roman" pitchFamily="18" charset="0"/>
                <a:cs typeface="Times New Roman" pitchFamily="18" charset="0"/>
              </a:rPr>
              <a:t>Selva</a:t>
            </a:r>
            <a:r>
              <a:rPr lang="en-IN" sz="1600" dirty="0" smtClean="0">
                <a:latin typeface="Times New Roman" pitchFamily="18" charset="0"/>
                <a:cs typeface="Times New Roman" pitchFamily="18" charset="0"/>
              </a:rPr>
              <a:t>, F. Roman and S. Zamora, </a:t>
            </a:r>
            <a:r>
              <a:rPr lang="en-IN" sz="1600" dirty="0" err="1" smtClean="0">
                <a:latin typeface="Times New Roman" pitchFamily="18" charset="0"/>
                <a:cs typeface="Times New Roman" pitchFamily="18" charset="0"/>
              </a:rPr>
              <a:t>Electrodermal</a:t>
            </a:r>
            <a:r>
              <a:rPr lang="en-IN" sz="1600" dirty="0" smtClean="0">
                <a:latin typeface="Times New Roman" pitchFamily="18" charset="0"/>
                <a:cs typeface="Times New Roman" pitchFamily="18" charset="0"/>
              </a:rPr>
              <a:t> Activity in Menstrual Cycle Phases: A Comparison of Within- and Between-Subjects Designs, International Journal of Psychophysiology 9 (1990) 39-47.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D.P. </a:t>
            </a:r>
            <a:r>
              <a:rPr lang="en-IN" sz="1600" dirty="0" err="1" smtClean="0">
                <a:latin typeface="Times New Roman" pitchFamily="18" charset="0"/>
                <a:cs typeface="Times New Roman" pitchFamily="18" charset="0"/>
              </a:rPr>
              <a:t>Ashmos</a:t>
            </a:r>
            <a:r>
              <a:rPr lang="en-IN" sz="1600" dirty="0" smtClean="0">
                <a:latin typeface="Times New Roman" pitchFamily="18" charset="0"/>
                <a:cs typeface="Times New Roman" pitchFamily="18" charset="0"/>
              </a:rPr>
              <a:t>, R.R. McDaniel and D. </a:t>
            </a:r>
            <a:r>
              <a:rPr lang="en-IN" sz="1600" dirty="0" err="1" smtClean="0">
                <a:latin typeface="Times New Roman" pitchFamily="18" charset="0"/>
                <a:cs typeface="Times New Roman" pitchFamily="18" charset="0"/>
              </a:rPr>
              <a:t>Duchon</a:t>
            </a:r>
            <a:r>
              <a:rPr lang="en-IN" sz="1600" dirty="0" smtClean="0">
                <a:latin typeface="Times New Roman" pitchFamily="18" charset="0"/>
                <a:cs typeface="Times New Roman" pitchFamily="18" charset="0"/>
              </a:rPr>
              <a:t>, Differences in Perception of Strategic Decision-Making Processes: The Case of Physicians and Administrators, The Journal of Applied </a:t>
            </a:r>
            <a:r>
              <a:rPr lang="en-IN" sz="1600" dirty="0" err="1" smtClean="0">
                <a:latin typeface="Times New Roman" pitchFamily="18" charset="0"/>
                <a:cs typeface="Times New Roman" pitchFamily="18" charset="0"/>
              </a:rPr>
              <a:t>Behavioral</a:t>
            </a:r>
            <a:r>
              <a:rPr lang="en-IN" sz="1600" dirty="0" smtClean="0">
                <a:latin typeface="Times New Roman" pitchFamily="18" charset="0"/>
                <a:cs typeface="Times New Roman" pitchFamily="18" charset="0"/>
              </a:rPr>
              <a:t> Science 26, No. 2 (1990) 201-218.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I. </a:t>
            </a:r>
            <a:r>
              <a:rPr lang="en-IN" sz="1600" dirty="0" err="1" smtClean="0">
                <a:latin typeface="Times New Roman" pitchFamily="18" charset="0"/>
                <a:cs typeface="Times New Roman" pitchFamily="18" charset="0"/>
              </a:rPr>
              <a:t>Benbasat</a:t>
            </a:r>
            <a:r>
              <a:rPr lang="en-IN" sz="1600" dirty="0" smtClean="0">
                <a:latin typeface="Times New Roman" pitchFamily="18" charset="0"/>
                <a:cs typeface="Times New Roman" pitchFamily="18" charset="0"/>
              </a:rPr>
              <a:t> and B.R. </a:t>
            </a:r>
            <a:r>
              <a:rPr lang="en-IN" sz="1600" dirty="0" err="1" smtClean="0">
                <a:latin typeface="Times New Roman" pitchFamily="18" charset="0"/>
                <a:cs typeface="Times New Roman" pitchFamily="18" charset="0"/>
              </a:rPr>
              <a:t>Nault</a:t>
            </a:r>
            <a:r>
              <a:rPr lang="en-IN" sz="1600" dirty="0" smtClean="0">
                <a:latin typeface="Times New Roman" pitchFamily="18" charset="0"/>
                <a:cs typeface="Times New Roman" pitchFamily="18" charset="0"/>
              </a:rPr>
              <a:t>, An Evaluation of Empirical Research in Managerial Support Systems, Decision Support Systems 6, No. 3 (1990) 203-226.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L. Berman, M. Cullen and P.L. Miller, Automated Integration of External Databases: A Knowledge-Based Approach to Enhancing Rule-Based Expert Systems, Proceedings of the Sixteenth Annual Symposium on Computer Applications in Medical Care, November 1992, (Baltimore, 1993) 227-233. </a:t>
            </a:r>
            <a:endParaRPr lang="en-US" sz="1600" dirty="0" smtClean="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900" dirty="0" smtClean="0">
                <a:latin typeface="Times New Roman" pitchFamily="18" charset="0"/>
                <a:cs typeface="Times New Roman" pitchFamily="18" charset="0"/>
              </a:rPr>
              <a:t>[6] H. </a:t>
            </a:r>
            <a:r>
              <a:rPr lang="en-IN" sz="1900" dirty="0" err="1" smtClean="0">
                <a:latin typeface="Times New Roman" pitchFamily="18" charset="0"/>
                <a:cs typeface="Times New Roman" pitchFamily="18" charset="0"/>
              </a:rPr>
              <a:t>Bliech</a:t>
            </a:r>
            <a:r>
              <a:rPr lang="en-IN" sz="1900" dirty="0" smtClean="0">
                <a:latin typeface="Times New Roman" pitchFamily="18" charset="0"/>
                <a:cs typeface="Times New Roman" pitchFamily="18" charset="0"/>
              </a:rPr>
              <a:t> and W.V. Slack, Designing a Hospital Information System: A Comparison of Interfaced and Integrated systems, M.D. Computing: Computers in Medical Practice 5, No. 9 (1992) 293-296. </a:t>
            </a:r>
          </a:p>
          <a:p>
            <a:pPr algn="just">
              <a:lnSpc>
                <a:spcPct val="170000"/>
              </a:lnSpc>
            </a:pPr>
            <a:r>
              <a:rPr lang="en-IN" sz="1900" dirty="0" smtClean="0">
                <a:latin typeface="Times New Roman" pitchFamily="18" charset="0"/>
                <a:cs typeface="Times New Roman" pitchFamily="18" charset="0"/>
              </a:rPr>
              <a:t>[7] D. </a:t>
            </a:r>
            <a:r>
              <a:rPr lang="en-IN" sz="1900" dirty="0" err="1" smtClean="0">
                <a:latin typeface="Times New Roman" pitchFamily="18" charset="0"/>
                <a:cs typeface="Times New Roman" pitchFamily="18" charset="0"/>
              </a:rPr>
              <a:t>Burda</a:t>
            </a:r>
            <a:r>
              <a:rPr lang="en-IN" sz="1900" dirty="0" smtClean="0">
                <a:latin typeface="Times New Roman" pitchFamily="18" charset="0"/>
                <a:cs typeface="Times New Roman" pitchFamily="18" charset="0"/>
              </a:rPr>
              <a:t>, Study Rates U.S. Hospitals vs. Other Nations, Industries, Modern Healthcare 21, No. 40 (1991) 36-38. </a:t>
            </a:r>
          </a:p>
          <a:p>
            <a:pPr algn="just">
              <a:lnSpc>
                <a:spcPct val="170000"/>
              </a:lnSpc>
            </a:pPr>
            <a:r>
              <a:rPr lang="en-IN" sz="1900" dirty="0" smtClean="0">
                <a:latin typeface="Times New Roman" pitchFamily="18" charset="0"/>
                <a:cs typeface="Times New Roman" pitchFamily="18" charset="0"/>
              </a:rPr>
              <a:t>[8] S. Butters and S. </a:t>
            </a:r>
            <a:r>
              <a:rPr lang="en-IN" sz="1900" dirty="0" err="1" smtClean="0">
                <a:latin typeface="Times New Roman" pitchFamily="18" charset="0"/>
                <a:cs typeface="Times New Roman" pitchFamily="18" charset="0"/>
              </a:rPr>
              <a:t>Eom</a:t>
            </a:r>
            <a:r>
              <a:rPr lang="en-IN" sz="1900" dirty="0" smtClean="0">
                <a:latin typeface="Times New Roman" pitchFamily="18" charset="0"/>
                <a:cs typeface="Times New Roman" pitchFamily="18" charset="0"/>
              </a:rPr>
              <a:t>, Decision Support Systems in the Healthcare Industry, Journal of Systems Management 43, No. 6 (1992) 28-31. </a:t>
            </a:r>
          </a:p>
          <a:p>
            <a:pPr algn="just">
              <a:lnSpc>
                <a:spcPct val="170000"/>
              </a:lnSpc>
            </a:pPr>
            <a:r>
              <a:rPr lang="en-IN" sz="1900" dirty="0" smtClean="0">
                <a:latin typeface="Times New Roman" pitchFamily="18" charset="0"/>
                <a:cs typeface="Times New Roman" pitchFamily="18" charset="0"/>
              </a:rPr>
              <a:t>[9] F. </a:t>
            </a:r>
            <a:r>
              <a:rPr lang="en-IN" sz="1900" dirty="0" err="1" smtClean="0">
                <a:latin typeface="Times New Roman" pitchFamily="18" charset="0"/>
                <a:cs typeface="Times New Roman" pitchFamily="18" charset="0"/>
              </a:rPr>
              <a:t>Classon</a:t>
            </a:r>
            <a:r>
              <a:rPr lang="en-IN" sz="1900" dirty="0" smtClean="0">
                <a:latin typeface="Times New Roman" pitchFamily="18" charset="0"/>
                <a:cs typeface="Times New Roman" pitchFamily="18" charset="0"/>
              </a:rPr>
              <a:t>, Surface Mount Technology for Concurrent Engineering and Manufacturing (McGraw-Hill, New York, 1993). </a:t>
            </a:r>
          </a:p>
          <a:p>
            <a:pPr algn="just">
              <a:lnSpc>
                <a:spcPct val="170000"/>
              </a:lnSpc>
            </a:pPr>
            <a:r>
              <a:rPr lang="en-IN" sz="1900" dirty="0" smtClean="0">
                <a:latin typeface="Times New Roman" pitchFamily="18" charset="0"/>
                <a:cs typeface="Times New Roman" pitchFamily="18" charset="0"/>
              </a:rPr>
              <a:t>[10] J.P. Clements, An Investigation of the Effectiveness of Information Systems on the Creative Aspects of Managerial Decision Making, Unpublished Dissertation. University of Maryland, Baltimore (1993).</a:t>
            </a:r>
            <a:endParaRPr lang="en-IN" sz="19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1282</TotalTime>
  <Words>1249</Words>
  <Application>Microsoft Office PowerPoint</Application>
  <PresentationFormat>On-screen Show (4:3)</PresentationFormat>
  <Paragraphs>59</Paragraphs>
  <Slides>13</Slides>
  <Notes>2</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Solstice</vt:lpstr>
      <vt:lpstr>Concurrent Hospital management</vt:lpstr>
      <vt:lpstr>Abstract</vt:lpstr>
      <vt:lpstr>Existing System</vt:lpstr>
      <vt:lpstr>Disadvantage of Existing System</vt:lpstr>
      <vt:lpstr>PROPOSED SYSTEM :</vt:lpstr>
      <vt:lpstr>ADVANTAGE</vt:lpstr>
      <vt:lpstr>Slide 7</vt:lpstr>
      <vt:lpstr>Block Diagram</vt:lpstr>
      <vt:lpstr>SOFTWARE REQUIREMENTS:</vt:lpstr>
      <vt:lpstr>HARDWARE REQUIREMENTS:</vt:lpstr>
      <vt:lpstr>CONCLUTION</vt:lpstr>
      <vt:lpstr>REFERENCE</vt:lpstr>
      <vt:lpstr>Slide 13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566</cp:revision>
  <dcterms:created xsi:type="dcterms:W3CDTF">2006-08-16T00:00:00Z</dcterms:created>
  <dcterms:modified xsi:type="dcterms:W3CDTF">2021-10-20T09:40:30Z</dcterms:modified>
</cp:coreProperties>
</file>