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Nautical </a:t>
            </a:r>
            <a:r>
              <a:rPr lang="en-US" b="1" dirty="0" err="1" smtClean="0"/>
              <a:t>telematics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Throughout </a:t>
            </a:r>
            <a:r>
              <a:rPr lang="en-IN" sz="2000" dirty="0" smtClean="0">
                <a:latin typeface="Times New Roman" pitchFamily="18" charset="0"/>
                <a:cs typeface="Times New Roman" pitchFamily="18" charset="0"/>
              </a:rPr>
              <a:t>the field of transportation and vessel systems control is gaining importance. This paper focuses on the current key problems engineers in this field are facing and highlights some major recent accomplishments. In the fields like marine or offshore systems, the focus of research is on the swarming behaviour of multiple vessels. New sensors and networking will also enable more efficient traffic flow control which will allow for a better use of the resource network capacity. A forecast on future trends in marine and offshore </a:t>
            </a:r>
            <a:r>
              <a:rPr lang="en-IN" sz="2000" dirty="0" err="1" smtClean="0">
                <a:latin typeface="Times New Roman" pitchFamily="18" charset="0"/>
                <a:cs typeface="Times New Roman" pitchFamily="18" charset="0"/>
              </a:rPr>
              <a:t>telematics</a:t>
            </a:r>
            <a:r>
              <a:rPr lang="en-IN" sz="2000" dirty="0" smtClean="0">
                <a:latin typeface="Times New Roman" pitchFamily="18" charset="0"/>
                <a:cs typeface="Times New Roman" pitchFamily="18" charset="0"/>
              </a:rPr>
              <a:t> systems including e-Navigation concept is given at the end of the paper.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has further been noted that the existence of proprietary updating software in many ECDIS systems has become a key cost issue when implementing ENC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The second relates to the limited endurance capacity of existing power systems. To overcome this problem, there needs to be a major breakthrough in battery technology and/or a shift to other power sources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may be argued the navigation of an USV is less of a problem than that of an AUV because of the access to GPS information.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 certain degree this may be true, however, they can be required to operate in areas of non-existent/degraded GPS reception.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fixing position coordinates for navigational needs considered only in terms of measurement error seems to have already been solved in a global scale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and others methodological problems should be solving as soon as possible, because all fixing systems characteristics have to be considerate in the same standardized way.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problem with UHF / VHF is the reflection of the signal off islands, structures and buildings, thus creating shadow zones and multipath.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dynamic characteristics of an UUV present a control system design problem which classical linear design methodologies cannot accommodate easily.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381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high quality precise time distribution and synchronisation system can be used for timing purposes on the ground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availability of GNSS serving a public service role and/or commercial service purposes for civil use is foreseeable in the near future but is still not there. GPS give only the flavour of 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Telemetry is a communication technology used for remote sensing and control often used for hydrographical and offshore industry related </a:t>
            </a:r>
            <a:r>
              <a:rPr lang="en-IN" sz="2000" dirty="0" smtClean="0">
                <a:latin typeface="Times New Roman" pitchFamily="18" charset="0"/>
                <a:cs typeface="Times New Roman" pitchFamily="18" charset="0"/>
              </a:rPr>
              <a:t>purposes.</a:t>
            </a:r>
          </a:p>
          <a:p>
            <a:pPr algn="just">
              <a:lnSpc>
                <a:spcPct val="150000"/>
              </a:lnSpc>
            </a:pPr>
            <a:r>
              <a:rPr lang="en-IN" sz="2000" dirty="0" smtClean="0">
                <a:latin typeface="Times New Roman" pitchFamily="18" charset="0"/>
                <a:cs typeface="Times New Roman" pitchFamily="18" charset="0"/>
              </a:rPr>
              <a:t>Another type of telemetry is used for underwater purposes and called </a:t>
            </a:r>
            <a:r>
              <a:rPr lang="en-IN" sz="2000" dirty="0" err="1" smtClean="0">
                <a:latin typeface="Times New Roman" pitchFamily="18" charset="0"/>
                <a:cs typeface="Times New Roman" pitchFamily="18" charset="0"/>
              </a:rPr>
              <a:t>hydroacoustic</a:t>
            </a:r>
            <a:r>
              <a:rPr lang="en-IN" sz="2000" dirty="0" smtClean="0">
                <a:latin typeface="Times New Roman" pitchFamily="18" charset="0"/>
                <a:cs typeface="Times New Roman" pitchFamily="18" charset="0"/>
              </a:rPr>
              <a:t> telemetry.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type of underwater telemetry is mostly used in the offshore industry for controlling valves and sensor measurements from subsea installations.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advantage of the latest technical development in the field of automation, electronics, telecommunications, informatics, </a:t>
            </a:r>
            <a:r>
              <a:rPr lang="en-IN" sz="2000" dirty="0" err="1" smtClean="0">
                <a:latin typeface="Times New Roman" pitchFamily="18" charset="0"/>
                <a:cs typeface="Times New Roman" pitchFamily="18" charset="0"/>
              </a:rPr>
              <a:t>telematics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geomatics</a:t>
            </a:r>
            <a:r>
              <a:rPr lang="en-IN" sz="2000" dirty="0" smtClean="0">
                <a:latin typeface="Times New Roman" pitchFamily="18" charset="0"/>
                <a:cs typeface="Times New Roman" pitchFamily="18" charset="0"/>
              </a:rPr>
              <a:t> and global position fixing techniques, achievement in maritime and offshore data storing, processing, analysing, transferring and visualisation should be taken into account and applied to the maritime and offshore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advantage of these type of systems is the signal monitoring by the supplier and the relatively high accuracy achieved.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advantage of these networks is that they offer a large number of reference stations over a relatively small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are used for transporting supplies to the rigs and oil platform and return other cargoes to shore.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371600"/>
            <a:ext cx="6781799" cy="4648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buNone/>
            </a:pPr>
            <a:r>
              <a:rPr lang="en-IN" sz="1700" dirty="0" smtClean="0">
                <a:latin typeface="Times New Roman" pitchFamily="18" charset="0"/>
                <a:cs typeface="Times New Roman" pitchFamily="18" charset="0"/>
              </a:rPr>
              <a:t>The key structural components of a safe and comprehensive e-Navigation policy for marine and offshore purposes are: </a:t>
            </a:r>
            <a:endParaRPr lang="en-IN" sz="1700" dirty="0" smtClean="0">
              <a:latin typeface="Times New Roman" pitchFamily="18" charset="0"/>
              <a:cs typeface="Times New Roman" pitchFamily="18" charset="0"/>
            </a:endParaRPr>
          </a:p>
          <a:p>
            <a:pPr algn="just"/>
            <a:r>
              <a:rPr lang="en-IN" sz="1700" dirty="0" smtClean="0">
                <a:latin typeface="Times New Roman" pitchFamily="18" charset="0"/>
                <a:cs typeface="Times New Roman" pitchFamily="18" charset="0"/>
              </a:rPr>
              <a:t>accurate</a:t>
            </a:r>
            <a:r>
              <a:rPr lang="en-IN" sz="1700" dirty="0" smtClean="0">
                <a:latin typeface="Times New Roman" pitchFamily="18" charset="0"/>
                <a:cs typeface="Times New Roman" pitchFamily="18" charset="0"/>
              </a:rPr>
              <a:t>, comprehensive and regularly up-to-dated Electronic Navigational Charts (ENCs), covering the entire geographical area of a vessel’s operation; </a:t>
            </a:r>
          </a:p>
          <a:p>
            <a:pPr algn="just"/>
            <a:r>
              <a:rPr lang="en-IN" sz="1700" dirty="0" smtClean="0">
                <a:latin typeface="Times New Roman" pitchFamily="18" charset="0"/>
                <a:cs typeface="Times New Roman" pitchFamily="18" charset="0"/>
              </a:rPr>
              <a:t>accurate </a:t>
            </a:r>
            <a:r>
              <a:rPr lang="en-IN" sz="1700" dirty="0" smtClean="0">
                <a:latin typeface="Times New Roman" pitchFamily="18" charset="0"/>
                <a:cs typeface="Times New Roman" pitchFamily="18" charset="0"/>
              </a:rPr>
              <a:t>and reliable electronic positioning signals, with “fail-safe” performance (probably provided through multiple redundancy, e.g. GPS, GLONASS, Galileo, differential transmitters, Loran C and defaulting receivers or onboard inertial navigation devices); </a:t>
            </a:r>
          </a:p>
          <a:p>
            <a:pPr algn="just"/>
            <a:r>
              <a:rPr lang="en-IN" sz="1700" dirty="0" smtClean="0">
                <a:latin typeface="Times New Roman" pitchFamily="18" charset="0"/>
                <a:cs typeface="Times New Roman" pitchFamily="18" charset="0"/>
              </a:rPr>
              <a:t>provision </a:t>
            </a:r>
            <a:r>
              <a:rPr lang="en-IN" sz="1700" dirty="0" smtClean="0">
                <a:latin typeface="Times New Roman" pitchFamily="18" charset="0"/>
                <a:cs typeface="Times New Roman" pitchFamily="18" charset="0"/>
              </a:rPr>
              <a:t>of information on vessel route, course, manoeuvring parameters and other status items (</a:t>
            </a:r>
            <a:r>
              <a:rPr lang="en-IN" sz="1700" dirty="0" err="1" smtClean="0">
                <a:latin typeface="Times New Roman" pitchFamily="18" charset="0"/>
                <a:cs typeface="Times New Roman" pitchFamily="18" charset="0"/>
              </a:rPr>
              <a:t>hydrographic</a:t>
            </a:r>
            <a:r>
              <a:rPr lang="en-IN" sz="1700" dirty="0" smtClean="0">
                <a:latin typeface="Times New Roman" pitchFamily="18" charset="0"/>
                <a:cs typeface="Times New Roman" pitchFamily="18" charset="0"/>
              </a:rPr>
              <a:t> data, ship identification data, passenger details, cargo type, security status etc) in electronic format; </a:t>
            </a:r>
          </a:p>
          <a:p>
            <a:pPr algn="just"/>
            <a:r>
              <a:rPr lang="en-IN" sz="1700" dirty="0" smtClean="0">
                <a:latin typeface="Times New Roman" pitchFamily="18" charset="0"/>
                <a:cs typeface="Times New Roman" pitchFamily="18" charset="0"/>
              </a:rPr>
              <a:t>transmission </a:t>
            </a:r>
            <a:r>
              <a:rPr lang="en-IN" sz="1700" dirty="0" smtClean="0">
                <a:latin typeface="Times New Roman" pitchFamily="18" charset="0"/>
                <a:cs typeface="Times New Roman" pitchFamily="18" charset="0"/>
              </a:rPr>
              <a:t>of positional and navigational information: ship-to-shore, shore-</a:t>
            </a:r>
            <a:r>
              <a:rPr lang="en-IN" sz="1700" dirty="0" err="1" smtClean="0">
                <a:latin typeface="Times New Roman" pitchFamily="18" charset="0"/>
                <a:cs typeface="Times New Roman" pitchFamily="18" charset="0"/>
              </a:rPr>
              <a:t>toship</a:t>
            </a:r>
            <a:r>
              <a:rPr lang="en-IN" sz="1700" dirty="0" smtClean="0">
                <a:latin typeface="Times New Roman" pitchFamily="18" charset="0"/>
                <a:cs typeface="Times New Roman" pitchFamily="18" charset="0"/>
              </a:rPr>
              <a:t> (e.g. by VTS, coastguard centres, </a:t>
            </a:r>
            <a:r>
              <a:rPr lang="en-IN" sz="1700" dirty="0" err="1" smtClean="0">
                <a:latin typeface="Times New Roman" pitchFamily="18" charset="0"/>
                <a:cs typeface="Times New Roman" pitchFamily="18" charset="0"/>
              </a:rPr>
              <a:t>hydrographic</a:t>
            </a:r>
            <a:r>
              <a:rPr lang="en-IN" sz="1700" dirty="0" smtClean="0">
                <a:latin typeface="Times New Roman" pitchFamily="18" charset="0"/>
                <a:cs typeface="Times New Roman" pitchFamily="18" charset="0"/>
              </a:rPr>
              <a:t> offices) and ship-to-ship; − accurate, clear, integrated, user friendly display of the above information onboard and ashore (e.g. using IBS or INS); </a:t>
            </a:r>
          </a:p>
          <a:p>
            <a:pPr algn="just"/>
            <a:r>
              <a:rPr lang="en-IN" sz="1700" dirty="0" smtClean="0">
                <a:latin typeface="Times New Roman" pitchFamily="18" charset="0"/>
                <a:cs typeface="Times New Roman" pitchFamily="18" charset="0"/>
              </a:rPr>
              <a:t>information </a:t>
            </a:r>
            <a:r>
              <a:rPr lang="en-IN" sz="1700" dirty="0" smtClean="0">
                <a:latin typeface="Times New Roman" pitchFamily="18" charset="0"/>
                <a:cs typeface="Times New Roman" pitchFamily="18" charset="0"/>
              </a:rPr>
              <a:t>prioritisation and alert capability in risk situations (collision, grounding etc), both onboard and ashore; and </a:t>
            </a:r>
          </a:p>
          <a:p>
            <a:pPr algn="just"/>
            <a:r>
              <a:rPr lang="en-IN" sz="1700" dirty="0" smtClean="0">
                <a:latin typeface="Times New Roman" pitchFamily="18" charset="0"/>
                <a:cs typeface="Times New Roman" pitchFamily="18" charset="0"/>
              </a:rPr>
              <a:t>reliable </a:t>
            </a:r>
            <a:r>
              <a:rPr lang="en-IN" sz="1700" dirty="0" smtClean="0">
                <a:latin typeface="Times New Roman" pitchFamily="18" charset="0"/>
                <a:cs typeface="Times New Roman" pitchFamily="18" charset="0"/>
              </a:rPr>
              <a:t>transmission of distress alerts and maritime safety and security information with reduction of current GMDSS requirements by utilizing newly emerged communication technologies. </a:t>
            </a:r>
            <a:endParaRPr lang="en-IN" sz="1700" dirty="0" smtClean="0">
              <a:latin typeface="Times New Roman" pitchFamily="18" charset="0"/>
              <a:cs typeface="Times New Roman" pitchFamily="18" charset="0"/>
            </a:endParaRPr>
          </a:p>
          <a:p>
            <a:pPr algn="just">
              <a:buNone/>
            </a:pPr>
            <a:r>
              <a:rPr lang="en-IN" sz="1700" dirty="0" smtClean="0">
                <a:latin typeface="Times New Roman" pitchFamily="18" charset="0"/>
                <a:cs typeface="Times New Roman" pitchFamily="18" charset="0"/>
              </a:rPr>
              <a:t>There </a:t>
            </a:r>
            <a:r>
              <a:rPr lang="en-IN" sz="1700" dirty="0" smtClean="0">
                <a:latin typeface="Times New Roman" pitchFamily="18" charset="0"/>
                <a:cs typeface="Times New Roman" pitchFamily="18" charset="0"/>
              </a:rPr>
              <a:t>is a growing trend towards the use of remote control centres. These require continuous monitoring, with the concept of the digital field wholly dependent on guaranteed secure communications.</a:t>
            </a:r>
            <a:endParaRPr lang="en-US" sz="17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Fossen</a:t>
            </a:r>
            <a:r>
              <a:rPr lang="en-IN" sz="2000" dirty="0" smtClean="0">
                <a:latin typeface="Times New Roman" pitchFamily="18" charset="0"/>
                <a:cs typeface="Times New Roman" pitchFamily="18" charset="0"/>
              </a:rPr>
              <a:t>, T.L.: Marine control systems: Guidance, navigation and control of ships, rigs and underwater vehicles. AS: Marine Cybernetics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Kiencke</a:t>
            </a:r>
            <a:r>
              <a:rPr lang="en-IN" sz="2000" dirty="0" smtClean="0">
                <a:latin typeface="Times New Roman" pitchFamily="18" charset="0"/>
                <a:cs typeface="Times New Roman" pitchFamily="18" charset="0"/>
              </a:rPr>
              <a:t>, U., Nielsen, L., Sutton, R., Schilling, K., </a:t>
            </a:r>
            <a:r>
              <a:rPr lang="en-IN" sz="2000" dirty="0" err="1" smtClean="0">
                <a:latin typeface="Times New Roman" pitchFamily="18" charset="0"/>
                <a:cs typeface="Times New Roman" pitchFamily="18" charset="0"/>
              </a:rPr>
              <a:t>Papageorgiou</a:t>
            </a:r>
            <a:r>
              <a:rPr lang="en-IN" sz="2000" dirty="0" smtClean="0">
                <a:latin typeface="Times New Roman" pitchFamily="18" charset="0"/>
                <a:cs typeface="Times New Roman" pitchFamily="18" charset="0"/>
              </a:rPr>
              <a:t>, M., Asama, H.: The impact of automatic control on recent developments in transportation and vehicle systems. Annual Reviews in Control 30(1), 81–89 (2006)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Lekkerkerk</a:t>
            </a:r>
            <a:r>
              <a:rPr lang="en-IN" sz="2000" dirty="0" smtClean="0">
                <a:latin typeface="Times New Roman" pitchFamily="18" charset="0"/>
                <a:cs typeface="Times New Roman" pitchFamily="18" charset="0"/>
              </a:rPr>
              <a:t>, H.-J., </a:t>
            </a:r>
            <a:r>
              <a:rPr lang="en-IN" sz="2000" dirty="0" err="1" smtClean="0">
                <a:latin typeface="Times New Roman" pitchFamily="18" charset="0"/>
                <a:cs typeface="Times New Roman" pitchFamily="18" charset="0"/>
              </a:rPr>
              <a:t>Theijs</a:t>
            </a:r>
            <a:r>
              <a:rPr lang="en-IN" sz="2000" dirty="0" smtClean="0">
                <a:latin typeface="Times New Roman" pitchFamily="18" charset="0"/>
                <a:cs typeface="Times New Roman" pitchFamily="18" charset="0"/>
              </a:rPr>
              <a:t>, M.J.: Handbook of Offshore Surveying, 2nd </a:t>
            </a:r>
            <a:r>
              <a:rPr lang="en-IN" sz="2000" dirty="0" err="1" smtClean="0">
                <a:latin typeface="Times New Roman" pitchFamily="18" charset="0"/>
                <a:cs typeface="Times New Roman" pitchFamily="18" charset="0"/>
              </a:rPr>
              <a:t>edn</a:t>
            </a:r>
            <a:r>
              <a:rPr lang="en-IN" sz="2000" dirty="0" smtClean="0">
                <a:latin typeface="Times New Roman" pitchFamily="18" charset="0"/>
                <a:cs typeface="Times New Roman" pitchFamily="18" charset="0"/>
              </a:rPr>
              <a:t>. Projects, Preparation &amp; Processing, vol. 1. </a:t>
            </a:r>
            <a:r>
              <a:rPr lang="en-IN" sz="2000" dirty="0" err="1" smtClean="0">
                <a:latin typeface="Times New Roman" pitchFamily="18" charset="0"/>
                <a:cs typeface="Times New Roman" pitchFamily="18" charset="0"/>
              </a:rPr>
              <a:t>Skilltrade</a:t>
            </a:r>
            <a:r>
              <a:rPr lang="en-IN" sz="2000" dirty="0" smtClean="0">
                <a:latin typeface="Times New Roman" pitchFamily="18" charset="0"/>
                <a:cs typeface="Times New Roman" pitchFamily="18" charset="0"/>
              </a:rPr>
              <a:t> BV, The Netherlands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Roberts, G.N., Sutton, R. (eds.): Advances in unmanned marine vehicles. IEE Control Series. IEE Press (2005)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Weintrit</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Telematic</a:t>
            </a:r>
            <a:r>
              <a:rPr lang="en-IN" sz="2000" dirty="0" smtClean="0">
                <a:latin typeface="Times New Roman" pitchFamily="18" charset="0"/>
                <a:cs typeface="Times New Roman" pitchFamily="18" charset="0"/>
              </a:rPr>
              <a:t> Approach to e-Navigation Architecture. In: Mikulski, J. (ed.) TST 2010. CCIS, vol. 104, pp. 1–10. Springer, Heidelberg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Weintrit</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Wawruch</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Specht</a:t>
            </a:r>
            <a:r>
              <a:rPr lang="en-IN" sz="2000" dirty="0" smtClean="0">
                <a:latin typeface="Times New Roman" pitchFamily="18" charset="0"/>
                <a:cs typeface="Times New Roman" pitchFamily="18" charset="0"/>
              </a:rPr>
              <a:t>, C., </a:t>
            </a:r>
            <a:r>
              <a:rPr lang="en-IN" sz="2000" dirty="0" err="1" smtClean="0">
                <a:latin typeface="Times New Roman" pitchFamily="18" charset="0"/>
                <a:cs typeface="Times New Roman" pitchFamily="18" charset="0"/>
              </a:rPr>
              <a:t>Gucma</a:t>
            </a:r>
            <a:r>
              <a:rPr lang="en-IN" sz="2000" dirty="0" smtClean="0">
                <a:latin typeface="Times New Roman" pitchFamily="18" charset="0"/>
                <a:cs typeface="Times New Roman" pitchFamily="18" charset="0"/>
              </a:rPr>
              <a:t>, L., </a:t>
            </a:r>
            <a:r>
              <a:rPr lang="en-IN" sz="2000" dirty="0" err="1" smtClean="0">
                <a:latin typeface="Times New Roman" pitchFamily="18" charset="0"/>
                <a:cs typeface="Times New Roman" pitchFamily="18" charset="0"/>
              </a:rPr>
              <a:t>Pietrzykowski</a:t>
            </a:r>
            <a:r>
              <a:rPr lang="en-IN" sz="2000" dirty="0" smtClean="0">
                <a:latin typeface="Times New Roman" pitchFamily="18" charset="0"/>
                <a:cs typeface="Times New Roman" pitchFamily="18" charset="0"/>
              </a:rPr>
              <a:t>, Z.: Polish Approach to </a:t>
            </a:r>
            <a:r>
              <a:rPr lang="en-IN" sz="2000" dirty="0" err="1" smtClean="0">
                <a:latin typeface="Times New Roman" pitchFamily="18" charset="0"/>
                <a:cs typeface="Times New Roman" pitchFamily="18" charset="0"/>
              </a:rPr>
              <a:t>eNavigation</a:t>
            </a:r>
            <a:r>
              <a:rPr lang="en-IN" sz="2000" dirty="0" smtClean="0">
                <a:latin typeface="Times New Roman" pitchFamily="18" charset="0"/>
                <a:cs typeface="Times New Roman" pitchFamily="18" charset="0"/>
              </a:rPr>
              <a:t> Concept. </a:t>
            </a:r>
            <a:r>
              <a:rPr lang="en-IN" sz="2000" dirty="0" err="1" smtClean="0">
                <a:latin typeface="Times New Roman" pitchFamily="18" charset="0"/>
                <a:cs typeface="Times New Roman" pitchFamily="18" charset="0"/>
              </a:rPr>
              <a:t>TransNav</a:t>
            </a:r>
            <a:r>
              <a:rPr lang="en-IN" sz="2000" dirty="0" smtClean="0">
                <a:latin typeface="Times New Roman" pitchFamily="18" charset="0"/>
                <a:cs typeface="Times New Roman" pitchFamily="18" charset="0"/>
              </a:rPr>
              <a:t> – the International Journal on Marine Navigation and Safety of Sea Transportation 1(3), 261–269 (2007)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Yoon, D., Yi, M., </a:t>
            </a:r>
            <a:r>
              <a:rPr lang="en-IN" sz="2000" dirty="0" err="1" smtClean="0">
                <a:latin typeface="Times New Roman" pitchFamily="18" charset="0"/>
                <a:cs typeface="Times New Roman" pitchFamily="18" charset="0"/>
              </a:rPr>
              <a:t>Jeong</a:t>
            </a:r>
            <a:r>
              <a:rPr lang="en-IN" sz="2000" dirty="0" smtClean="0">
                <a:latin typeface="Times New Roman" pitchFamily="18" charset="0"/>
                <a:cs typeface="Times New Roman" pitchFamily="18" charset="0"/>
              </a:rPr>
              <a:t>, J.S., Park, G.K., Son, N.S.: Safety Control of Maritime Traffic Near by Offshore in Time. </a:t>
            </a:r>
            <a:r>
              <a:rPr lang="en-IN" sz="2000" dirty="0" err="1" smtClean="0">
                <a:latin typeface="Times New Roman" pitchFamily="18" charset="0"/>
                <a:cs typeface="Times New Roman" pitchFamily="18" charset="0"/>
              </a:rPr>
              <a:t>TransNav</a:t>
            </a:r>
            <a:r>
              <a:rPr lang="en-IN" sz="2000" dirty="0" smtClean="0">
                <a:latin typeface="Times New Roman" pitchFamily="18" charset="0"/>
                <a:cs typeface="Times New Roman" pitchFamily="18" charset="0"/>
              </a:rPr>
              <a:t> – the International Journal on Marine Navigation and Safety of Sea Transportation 5(1), 65–69 (2011)</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1115</Words>
  <Application>Microsoft Office PowerPoint</Application>
  <PresentationFormat>On-screen Show (4:3)</PresentationFormat>
  <Paragraphs>55</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Nautical telematics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2021-10-19T14:28:25Z</dcterms:modified>
</cp:coreProperties>
</file>