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10/19/2021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10/19/2021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E-billing and invoice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Invoicing </a:t>
            </a:r>
            <a:r>
              <a:rPr lang="en-IN" sz="2000" dirty="0" smtClean="0">
                <a:latin typeface="Times New Roman" pitchFamily="18" charset="0"/>
                <a:cs typeface="Times New Roman" pitchFamily="18" charset="0"/>
              </a:rPr>
              <a:t>and billing application for different business purposes helps mainly the service providers and freelancers to manage, send professional invoices online, and track its status. Generally, all the small companies in Saudi Arabia facing a various issues for managing and tracking the invoice status of customers, which mostly back to the lacks of adapting new technology in these companies. One of these lacks is tracking the bills status for a </a:t>
            </a:r>
            <a:r>
              <a:rPr lang="en-IN" sz="2000" dirty="0" err="1" smtClean="0">
                <a:latin typeface="Times New Roman" pitchFamily="18" charset="0"/>
                <a:cs typeface="Times New Roman" pitchFamily="18" charset="0"/>
              </a:rPr>
              <a:t>detinite</a:t>
            </a:r>
            <a:r>
              <a:rPr lang="en-IN" sz="2000" dirty="0" smtClean="0">
                <a:latin typeface="Times New Roman" pitchFamily="18" charset="0"/>
                <a:cs typeface="Times New Roman" pitchFamily="18" charset="0"/>
              </a:rPr>
              <a:t> projects'. Therefore, this research intends to design and develop an online billing and invoice management system to expenses effortlessly and saves both time and money on the employees in the Saudi small companies (</a:t>
            </a:r>
            <a:r>
              <a:rPr lang="en-IN" sz="2000" dirty="0" err="1" smtClean="0">
                <a:latin typeface="Times New Roman" pitchFamily="18" charset="0"/>
                <a:cs typeface="Times New Roman" pitchFamily="18" charset="0"/>
              </a:rPr>
              <a:t>Sepco</a:t>
            </a:r>
            <a:r>
              <a:rPr lang="en-IN" sz="2000" dirty="0" smtClean="0">
                <a:latin typeface="Times New Roman" pitchFamily="18" charset="0"/>
                <a:cs typeface="Times New Roman" pitchFamily="18" charset="0"/>
              </a:rPr>
              <a:t> Company). The propose system intend to provide a digital tracking of the time spend on projects and send invoices directly to clients. An evaluation was conducted among 30 employees and business administrators at </a:t>
            </a:r>
            <a:r>
              <a:rPr lang="en-IN" sz="2000" dirty="0" err="1" smtClean="0">
                <a:latin typeface="Times New Roman" pitchFamily="18" charset="0"/>
                <a:cs typeface="Times New Roman" pitchFamily="18" charset="0"/>
              </a:rPr>
              <a:t>Sepco</a:t>
            </a:r>
            <a:r>
              <a:rPr lang="en-IN" sz="2000" dirty="0" smtClean="0">
                <a:latin typeface="Times New Roman" pitchFamily="18" charset="0"/>
                <a:cs typeface="Times New Roman" pitchFamily="18" charset="0"/>
              </a:rPr>
              <a:t> Company to perceive their opinion towards the system ease of use, usefulness, and satisfaction. The result revealed that the proposed system gained a satisfactory level among the </a:t>
            </a:r>
            <a:r>
              <a:rPr lang="en-IN" sz="2000" dirty="0" smtClean="0">
                <a:latin typeface="Times New Roman" pitchFamily="18" charset="0"/>
                <a:cs typeface="Times New Roman" pitchFamily="18" charset="0"/>
              </a:rPr>
              <a:t>participants.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Merchant authentication is embedded in the payment cycle. CONSEPP aims to use current financial transaction networks, like Visa Net, Bank Net and ACH (Automated Clearing House) networks, for communications among financial institutions. No certificates (in the classical sense) or certificate authorities exist in </a:t>
            </a:r>
            <a:r>
              <a:rPr lang="en-IN" sz="2000" dirty="0" smtClean="0">
                <a:latin typeface="Times New Roman" pitchFamily="18" charset="0"/>
                <a:cs typeface="Times New Roman" pitchFamily="18" charset="0"/>
              </a:rPr>
              <a:t>CONSEPP.</a:t>
            </a:r>
          </a:p>
          <a:p>
            <a:pPr algn="just">
              <a:lnSpc>
                <a:spcPct val="150000"/>
              </a:lnSpc>
            </a:pPr>
            <a:r>
              <a:rPr lang="en-IN" sz="2000" dirty="0" smtClean="0">
                <a:latin typeface="Times New Roman" pitchFamily="18" charset="0"/>
                <a:cs typeface="Times New Roman" pitchFamily="18" charset="0"/>
              </a:rPr>
              <a:t>This emulates the situation of physical retailing and so it is commonly called electronic retailing or consumer-oriented e-commerce.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frequently involves a temporary relationship and has relatively low volume of transactions and small payments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Billing charges are determined by events that occur in a communication system.</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strategic business issues which have shaped the design of MSBS. It describes the scale and complexity of the problem which makes the construction of a multiservice platform such a difficult feat of software engineering.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Recognizing this, virtually all interested parties are exploring various types of electronic payment (E-payment) system and issues surrounding e- payment system and digital </a:t>
            </a:r>
            <a:r>
              <a:rPr lang="en-IN" sz="2000" dirty="0" smtClean="0">
                <a:latin typeface="Times New Roman" pitchFamily="18" charset="0"/>
                <a:cs typeface="Times New Roman" pitchFamily="18" charset="0"/>
              </a:rPr>
              <a:t>currency.</a:t>
            </a:r>
          </a:p>
          <a:p>
            <a:pPr algn="just">
              <a:lnSpc>
                <a:spcPct val="150000"/>
              </a:lnSpc>
            </a:pPr>
            <a:r>
              <a:rPr lang="en-IN" sz="2000" dirty="0" smtClean="0">
                <a:latin typeface="Times New Roman" pitchFamily="18" charset="0"/>
                <a:cs typeface="Times New Roman" pitchFamily="18" charset="0"/>
              </a:rPr>
              <a:t>The security issue is implemented via; encrypted passwords using hash function (MD5), the hash function (MD5) and CRC32.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implemented system introduced many flexible interfaces such as main system </a:t>
            </a:r>
            <a:r>
              <a:rPr lang="en-IN" sz="2000" dirty="0" smtClean="0">
                <a:latin typeface="Times New Roman" pitchFamily="18" charset="0"/>
                <a:cs typeface="Times New Roman" pitchFamily="18" charset="0"/>
              </a:rPr>
              <a:t>interface, </a:t>
            </a:r>
            <a:r>
              <a:rPr lang="en-IN" sz="2000" dirty="0" smtClean="0">
                <a:latin typeface="Times New Roman" pitchFamily="18" charset="0"/>
                <a:cs typeface="Times New Roman" pitchFamily="18" charset="0"/>
              </a:rPr>
              <a:t>user registration interface </a:t>
            </a: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E-bank services </a:t>
            </a:r>
            <a:r>
              <a:rPr lang="en-IN" sz="2000" dirty="0" smtClean="0">
                <a:latin typeface="Times New Roman" pitchFamily="18" charset="0"/>
                <a:cs typeface="Times New Roman" pitchFamily="18" charset="0"/>
              </a:rPr>
              <a:t>interface.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their paper, the authors improved the e-payment system with a smart card proposed by </a:t>
            </a:r>
            <a:r>
              <a:rPr lang="en-IN" sz="2000" dirty="0" err="1" smtClean="0">
                <a:latin typeface="Times New Roman" pitchFamily="18" charset="0"/>
                <a:cs typeface="Times New Roman" pitchFamily="18" charset="0"/>
              </a:rPr>
              <a:t>S.Brands</a:t>
            </a:r>
            <a:r>
              <a:rPr lang="en-IN" sz="2000" dirty="0" smtClean="0">
                <a:latin typeface="Times New Roman" pitchFamily="18" charset="0"/>
                <a:cs typeface="Times New Roman" pitchFamily="18" charset="0"/>
              </a:rPr>
              <a:t>, and present an anonymity-revoking e-payment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authors propose a fair and secure billing system based on a proper combination of digital signature and hash chain mechanism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system can achieve authentication, </a:t>
            </a:r>
            <a:r>
              <a:rPr lang="en-IN" sz="2000" dirty="0" err="1" smtClean="0">
                <a:latin typeface="Times New Roman" pitchFamily="18" charset="0"/>
                <a:cs typeface="Times New Roman" pitchFamily="18" charset="0"/>
              </a:rPr>
              <a:t>nonrepudiation</a:t>
            </a:r>
            <a:r>
              <a:rPr lang="en-IN" sz="2000" dirty="0" smtClean="0">
                <a:latin typeface="Times New Roman" pitchFamily="18" charset="0"/>
                <a:cs typeface="Times New Roman" pitchFamily="18" charset="0"/>
              </a:rPr>
              <a:t>, and fairness, which are desirable security requirements for an undeniable mobile billing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Moreover, the authors propose a simple method for secure shopping experience between merchant and consumer.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It helps customers to compare various products in the range and class, study their features/performance and make an informed decision about the emergence of e-commerce has created new financial needs that in many cases cannot be effectively fulfilled by the traditional payment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Ecommerce, in a broad sense, is the use of computer networks to improve organizational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Increasing profitability, gaining market share, improving customer service, and delivering products faster are some of the organizational performance gains possible with e-commerce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their paper, the authors presented a discussion concerning the performance of four network scenarios for billing purposes.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png"/>
          <p:cNvPicPr>
            <a:picLocks noGrp="1" noChangeAspect="1" noChangeArrowheads="1"/>
          </p:cNvPicPr>
          <p:nvPr>
            <p:ph idx="1"/>
          </p:nvPr>
        </p:nvPicPr>
        <p:blipFill>
          <a:blip r:embed="rId2"/>
          <a:srcRect/>
          <a:stretch>
            <a:fillRect/>
          </a:stretch>
        </p:blipFill>
        <p:spPr bwMode="auto">
          <a:xfrm>
            <a:off x="1905000" y="1447800"/>
            <a:ext cx="6629399" cy="46482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paper, we implemented Internet billing system; by construction of virtual banks which perform the processes of banks. Some of the concepts of security have been applied in this system to protect the system from unauthorized access. The security issue is implemented via; encrypted passwords using hash function (MD5), the hash function (MD5) and CRC32. These functions are used to generate the card number; the amount of money transferred cannot exceed a certain imitation. Users can do their payment via E-bank any time anywhere, in which access time is reduced as possible.</a:t>
            </a:r>
            <a:endParaRPr lang="en-US"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533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Assimakopoulos</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Nikitas</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Anastasis</a:t>
            </a:r>
            <a:r>
              <a:rPr lang="en-IN" sz="1600" dirty="0" smtClean="0">
                <a:latin typeface="Times New Roman" pitchFamily="18" charset="0"/>
                <a:cs typeface="Times New Roman" pitchFamily="18" charset="0"/>
              </a:rPr>
              <a:t> N. </a:t>
            </a:r>
            <a:r>
              <a:rPr lang="en-IN" sz="1600" dirty="0" err="1" smtClean="0">
                <a:latin typeface="Times New Roman" pitchFamily="18" charset="0"/>
                <a:cs typeface="Times New Roman" pitchFamily="18" charset="0"/>
              </a:rPr>
              <a:t>Riggas</a:t>
            </a:r>
            <a:r>
              <a:rPr lang="en-IN" sz="1600" dirty="0" smtClean="0">
                <a:latin typeface="Times New Roman" pitchFamily="18" charset="0"/>
                <a:cs typeface="Times New Roman" pitchFamily="18" charset="0"/>
              </a:rPr>
              <a:t> &amp; </a:t>
            </a:r>
            <a:r>
              <a:rPr lang="en-IN" sz="1600" dirty="0" err="1" smtClean="0">
                <a:latin typeface="Times New Roman" pitchFamily="18" charset="0"/>
                <a:cs typeface="Times New Roman" pitchFamily="18" charset="0"/>
              </a:rPr>
              <a:t>Giorgos</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Kotsimpos</a:t>
            </a:r>
            <a:r>
              <a:rPr lang="en-IN" sz="1600" dirty="0" smtClean="0">
                <a:latin typeface="Times New Roman" pitchFamily="18" charset="0"/>
                <a:cs typeface="Times New Roman" pitchFamily="18" charset="0"/>
              </a:rPr>
              <a:t>, "A Systemic Approach for an Open Internet Billing System",2003, http://www.afscet.asso.fr/resSystemica/Crete02/Assimakopoulos,%20Ri ggas,%20Kotsibos.pdf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t>
            </a:r>
            <a:r>
              <a:rPr lang="en-IN" sz="1600" dirty="0" err="1" smtClean="0">
                <a:latin typeface="Times New Roman" pitchFamily="18" charset="0"/>
                <a:cs typeface="Times New Roman" pitchFamily="18" charset="0"/>
              </a:rPr>
              <a:t>Ghosh</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Anup</a:t>
            </a:r>
            <a:r>
              <a:rPr lang="en-IN" sz="1600" dirty="0" smtClean="0">
                <a:latin typeface="Times New Roman" pitchFamily="18" charset="0"/>
                <a:cs typeface="Times New Roman" pitchFamily="18" charset="0"/>
              </a:rPr>
              <a:t> K., "E-commerce Security": Weak Links, Best </a:t>
            </a:r>
            <a:r>
              <a:rPr lang="en-IN" sz="1600" dirty="0" err="1" smtClean="0">
                <a:latin typeface="Times New Roman" pitchFamily="18" charset="0"/>
                <a:cs typeface="Times New Roman" pitchFamily="18" charset="0"/>
              </a:rPr>
              <a:t>Defenses</a:t>
            </a:r>
            <a:r>
              <a:rPr lang="en-IN" sz="1600" dirty="0" smtClean="0">
                <a:latin typeface="Times New Roman" pitchFamily="18" charset="0"/>
                <a:cs typeface="Times New Roman" pitchFamily="18" charset="0"/>
              </a:rPr>
              <a:t>, Wiley Computer Publishing,1998.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Singh </a:t>
            </a:r>
            <a:r>
              <a:rPr lang="en-IN" sz="1600" dirty="0" err="1" smtClean="0">
                <a:latin typeface="Times New Roman" pitchFamily="18" charset="0"/>
                <a:cs typeface="Times New Roman" pitchFamily="18" charset="0"/>
              </a:rPr>
              <a:t>Abhishek</a:t>
            </a:r>
            <a:r>
              <a:rPr lang="en-IN" sz="1600" dirty="0" smtClean="0">
                <a:latin typeface="Times New Roman" pitchFamily="18" charset="0"/>
                <a:cs typeface="Times New Roman" pitchFamily="18" charset="0"/>
              </a:rPr>
              <a:t>, OM Shankar, </a:t>
            </a:r>
            <a:r>
              <a:rPr lang="en-IN" sz="1600" dirty="0" err="1" smtClean="0">
                <a:latin typeface="Times New Roman" pitchFamily="18" charset="0"/>
                <a:cs typeface="Times New Roman" pitchFamily="18" charset="0"/>
              </a:rPr>
              <a:t>Vikash</a:t>
            </a:r>
            <a:r>
              <a:rPr lang="en-IN" sz="1600" dirty="0" smtClean="0">
                <a:latin typeface="Times New Roman" pitchFamily="18" charset="0"/>
                <a:cs typeface="Times New Roman" pitchFamily="18" charset="0"/>
              </a:rPr>
              <a:t> Kumar and </a:t>
            </a:r>
            <a:r>
              <a:rPr lang="en-IN" sz="1600" dirty="0" err="1" smtClean="0">
                <a:latin typeface="Times New Roman" pitchFamily="18" charset="0"/>
                <a:cs typeface="Times New Roman" pitchFamily="18" charset="0"/>
              </a:rPr>
              <a:t>Tapanray</a:t>
            </a:r>
            <a:r>
              <a:rPr lang="en-IN" sz="1600" dirty="0" smtClean="0">
                <a:latin typeface="Times New Roman" pitchFamily="18" charset="0"/>
                <a:cs typeface="Times New Roman" pitchFamily="18" charset="0"/>
              </a:rPr>
              <a:t>," Risk in E-Banking", CC BY-NC 3.0,2009, available at http://www.scribd.com/doc/22356535/Risk-in-E-Banking-PDF,visited on July 16,2011.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NN Murthy, BM </a:t>
            </a:r>
            <a:r>
              <a:rPr lang="en-IN" sz="1600" dirty="0" err="1" smtClean="0">
                <a:latin typeface="Times New Roman" pitchFamily="18" charset="0"/>
                <a:cs typeface="Times New Roman" pitchFamily="18" charset="0"/>
              </a:rPr>
              <a:t>Mehtre</a:t>
            </a:r>
            <a:r>
              <a:rPr lang="en-IN" sz="1600" dirty="0" smtClean="0">
                <a:latin typeface="Times New Roman" pitchFamily="18" charset="0"/>
                <a:cs typeface="Times New Roman" pitchFamily="18" charset="0"/>
              </a:rPr>
              <a:t>, KPR </a:t>
            </a:r>
            <a:r>
              <a:rPr lang="en-IN" sz="1600" dirty="0" err="1" smtClean="0">
                <a:latin typeface="Times New Roman" pitchFamily="18" charset="0"/>
                <a:cs typeface="Times New Roman" pitchFamily="18" charset="0"/>
              </a:rPr>
              <a:t>Rao</a:t>
            </a:r>
            <a:r>
              <a:rPr lang="en-IN" sz="1600" dirty="0" smtClean="0">
                <a:latin typeface="Times New Roman" pitchFamily="18" charset="0"/>
                <a:cs typeface="Times New Roman" pitchFamily="18" charset="0"/>
              </a:rPr>
              <a:t>, GSR </a:t>
            </a:r>
            <a:r>
              <a:rPr lang="en-IN" sz="1600" dirty="0" err="1" smtClean="0">
                <a:latin typeface="Times New Roman" pitchFamily="18" charset="0"/>
                <a:cs typeface="Times New Roman" pitchFamily="18" charset="0"/>
              </a:rPr>
              <a:t>Ramam</a:t>
            </a:r>
            <a:r>
              <a:rPr lang="en-IN" sz="1600" dirty="0" smtClean="0">
                <a:latin typeface="Times New Roman" pitchFamily="18" charset="0"/>
                <a:cs typeface="Times New Roman" pitchFamily="18" charset="0"/>
              </a:rPr>
              <a:t>, PKB </a:t>
            </a:r>
            <a:r>
              <a:rPr lang="en-IN" sz="1600" dirty="0" err="1" smtClean="0">
                <a:latin typeface="Times New Roman" pitchFamily="18" charset="0"/>
                <a:cs typeface="Times New Roman" pitchFamily="18" charset="0"/>
              </a:rPr>
              <a:t>Harigopal</a:t>
            </a:r>
            <a:r>
              <a:rPr lang="en-IN" sz="1600" dirty="0" smtClean="0">
                <a:latin typeface="Times New Roman" pitchFamily="18" charset="0"/>
                <a:cs typeface="Times New Roman" pitchFamily="18" charset="0"/>
              </a:rPr>
              <a:t>, and KS </a:t>
            </a:r>
            <a:r>
              <a:rPr lang="en-IN" sz="1600" dirty="0" err="1" smtClean="0">
                <a:latin typeface="Times New Roman" pitchFamily="18" charset="0"/>
                <a:cs typeface="Times New Roman" pitchFamily="18" charset="0"/>
              </a:rPr>
              <a:t>Babu</a:t>
            </a:r>
            <a:r>
              <a:rPr lang="en-IN" sz="1600" dirty="0" smtClean="0">
                <a:latin typeface="Times New Roman" pitchFamily="18" charset="0"/>
                <a:cs typeface="Times New Roman" pitchFamily="18" charset="0"/>
              </a:rPr>
              <a:t>, "Technologies For E-Commerce: An Overview", CMC </a:t>
            </a:r>
            <a:r>
              <a:rPr lang="en-IN" sz="1600" dirty="0" err="1" smtClean="0">
                <a:latin typeface="Times New Roman" pitchFamily="18" charset="0"/>
                <a:cs typeface="Times New Roman" pitchFamily="18" charset="0"/>
              </a:rPr>
              <a:t>Center</a:t>
            </a:r>
            <a:r>
              <a:rPr lang="en-IN" sz="1600" dirty="0" smtClean="0">
                <a:latin typeface="Times New Roman" pitchFamily="18" charset="0"/>
                <a:cs typeface="Times New Roman" pitchFamily="18" charset="0"/>
              </a:rPr>
              <a:t>-R&amp;D, CMC Limited Old Mumbai Highway, </a:t>
            </a:r>
            <a:r>
              <a:rPr lang="en-IN" sz="1600" dirty="0" err="1" smtClean="0">
                <a:latin typeface="Times New Roman" pitchFamily="18" charset="0"/>
                <a:cs typeface="Times New Roman" pitchFamily="18" charset="0"/>
              </a:rPr>
              <a:t>Gachibowli</a:t>
            </a:r>
            <a:r>
              <a:rPr lang="en-IN" sz="1600" dirty="0" smtClean="0">
                <a:latin typeface="Times New Roman" pitchFamily="18" charset="0"/>
                <a:cs typeface="Times New Roman" pitchFamily="18" charset="0"/>
              </a:rPr>
              <a:t> Hyderabad – 500 019, Andhra Pradesh ,2000.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a:t>
            </a:r>
            <a:r>
              <a:rPr lang="en-IN" sz="1600" dirty="0" err="1" smtClean="0">
                <a:latin typeface="Times New Roman" pitchFamily="18" charset="0"/>
                <a:cs typeface="Times New Roman" pitchFamily="18" charset="0"/>
              </a:rPr>
              <a:t>Sumanjeet</a:t>
            </a:r>
            <a:r>
              <a:rPr lang="en-IN" sz="1600" dirty="0" smtClean="0">
                <a:latin typeface="Times New Roman" pitchFamily="18" charset="0"/>
                <a:cs typeface="Times New Roman" pitchFamily="18" charset="0"/>
              </a:rPr>
              <a:t> Singh," Emergence of Payment Systems In The Age Of Electronic </a:t>
            </a:r>
            <a:r>
              <a:rPr lang="en-IN" sz="1600" dirty="0" err="1" smtClean="0">
                <a:latin typeface="Times New Roman" pitchFamily="18" charset="0"/>
                <a:cs typeface="Times New Roman" pitchFamily="18" charset="0"/>
              </a:rPr>
              <a:t>Commerce:The</a:t>
            </a:r>
            <a:r>
              <a:rPr lang="en-IN" sz="1600" dirty="0" smtClean="0">
                <a:latin typeface="Times New Roman" pitchFamily="18" charset="0"/>
                <a:cs typeface="Times New Roman" pitchFamily="18" charset="0"/>
              </a:rPr>
              <a:t> State Of Art ", Global Journal of International Business Research </a:t>
            </a:r>
            <a:r>
              <a:rPr lang="en-IN" sz="1600" dirty="0" err="1" smtClean="0">
                <a:latin typeface="Times New Roman" pitchFamily="18" charset="0"/>
                <a:cs typeface="Times New Roman" pitchFamily="18" charset="0"/>
              </a:rPr>
              <a:t>Vol</a:t>
            </a:r>
            <a:r>
              <a:rPr lang="en-IN" sz="1600" dirty="0" smtClean="0">
                <a:latin typeface="Times New Roman" pitchFamily="18" charset="0"/>
                <a:cs typeface="Times New Roman" pitchFamily="18" charset="0"/>
              </a:rPr>
              <a:t>, 2, No, 2, 2009. </a:t>
            </a:r>
            <a:endParaRPr lang="en-US" sz="16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Chan Henry, Raymond Lee, </a:t>
            </a:r>
            <a:r>
              <a:rPr lang="en-IN" sz="1800" dirty="0" err="1" smtClean="0">
                <a:latin typeface="Times New Roman" pitchFamily="18" charset="0"/>
                <a:cs typeface="Times New Roman" pitchFamily="18" charset="0"/>
              </a:rPr>
              <a:t>Tharam</a:t>
            </a:r>
            <a:r>
              <a:rPr lang="en-IN" sz="1800" dirty="0" smtClean="0">
                <a:latin typeface="Times New Roman" pitchFamily="18" charset="0"/>
                <a:cs typeface="Times New Roman" pitchFamily="18" charset="0"/>
              </a:rPr>
              <a:t> Dillon and Elizabeth Chang ,"Ecommerce Fundamental and Applications", </a:t>
            </a:r>
            <a:r>
              <a:rPr lang="en-IN" sz="1800" dirty="0" err="1" smtClean="0">
                <a:latin typeface="Times New Roman" pitchFamily="18" charset="0"/>
                <a:cs typeface="Times New Roman" pitchFamily="18" charset="0"/>
              </a:rPr>
              <a:t>Baffins</a:t>
            </a:r>
            <a:r>
              <a:rPr lang="en-IN" sz="1800" dirty="0" smtClean="0">
                <a:latin typeface="Times New Roman" pitchFamily="18" charset="0"/>
                <a:cs typeface="Times New Roman" pitchFamily="18" charset="0"/>
              </a:rPr>
              <a:t> Lane, Chichester, West Sussex, PO19 </a:t>
            </a:r>
            <a:r>
              <a:rPr lang="en-IN" sz="1800" dirty="0" err="1" smtClean="0">
                <a:latin typeface="Times New Roman" pitchFamily="18" charset="0"/>
                <a:cs typeface="Times New Roman" pitchFamily="18" charset="0"/>
              </a:rPr>
              <a:t>lUD</a:t>
            </a:r>
            <a:r>
              <a:rPr lang="en-IN" sz="1800" dirty="0" smtClean="0">
                <a:latin typeface="Times New Roman" pitchFamily="18" charset="0"/>
                <a:cs typeface="Times New Roman" pitchFamily="18" charset="0"/>
              </a:rPr>
              <a:t>, England,2001.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Watson Richard T. , Pierre </a:t>
            </a:r>
            <a:r>
              <a:rPr lang="en-IN" sz="1800" dirty="0" err="1" smtClean="0">
                <a:latin typeface="Times New Roman" pitchFamily="18" charset="0"/>
                <a:cs typeface="Times New Roman" pitchFamily="18" charset="0"/>
              </a:rPr>
              <a:t>Berthon,Leyland</a:t>
            </a:r>
            <a:r>
              <a:rPr lang="en-IN" sz="1800" dirty="0" smtClean="0">
                <a:latin typeface="Times New Roman" pitchFamily="18" charset="0"/>
                <a:cs typeface="Times New Roman" pitchFamily="18" charset="0"/>
              </a:rPr>
              <a:t> F. Pitt and George M. </a:t>
            </a:r>
            <a:r>
              <a:rPr lang="en-IN" sz="1800" dirty="0" err="1" smtClean="0">
                <a:latin typeface="Times New Roman" pitchFamily="18" charset="0"/>
                <a:cs typeface="Times New Roman" pitchFamily="18" charset="0"/>
              </a:rPr>
              <a:t>Zinkhan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ElectronicCommerce</a:t>
            </a:r>
            <a:r>
              <a:rPr lang="en-IN" sz="1800" dirty="0" smtClean="0">
                <a:latin typeface="Times New Roman" pitchFamily="18" charset="0"/>
                <a:cs typeface="Times New Roman" pitchFamily="18" charset="0"/>
              </a:rPr>
              <a:t> :The Strategic Perspective", Creative Commons Attribution 3.0 License, 2007.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Media Abdul </a:t>
            </a:r>
            <a:r>
              <a:rPr lang="en-IN" sz="1800" dirty="0" err="1" smtClean="0">
                <a:latin typeface="Times New Roman" pitchFamily="18" charset="0"/>
                <a:cs typeface="Times New Roman" pitchFamily="18" charset="0"/>
              </a:rPr>
              <a:t>Razak</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Ali,M.Sc</a:t>
            </a:r>
            <a:r>
              <a:rPr lang="en-IN" sz="1800" dirty="0" smtClean="0">
                <a:latin typeface="Times New Roman" pitchFamily="18" charset="0"/>
                <a:cs typeface="Times New Roman" pitchFamily="18" charset="0"/>
              </a:rPr>
              <a:t> ,In a computer and software engineering department of the University of AL-</a:t>
            </a:r>
            <a:r>
              <a:rPr lang="en-IN" sz="1800" dirty="0" err="1" smtClean="0">
                <a:latin typeface="Times New Roman" pitchFamily="18" charset="0"/>
                <a:cs typeface="Times New Roman" pitchFamily="18" charset="0"/>
              </a:rPr>
              <a:t>mustansiriya</a:t>
            </a:r>
            <a:r>
              <a:rPr lang="en-IN" sz="1800" dirty="0" smtClean="0">
                <a:latin typeface="Times New Roman" pitchFamily="18" charset="0"/>
                <a:cs typeface="Times New Roman" pitchFamily="18" charset="0"/>
              </a:rPr>
              <a:t>, "Design and Implementation of SET Enabled E-commerce System",2005.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Crookes J ,"Multiservice Billing System - a </a:t>
            </a:r>
            <a:r>
              <a:rPr lang="en-IN" sz="1800" dirty="0" err="1" smtClean="0">
                <a:latin typeface="Times New Roman" pitchFamily="18" charset="0"/>
                <a:cs typeface="Times New Roman" pitchFamily="18" charset="0"/>
              </a:rPr>
              <a:t>platForm</a:t>
            </a:r>
            <a:r>
              <a:rPr lang="en-IN" sz="1800" dirty="0" smtClean="0">
                <a:latin typeface="Times New Roman" pitchFamily="18" charset="0"/>
                <a:cs typeface="Times New Roman" pitchFamily="18" charset="0"/>
              </a:rPr>
              <a:t> for the future", BT </a:t>
            </a:r>
            <a:r>
              <a:rPr lang="en-IN" sz="1800" dirty="0" err="1" smtClean="0">
                <a:latin typeface="Times New Roman" pitchFamily="18" charset="0"/>
                <a:cs typeface="Times New Roman" pitchFamily="18" charset="0"/>
              </a:rPr>
              <a:t>Technol</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JVol</a:t>
            </a:r>
            <a:r>
              <a:rPr lang="en-IN" sz="1800" dirty="0" smtClean="0">
                <a:latin typeface="Times New Roman" pitchFamily="18" charset="0"/>
                <a:cs typeface="Times New Roman" pitchFamily="18" charset="0"/>
              </a:rPr>
              <a:t> 14 No 3 July 1996.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Harte Lawrence, "Internet TV Billing Systems", </a:t>
            </a:r>
            <a:r>
              <a:rPr lang="en-IN" sz="1800" dirty="0" err="1" smtClean="0">
                <a:latin typeface="Times New Roman" pitchFamily="18" charset="0"/>
                <a:cs typeface="Times New Roman" pitchFamily="18" charset="0"/>
              </a:rPr>
              <a:t>Althos</a:t>
            </a:r>
            <a:r>
              <a:rPr lang="en-IN" sz="1800" dirty="0" smtClean="0">
                <a:latin typeface="Times New Roman" pitchFamily="18" charset="0"/>
                <a:cs typeface="Times New Roman" pitchFamily="18" charset="0"/>
              </a:rPr>
              <a:t> pupishing,2011, http://www.althos.com/tutorial/Internet-TV-station-tutorial-BillingSystems.html.</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1245</TotalTime>
  <Words>1058</Words>
  <Application>Microsoft Office PowerPoint</Application>
  <PresentationFormat>On-screen Show (4:3)</PresentationFormat>
  <Paragraphs>50</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E-billing and invoice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2021-10-19T16:07:21Z</dcterms:modified>
</cp:coreProperties>
</file>