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Health records security alert </a:t>
            </a:r>
            <a:r>
              <a:rPr lang="en-US" b="1" dirty="0" err="1" smtClean="0"/>
              <a:t>sms</a:t>
            </a:r>
            <a:r>
              <a:rPr lang="en-US" b="1" dirty="0" smtClean="0"/>
              <a: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privacy of patients and the security of their information is the most imperative barrier to entry when considering the adoption of electronic health records in the healthcare industry. Considering current legal regulations, this review seeks to analyze and discuss prominent security techniques for healthcare organizations seeking to adopt a secure electronic health records system. Additionally, the researchers sought to establish a foundation for further research for security in the healthcare industry. The researchers utilized the Texas State University Library to gain access to three online databases: </a:t>
            </a:r>
            <a:r>
              <a:rPr lang="en-IN" sz="2000" dirty="0" err="1" smtClean="0">
                <a:latin typeface="Times New Roman" pitchFamily="18" charset="0"/>
                <a:cs typeface="Times New Roman" pitchFamily="18" charset="0"/>
              </a:rPr>
              <a:t>PubMed</a:t>
            </a:r>
            <a:r>
              <a:rPr lang="en-IN" sz="2000" dirty="0" smtClean="0">
                <a:latin typeface="Times New Roman" pitchFamily="18" charset="0"/>
                <a:cs typeface="Times New Roman" pitchFamily="18" charset="0"/>
              </a:rPr>
              <a:t> (MEDLINE), CINAHL, and </a:t>
            </a:r>
            <a:r>
              <a:rPr lang="en-IN" sz="2000" dirty="0" err="1" smtClean="0">
                <a:latin typeface="Times New Roman" pitchFamily="18" charset="0"/>
                <a:cs typeface="Times New Roman" pitchFamily="18" charset="0"/>
              </a:rPr>
              <a:t>ProQuest</a:t>
            </a:r>
            <a:r>
              <a:rPr lang="en-IN" sz="2000" dirty="0" smtClean="0">
                <a:latin typeface="Times New Roman" pitchFamily="18" charset="0"/>
                <a:cs typeface="Times New Roman" pitchFamily="18" charset="0"/>
              </a:rPr>
              <a:t> Nursing and Allied Health Source.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These </a:t>
            </a:r>
            <a:r>
              <a:rPr lang="en-IN" sz="2000" dirty="0" smtClean="0">
                <a:latin typeface="Times New Roman" pitchFamily="18" charset="0"/>
                <a:cs typeface="Times New Roman" pitchFamily="18" charset="0"/>
              </a:rPr>
              <a:t>sources were used to conduct searches on literature concerning security of electronic health records containing several inclusion and exclusion criteria. Researchers collected and analyzed 25 journals and reviews discussing security of electronic health records, 20 of which mentioned specific security methods and techniques. The most frequently mentioned security measures and techniques are categorized into three themes: administrative, physical, and technical safeguards. The sensitive nature of the information contained within electronic health records has prompted the need for advanced security techniques that are able to put these worries at ease. It is imperative for security techniques to cover the vast threats that are present across the three pillars of healthcare.</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 a general note, </a:t>
            </a:r>
            <a:r>
              <a:rPr lang="en-IN" sz="2000" dirty="0" err="1" smtClean="0">
                <a:latin typeface="Times New Roman" pitchFamily="18" charset="0"/>
                <a:cs typeface="Times New Roman" pitchFamily="18" charset="0"/>
              </a:rPr>
              <a:t>mHealth</a:t>
            </a:r>
            <a:r>
              <a:rPr lang="en-IN" sz="2000" dirty="0" smtClean="0">
                <a:latin typeface="Times New Roman" pitchFamily="18" charset="0"/>
                <a:cs typeface="Times New Roman" pitchFamily="18" charset="0"/>
              </a:rPr>
              <a:t> initiatives promise to close the information gap that currently exists for patient data in the developing world, enabling health workers to measure the effectiveness of HealthCare programs, allocate resources more efficiently, and adjust programs and </a:t>
            </a:r>
            <a:r>
              <a:rPr lang="en-IN" sz="2000" dirty="0" smtClean="0">
                <a:latin typeface="Times New Roman" pitchFamily="18" charset="0"/>
                <a:cs typeface="Times New Roman" pitchFamily="18" charset="0"/>
              </a:rPr>
              <a:t>policies.</a:t>
            </a:r>
          </a:p>
          <a:p>
            <a:pPr algn="just">
              <a:lnSpc>
                <a:spcPct val="150000"/>
              </a:lnSpc>
            </a:pPr>
            <a:r>
              <a:rPr lang="en-IN" sz="2000" dirty="0" smtClean="0">
                <a:latin typeface="Times New Roman" pitchFamily="18" charset="0"/>
                <a:cs typeface="Times New Roman" pitchFamily="18" charset="0"/>
              </a:rPr>
              <a:t>Researcher wishing to provide a patient monitoring technology that is based on SMS to complement existing </a:t>
            </a:r>
            <a:r>
              <a:rPr lang="en-IN" sz="2000" dirty="0" err="1" smtClean="0">
                <a:latin typeface="Times New Roman" pitchFamily="18" charset="0"/>
                <a:cs typeface="Times New Roman" pitchFamily="18" charset="0"/>
              </a:rPr>
              <a:t>eHealth</a:t>
            </a:r>
            <a:r>
              <a:rPr lang="en-IN" sz="2000" dirty="0" smtClean="0">
                <a:latin typeface="Times New Roman" pitchFamily="18" charset="0"/>
                <a:cs typeface="Times New Roman" pitchFamily="18" charset="0"/>
              </a:rPr>
              <a:t> systems will have something to gain also from the article.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the prototype system is fully deployed, it will complement the existing systems used in the domain of e-Health and enhance the quality of health care services provided by both the private and public hospitals in the country.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provided an overview of the most pressing security issues in healthcare and how to adopt healthy </a:t>
            </a:r>
            <a:r>
              <a:rPr lang="en-IN" sz="2000" dirty="0" err="1" smtClean="0">
                <a:latin typeface="Times New Roman" pitchFamily="18" charset="0"/>
                <a:cs typeface="Times New Roman" pitchFamily="18" charset="0"/>
              </a:rPr>
              <a:t>cyberhygiene</a:t>
            </a:r>
            <a:r>
              <a:rPr lang="en-IN" sz="2000" dirty="0" smtClean="0">
                <a:latin typeface="Times New Roman" pitchFamily="18" charset="0"/>
                <a:cs typeface="Times New Roman" pitchFamily="18" charset="0"/>
              </a:rPr>
              <a:t> habits in the server room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imperative that these organizations keep up with new technology and threats, and certain organizations are dedicated to the issue of risk </a:t>
            </a:r>
            <a:r>
              <a:rPr lang="en-IN" sz="2000" dirty="0" smtClean="0">
                <a:latin typeface="Times New Roman" pitchFamily="18" charset="0"/>
                <a:cs typeface="Times New Roman" pitchFamily="18" charset="0"/>
              </a:rPr>
              <a:t>management.</a:t>
            </a:r>
          </a:p>
          <a:p>
            <a:pPr algn="just">
              <a:lnSpc>
                <a:spcPct val="150000"/>
              </a:lnSpc>
            </a:pPr>
            <a:r>
              <a:rPr lang="en-IN" sz="2000" dirty="0" smtClean="0">
                <a:latin typeface="Times New Roman" pitchFamily="18" charset="0"/>
                <a:cs typeface="Times New Roman" pitchFamily="18" charset="0"/>
              </a:rPr>
              <a:t>This problem was fixed and the system was tested again to verify the </a:t>
            </a:r>
            <a:r>
              <a:rPr lang="en-IN" sz="2000" dirty="0" smtClean="0">
                <a:latin typeface="Times New Roman" pitchFamily="18" charset="0"/>
                <a:cs typeface="Times New Roman" pitchFamily="18" charset="0"/>
              </a:rPr>
              <a:t>change.</a:t>
            </a:r>
          </a:p>
          <a:p>
            <a:pPr algn="just">
              <a:lnSpc>
                <a:spcPct val="150000"/>
              </a:lnSpc>
            </a:pPr>
            <a:r>
              <a:rPr lang="en-IN" sz="2000" dirty="0" smtClean="0">
                <a:latin typeface="Times New Roman" pitchFamily="18" charset="0"/>
                <a:cs typeface="Times New Roman" pitchFamily="18" charset="0"/>
              </a:rPr>
              <a:t>The system provided will no doubt help to address the millennium development goals that bother on health care delivery and also help in addressing the problems of HIV/AIDS and other prevalent diseases associated with people living in developing countries.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 system to monitor </a:t>
            </a:r>
            <a:r>
              <a:rPr lang="en-IN" sz="2000" dirty="0" err="1" smtClean="0">
                <a:latin typeface="Times New Roman" pitchFamily="18" charset="0"/>
                <a:cs typeface="Times New Roman" pitchFamily="18" charset="0"/>
              </a:rPr>
              <a:t>heartrate</a:t>
            </a:r>
            <a:r>
              <a:rPr lang="en-IN" sz="2000" dirty="0" smtClean="0">
                <a:latin typeface="Times New Roman" pitchFamily="18" charset="0"/>
                <a:cs typeface="Times New Roman" pitchFamily="18" charset="0"/>
              </a:rPr>
              <a:t> and body temperature of a user and alert the user when these values are abnormal is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The proposed systems in the literature were tested and performed well.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different systems and devices have been proposed to enable monitoring of these vital signs to ensure timely healthcare is provided to a patient.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a Patient Medical Emergency Alert System (PMEAS) has been presented.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most important feature and main purpose of the android application is to serve as a platform to be used to send alert messages.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support system aims at improving patient safety and efficiency in care delivery.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doctor may want to confirm the presence or absence of diseases by requesting that a patient undergoes a test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have been a number of </a:t>
            </a:r>
            <a:r>
              <a:rPr lang="en-IN" sz="2000" dirty="0" err="1" smtClean="0">
                <a:latin typeface="Times New Roman" pitchFamily="18" charset="0"/>
                <a:cs typeface="Times New Roman" pitchFamily="18" charset="0"/>
              </a:rPr>
              <a:t>mHealth</a:t>
            </a:r>
            <a:r>
              <a:rPr lang="en-IN" sz="2000" dirty="0" smtClean="0">
                <a:latin typeface="Times New Roman" pitchFamily="18" charset="0"/>
                <a:cs typeface="Times New Roman" pitchFamily="18" charset="0"/>
              </a:rPr>
              <a:t> initiatives in public health being piloted and used from one country to another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incremental approach to software development is used for the development of the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 is used for sending SMS and MT is for receiving SMS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use of wireless technology for health care delivery is having great impacts in the health care sector on a global </a:t>
            </a:r>
            <a:r>
              <a:rPr lang="en-IN" sz="2000" dirty="0" smtClean="0">
                <a:latin typeface="Times New Roman" pitchFamily="18" charset="0"/>
                <a:cs typeface="Times New Roman" pitchFamily="18" charset="0"/>
              </a:rPr>
              <a:t>scale.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2133600" y="1447800"/>
            <a:ext cx="6172200" cy="44957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Electronic </a:t>
            </a:r>
            <a:r>
              <a:rPr lang="en-IN" sz="2000" dirty="0" smtClean="0">
                <a:latin typeface="Times New Roman" pitchFamily="18" charset="0"/>
                <a:cs typeface="Times New Roman" pitchFamily="18" charset="0"/>
              </a:rPr>
              <a:t>health records (EHRs) incorporate a vast amount of patient information and diagnostic data, most of which is considered protected health information. With the advancement of technology, the emergence of advanced cyber threats has escalated, which hinders the privacy and security of health information systems such as EHRs. As mentioned previously, privacy and security concerns present the largest and most important barrier to adopting EHRs. While there are numerous security techniques that could be implemented to prevent unauthorized access to electronic health records, it is difficult to say with confidence what techniques should and should not be used, depending on the size and scope of a healthcare organization. This manuscript identified firewall categories and cryptography methodologies, in addition to a handful of other security techniques. These methods proved to be the most promising and successful techniques for ensuring privacy and security of EHRs, as well as the protected health information contained.</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marL="425196" indent="-342900" algn="just">
              <a:lnSpc>
                <a:spcPct val="160000"/>
              </a:lnSpc>
            </a:pP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for Medicare &amp; Medicaid Services. Electronic Health Records. URL:https://</a:t>
            </a:r>
            <a:r>
              <a:rPr lang="en-IN" sz="2000" dirty="0" err="1" smtClean="0">
                <a:latin typeface="Times New Roman" pitchFamily="18" charset="0"/>
                <a:cs typeface="Times New Roman" pitchFamily="18" charset="0"/>
              </a:rPr>
              <a:t>www.cms.gov</a:t>
            </a:r>
            <a:r>
              <a:rPr lang="en-IN" sz="2000" dirty="0" smtClean="0">
                <a:latin typeface="Times New Roman" pitchFamily="18" charset="0"/>
                <a:cs typeface="Times New Roman" pitchFamily="18" charset="0"/>
              </a:rPr>
              <a:t>/Medicare/E-health/ </a:t>
            </a:r>
            <a:r>
              <a:rPr lang="en-IN" sz="2000" dirty="0" err="1" smtClean="0">
                <a:latin typeface="Times New Roman" pitchFamily="18" charset="0"/>
                <a:cs typeface="Times New Roman" pitchFamily="18" charset="0"/>
              </a:rPr>
              <a:t>EHealthRecords</a:t>
            </a:r>
            <a:r>
              <a:rPr lang="en-IN" sz="2000" dirty="0" smtClean="0">
                <a:latin typeface="Times New Roman" pitchFamily="18" charset="0"/>
                <a:cs typeface="Times New Roman" pitchFamily="18" charset="0"/>
              </a:rPr>
              <a:t>/index.html. </a:t>
            </a:r>
            <a:endParaRPr lang="en-IN" sz="2000" dirty="0" smtClean="0">
              <a:latin typeface="Times New Roman" pitchFamily="18" charset="0"/>
              <a:cs typeface="Times New Roman" pitchFamily="18" charset="0"/>
            </a:endParaRPr>
          </a:p>
          <a:p>
            <a:pPr marL="425196" indent="-342900"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Healthcare Information Technology. Electronic Health &amp; Medical Records: The Future of Health Care and Electronic Records. </a:t>
            </a:r>
            <a:endParaRPr lang="en-IN" sz="2000" dirty="0" smtClean="0">
              <a:latin typeface="Times New Roman" pitchFamily="18" charset="0"/>
              <a:cs typeface="Times New Roman" pitchFamily="18" charset="0"/>
            </a:endParaRPr>
          </a:p>
          <a:p>
            <a:pPr marL="425196" indent="-342900"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U.S. Department of Health &amp; Human Services. Health Information Privacy Enforcement Highlights. </a:t>
            </a:r>
            <a:endParaRPr lang="en-IN" sz="2000" dirty="0" smtClean="0">
              <a:latin typeface="Times New Roman" pitchFamily="18" charset="0"/>
              <a:cs typeface="Times New Roman" pitchFamily="18" charset="0"/>
            </a:endParaRPr>
          </a:p>
          <a:p>
            <a:pPr marL="425196" indent="-342900"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Ives, T.E., The New 'E-Clinician' guide to compliance. </a:t>
            </a:r>
            <a:r>
              <a:rPr lang="en-IN" sz="2000" dirty="0" err="1" smtClean="0">
                <a:latin typeface="Times New Roman" pitchFamily="18" charset="0"/>
                <a:cs typeface="Times New Roman" pitchFamily="18" charset="0"/>
              </a:rPr>
              <a:t>Audiol</a:t>
            </a:r>
            <a:r>
              <a:rPr lang="en-IN" sz="2000" dirty="0" smtClean="0">
                <a:latin typeface="Times New Roman" pitchFamily="18" charset="0"/>
                <a:cs typeface="Times New Roman" pitchFamily="18" charset="0"/>
              </a:rPr>
              <a:t>. Today. 26(1):52–53, 2014. </a:t>
            </a:r>
            <a:endParaRPr lang="en-IN" sz="2000" dirty="0" smtClean="0">
              <a:latin typeface="Times New Roman" pitchFamily="18" charset="0"/>
              <a:cs typeface="Times New Roman" pitchFamily="18" charset="0"/>
            </a:endParaRPr>
          </a:p>
          <a:p>
            <a:pPr marL="425196" indent="-342900"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Wager, K.A., Lee, F.W., and Glaser, J.P., Health care information systems: A practical approach for health care management, 3rd </a:t>
            </a:r>
            <a:r>
              <a:rPr lang="en-IN" sz="2000" dirty="0" err="1" smtClean="0">
                <a:latin typeface="Times New Roman" pitchFamily="18" charset="0"/>
                <a:cs typeface="Times New Roman" pitchFamily="18" charset="0"/>
              </a:rPr>
              <a:t>edn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Jossey</a:t>
            </a:r>
            <a:r>
              <a:rPr lang="en-IN" sz="2000" dirty="0" smtClean="0">
                <a:latin typeface="Times New Roman" pitchFamily="18" charset="0"/>
                <a:cs typeface="Times New Roman" pitchFamily="18" charset="0"/>
              </a:rPr>
              <a:t> Bass, San Francisco, CA, 2013.</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Wikina</a:t>
            </a:r>
            <a:r>
              <a:rPr lang="en-IN" sz="2000" dirty="0" smtClean="0">
                <a:latin typeface="Times New Roman" pitchFamily="18" charset="0"/>
                <a:cs typeface="Times New Roman" pitchFamily="18" charset="0"/>
              </a:rPr>
              <a:t>, S.B., What caused the breach? an examination of use of information technology and health data breaches. </a:t>
            </a:r>
            <a:r>
              <a:rPr lang="en-IN" sz="2000" dirty="0" err="1" smtClean="0">
                <a:latin typeface="Times New Roman" pitchFamily="18" charset="0"/>
                <a:cs typeface="Times New Roman" pitchFamily="18" charset="0"/>
              </a:rPr>
              <a:t>Perspect</a:t>
            </a:r>
            <a:r>
              <a:rPr lang="en-IN" sz="2000" dirty="0" smtClean="0">
                <a:latin typeface="Times New Roman" pitchFamily="18" charset="0"/>
                <a:cs typeface="Times New Roman" pitchFamily="18" charset="0"/>
              </a:rPr>
              <a:t>. Health Inf. </a:t>
            </a:r>
            <a:r>
              <a:rPr lang="en-IN" sz="2000" dirty="0" err="1" smtClean="0">
                <a:latin typeface="Times New Roman" pitchFamily="18" charset="0"/>
                <a:cs typeface="Times New Roman" pitchFamily="18" charset="0"/>
              </a:rPr>
              <a:t>Mana</a:t>
            </a:r>
            <a:r>
              <a:rPr lang="en-IN" sz="2000" dirty="0" smtClean="0">
                <a:latin typeface="Times New Roman" pitchFamily="18" charset="0"/>
                <a:cs typeface="Times New Roman" pitchFamily="18" charset="0"/>
              </a:rPr>
              <a:t>. 2014:1–16, 2014.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Liu, V., </a:t>
            </a:r>
            <a:r>
              <a:rPr lang="en-IN" sz="2000" dirty="0" err="1" smtClean="0">
                <a:latin typeface="Times New Roman" pitchFamily="18" charset="0"/>
                <a:cs typeface="Times New Roman" pitchFamily="18" charset="0"/>
              </a:rPr>
              <a:t>Musen</a:t>
            </a:r>
            <a:r>
              <a:rPr lang="en-IN" sz="2000" dirty="0" smtClean="0">
                <a:latin typeface="Times New Roman" pitchFamily="18" charset="0"/>
                <a:cs typeface="Times New Roman" pitchFamily="18" charset="0"/>
              </a:rPr>
              <a:t>, M.A., and Chou, T., Data breaches of protected health information in the United States. J. Am. Med. Assoc. 313(14):1471–1473, 2015. doi:10.1001/jama.2015.2252.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Amer</a:t>
            </a:r>
            <a:r>
              <a:rPr lang="en-IN" sz="2000" dirty="0" smtClean="0">
                <a:latin typeface="Times New Roman" pitchFamily="18" charset="0"/>
                <a:cs typeface="Times New Roman" pitchFamily="18" charset="0"/>
              </a:rPr>
              <a:t>, K. Informatics: Ethical use of genomic information and electronic medical records, J. Am. Nurses Assoc. 20(2), 2015.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a:t>
            </a:r>
            <a:r>
              <a:rPr lang="en-IN" sz="2000" dirty="0" smtClean="0">
                <a:latin typeface="Times New Roman" pitchFamily="18" charset="0"/>
                <a:cs typeface="Times New Roman" pitchFamily="18" charset="0"/>
              </a:rPr>
              <a:t>. Collier, R., New tools to improve safety of electronic health records. CMAJ. 186(4):251–251, 2014.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a:t>
            </a:r>
            <a:r>
              <a:rPr lang="en-IN" sz="2000" dirty="0" smtClean="0">
                <a:latin typeface="Times New Roman" pitchFamily="18" charset="0"/>
                <a:cs typeface="Times New Roman" pitchFamily="18" charset="0"/>
              </a:rPr>
              <a:t>. Collier, R., US health information breaches up 137%. CMAJ. 186(6), 2014.</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1136</Words>
  <Application>Microsoft Office PowerPoint</Application>
  <PresentationFormat>On-screen Show (4:3)</PresentationFormat>
  <Paragraphs>53</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Health records security alert sms system</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2021-10-18T13:43:00Z</dcterms:modified>
</cp:coreProperties>
</file>