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E-Sales on turkey purchase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Today</a:t>
            </a:r>
            <a:r>
              <a:rPr lang="en-IN" sz="2000" dirty="0" smtClean="0">
                <a:latin typeface="Times New Roman" pitchFamily="18" charset="0"/>
                <a:cs typeface="Times New Roman" pitchFamily="18" charset="0"/>
              </a:rPr>
              <a:t>, the number of technological devices such as computers, cell phones, tablets etc. has increased and their usage has become widespread. As a result of frequent use of these technologies depending on situation, these devices have developed even further and became a part of our lives. Development of Internet infrastructure and increase of its usage have led people to interact more with the Internet and it has become an indispensable aspect of our lives. The fact that the Internet offers new opportunities for businesses and consumers formed a basis for development of e-commerce. The purpose of this paper is to determine impacts of electronic commerce and Internet technology in Turkey on both companies and customers through literature reviews.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As it is forecast these mega-trends will have crucial implications for corporate activities and customer behaviours, a good many companies have already analysed them in order to shape their strategies and investments and preserve their commercial existence in the future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programme also intends to increase domestic savings, to re-channel existing resources towards productive areas, and to improve the production capacity and technological accumulation of the </a:t>
            </a:r>
            <a:r>
              <a:rPr lang="en-IN" sz="2000" dirty="0" smtClean="0">
                <a:latin typeface="Times New Roman" pitchFamily="18" charset="0"/>
                <a:cs typeface="Times New Roman" pitchFamily="18" charset="0"/>
              </a:rPr>
              <a:t>economy.</a:t>
            </a:r>
          </a:p>
          <a:p>
            <a:pPr algn="just">
              <a:lnSpc>
                <a:spcPct val="150000"/>
              </a:lnSpc>
            </a:pPr>
            <a:r>
              <a:rPr lang="en-IN" sz="2000" dirty="0" smtClean="0">
                <a:latin typeface="Times New Roman" pitchFamily="18" charset="0"/>
                <a:cs typeface="Times New Roman" pitchFamily="18" charset="0"/>
              </a:rPr>
              <a:t>Economic power shifting from developed to developing countries creates an urgent need for retailers to revisit their existing positions within the market.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believed that all these facts will increase the spare time of people and, therefore, electronic commerce will have impacts on both economic and social lives of the society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a:t>
            </a:r>
            <a:r>
              <a:rPr lang="en-IN" sz="2000" dirty="0" smtClean="0">
                <a:latin typeface="Times New Roman" pitchFamily="18" charset="0"/>
                <a:cs typeface="Times New Roman" pitchFamily="18" charset="0"/>
              </a:rPr>
              <a:t>this problem, the decrease in employment caused by redundancies in the long term, can be compensated with the new employment opportunities created by information technologies (database specialist, biotechnology expert, web designer, </a:t>
            </a:r>
            <a:r>
              <a:rPr lang="en-IN" sz="2000" dirty="0" smtClean="0">
                <a:latin typeface="Times New Roman" pitchFamily="18" charset="0"/>
                <a:cs typeface="Times New Roman" pitchFamily="18" charset="0"/>
              </a:rPr>
              <a:t>solution </a:t>
            </a:r>
            <a:r>
              <a:rPr lang="en-IN" sz="2000" dirty="0" smtClean="0">
                <a:latin typeface="Times New Roman" pitchFamily="18" charset="0"/>
                <a:cs typeface="Times New Roman" pitchFamily="18" charset="0"/>
              </a:rPr>
              <a:t>architect, Internet </a:t>
            </a:r>
            <a:r>
              <a:rPr lang="en-IN" sz="2000" dirty="0" smtClean="0">
                <a:latin typeface="Times New Roman" pitchFamily="18" charset="0"/>
                <a:cs typeface="Times New Roman" pitchFamily="18" charset="0"/>
              </a:rPr>
              <a:t>strategy </a:t>
            </a:r>
            <a:r>
              <a:rPr lang="en-IN" sz="2000" dirty="0" smtClean="0">
                <a:latin typeface="Times New Roman" pitchFamily="18" charset="0"/>
                <a:cs typeface="Times New Roman" pitchFamily="18" charset="0"/>
              </a:rPr>
              <a:t>specialist, programming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concerns of people who refrain from performing all of these procedures and even those who carry out their transactions in electronic environments are tried to be eliminated with laws and regulations issued by governmental </a:t>
            </a:r>
            <a:r>
              <a:rPr lang="en-IN" sz="2000" dirty="0" smtClean="0">
                <a:latin typeface="Times New Roman" pitchFamily="18" charset="0"/>
                <a:cs typeface="Times New Roman" pitchFamily="18" charset="0"/>
              </a:rPr>
              <a:t>bodies.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this report is to present extensive data to potential investors, regulators, and other stakeholders, while analysing the current state and future projections of traditional and organised retail in Turkey in light of emerging trends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shopping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with different concepts and serving different purposes will be more advantageous in the future. Istanbul has turned into a regional hub for peripheral countries, further attracting foreign investors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internet is not a domain which solely serves shopping purposes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number of individuals who travel for shopping purposes has increased, as pointed out in the Global Shopping Report of the United Nations Tourism Organisation (UNWTO).</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As an instrument that astounded everyone since the day it entered to our lives, television has been considered as one of the most efficient instruments due to its audiovisual property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Electronic commerce will reduce the time spent on performing tasks, and the time required to monitor the daily routine works, and thus the costs will decrease and consequently the efficiency will go up.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possible for them to manage customer demands quickly and efficiently.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Phone is the most important means used in e-commerce. The reason for this is the presence of smart phones that are commonly used by almost everybody.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435100" y="1524000"/>
            <a:ext cx="7499350" cy="44958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498080" cy="762000"/>
          </a:xfrm>
        </p:spPr>
        <p:txBody>
          <a:bodyPr/>
          <a:lstStyle/>
          <a:p>
            <a:r>
              <a:rPr lang="en-US" dirty="0" smtClean="0"/>
              <a:t>CONCLUTION</a:t>
            </a:r>
            <a:endParaRPr lang="en-US" dirty="0"/>
          </a:p>
        </p:txBody>
      </p:sp>
      <p:sp>
        <p:nvSpPr>
          <p:cNvPr id="3" name="Content Placeholder 2"/>
          <p:cNvSpPr>
            <a:spLocks noGrp="1"/>
          </p:cNvSpPr>
          <p:nvPr>
            <p:ph idx="1"/>
          </p:nvPr>
        </p:nvSpPr>
        <p:spPr>
          <a:xfrm>
            <a:off x="1295400" y="762000"/>
            <a:ext cx="7498080" cy="4800600"/>
          </a:xfrm>
        </p:spPr>
        <p:txBody>
          <a:bodyPr>
            <a:noAutofit/>
          </a:bodyPr>
          <a:lstStyle/>
          <a:p>
            <a:pPr algn="just">
              <a:buNone/>
            </a:pPr>
            <a:r>
              <a:rPr lang="en-IN" sz="2000" dirty="0" smtClean="0">
                <a:latin typeface="Times New Roman" pitchFamily="18" charset="0"/>
                <a:cs typeface="Times New Roman" pitchFamily="18" charset="0"/>
              </a:rPr>
              <a:t>    When </a:t>
            </a:r>
            <a:r>
              <a:rPr lang="en-IN" sz="2000" dirty="0" smtClean="0">
                <a:latin typeface="Times New Roman" pitchFamily="18" charset="0"/>
                <a:cs typeface="Times New Roman" pitchFamily="18" charset="0"/>
              </a:rPr>
              <a:t>compared to the previous years, the number of individuals using Internet for ordering or purchasing goods or services via the Internet for personal use increased. And this indicates that Turkish society showed progress in terms of electronic trade. In comparison with traditional marketing or commerce rates, the volume of electronic trade is increasing. The increase in the Internet subscriptions, people’s dependency on the Internet and other means of e-commerce, proliferation of cell phones, availability of smart phones in particular, campaigns of service provider phone operators especially regarding the Internet connection, cause e-commerce to have a profound place in the lives of Turkish people, just as it is worldwide. The availability of cell phones and Internet packages especially among young people and high school and university students in particular, makes this group dependent on the Internet. Since the universities now use automated systems, students carry out many of the procedures, their grading in particular, through e-commerce. Citizens began to carry out their procedures in an electronic environment through systems such as e-business, e-government, etc.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152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Başhan</a:t>
            </a:r>
            <a:r>
              <a:rPr lang="en-IN" sz="2000" dirty="0" smtClean="0">
                <a:latin typeface="Times New Roman" pitchFamily="18" charset="0"/>
                <a:cs typeface="Times New Roman" pitchFamily="18" charset="0"/>
              </a:rPr>
              <a:t>, F. (2011). </a:t>
            </a:r>
            <a:r>
              <a:rPr lang="en-IN" sz="2000" dirty="0" err="1" smtClean="0">
                <a:latin typeface="Times New Roman" pitchFamily="18" charset="0"/>
                <a:cs typeface="Times New Roman" pitchFamily="18" charset="0"/>
              </a:rPr>
              <a:t>İnternetİn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Çeşİtlİ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Yönlerİyle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Türk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Toplumunca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Benİmsenmesİ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Karaman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Örneğİ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İşletme</a:t>
            </a:r>
            <a:r>
              <a:rPr lang="en-IN" sz="2000" dirty="0" smtClean="0">
                <a:latin typeface="Times New Roman" pitchFamily="18" charset="0"/>
                <a:cs typeface="Times New Roman" pitchFamily="18" charset="0"/>
              </a:rPr>
              <a:t> Ana </a:t>
            </a:r>
            <a:r>
              <a:rPr lang="en-IN" sz="2000" dirty="0" err="1" smtClean="0">
                <a:latin typeface="Times New Roman" pitchFamily="18" charset="0"/>
                <a:cs typeface="Times New Roman" pitchFamily="18" charset="0"/>
              </a:rPr>
              <a:t>Bilim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Dalı</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İşletme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Bilim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Dalı</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Yüksek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Lisans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Tezi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Karaman</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Budak</a:t>
            </a:r>
            <a:r>
              <a:rPr lang="en-IN" sz="2000" dirty="0" smtClean="0">
                <a:latin typeface="Times New Roman" pitchFamily="18" charset="0"/>
                <a:cs typeface="Times New Roman" pitchFamily="18" charset="0"/>
              </a:rPr>
              <a:t>, B. (2010). E-</a:t>
            </a:r>
            <a:r>
              <a:rPr lang="en-IN" sz="2000" dirty="0" err="1" smtClean="0">
                <a:latin typeface="Times New Roman" pitchFamily="18" charset="0"/>
                <a:cs typeface="Times New Roman" pitchFamily="18" charset="0"/>
              </a:rPr>
              <a:t>ticaret</a:t>
            </a:r>
            <a:r>
              <a:rPr lang="en-IN" sz="2000" dirty="0" smtClean="0">
                <a:latin typeface="Times New Roman" pitchFamily="18" charset="0"/>
                <a:cs typeface="Times New Roman" pitchFamily="18" charset="0"/>
              </a:rPr>
              <a:t> Internet </a:t>
            </a:r>
            <a:r>
              <a:rPr lang="en-IN" sz="2000" dirty="0" err="1" smtClean="0">
                <a:latin typeface="Times New Roman" pitchFamily="18" charset="0"/>
                <a:cs typeface="Times New Roman" pitchFamily="18" charset="0"/>
              </a:rPr>
              <a:t>ortamında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ticaret</a:t>
            </a:r>
            <a:r>
              <a:rPr lang="en-IN" sz="2000" dirty="0" smtClean="0">
                <a:latin typeface="Times New Roman" pitchFamily="18" charset="0"/>
                <a:cs typeface="Times New Roman" pitchFamily="18" charset="0"/>
              </a:rPr>
              <a:t>. Istanbul: </a:t>
            </a:r>
            <a:r>
              <a:rPr lang="en-IN" sz="2000" dirty="0" err="1" smtClean="0">
                <a:latin typeface="Times New Roman" pitchFamily="18" charset="0"/>
                <a:cs typeface="Times New Roman" pitchFamily="18" charset="0"/>
              </a:rPr>
              <a:t>etap</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yayınevi</a:t>
            </a:r>
            <a:r>
              <a:rPr lang="en-IN" sz="2000" dirty="0" smtClean="0">
                <a:latin typeface="Times New Roman" pitchFamily="18" charset="0"/>
                <a:cs typeface="Times New Roman" pitchFamily="18" charset="0"/>
              </a:rPr>
              <a:t>, 19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Defining and Measuring E-Commerce: a Status </a:t>
            </a:r>
            <a:r>
              <a:rPr lang="en-IN" sz="2000" dirty="0" err="1" smtClean="0">
                <a:latin typeface="Times New Roman" pitchFamily="18" charset="0"/>
                <a:cs typeface="Times New Roman" pitchFamily="18" charset="0"/>
              </a:rPr>
              <a:t>Report,DSTI</a:t>
            </a:r>
            <a:r>
              <a:rPr lang="en-IN" sz="2000" dirty="0" smtClean="0">
                <a:latin typeface="Times New Roman" pitchFamily="18" charset="0"/>
                <a:cs typeface="Times New Roman" pitchFamily="18" charset="0"/>
              </a:rPr>
              <a:t>/ICCP/IIS(99)4/FINAL,OLIS : 07-Oct-1999,Dist.: 08-Oct-1999.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Ford, W., &amp; Baum, M. S. (2000). Secure electronic commerce: building the infrastructure for digital signatures and encryption. Prentice Hall PTR.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Jahns</a:t>
            </a:r>
            <a:r>
              <a:rPr lang="en-IN" sz="2000" dirty="0" smtClean="0">
                <a:latin typeface="Times New Roman" pitchFamily="18" charset="0"/>
                <a:cs typeface="Times New Roman" pitchFamily="18" charset="0"/>
              </a:rPr>
              <a:t>, G. (2006). </a:t>
            </a:r>
            <a:r>
              <a:rPr lang="en-IN" sz="2000" dirty="0" err="1" smtClean="0">
                <a:latin typeface="Times New Roman" pitchFamily="18" charset="0"/>
                <a:cs typeface="Times New Roman" pitchFamily="18" charset="0"/>
              </a:rPr>
              <a:t>Bilgi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İşlemenin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Tarihçesi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Çevirmenler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Pınar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Demİrcİoğlu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İsmail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Böğrekcİ,Jahns</a:t>
            </a:r>
            <a:r>
              <a:rPr lang="en-IN" sz="2000" dirty="0" smtClean="0">
                <a:latin typeface="Times New Roman" pitchFamily="18" charset="0"/>
                <a:cs typeface="Times New Roman" pitchFamily="18" charset="0"/>
              </a:rPr>
              <a:t>, Gerhard..</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Kalakota</a:t>
            </a:r>
            <a:r>
              <a:rPr lang="en-IN" sz="2000" dirty="0" smtClean="0">
                <a:latin typeface="Times New Roman" pitchFamily="18" charset="0"/>
                <a:cs typeface="Times New Roman" pitchFamily="18" charset="0"/>
              </a:rPr>
              <a:t>, R., &amp; </a:t>
            </a:r>
            <a:r>
              <a:rPr lang="en-IN" sz="2000" dirty="0" err="1" smtClean="0">
                <a:latin typeface="Times New Roman" pitchFamily="18" charset="0"/>
                <a:cs typeface="Times New Roman" pitchFamily="18" charset="0"/>
              </a:rPr>
              <a:t>Whinston</a:t>
            </a:r>
            <a:r>
              <a:rPr lang="en-IN" sz="2000" dirty="0" smtClean="0">
                <a:latin typeface="Times New Roman" pitchFamily="18" charset="0"/>
                <a:cs typeface="Times New Roman" pitchFamily="18" charset="0"/>
              </a:rPr>
              <a:t>, A. B. (1996). Frontiers of electronic commerce. MA: Addison-Wesley.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Kalayci</a:t>
            </a:r>
            <a:r>
              <a:rPr lang="en-IN" sz="2000" dirty="0" smtClean="0">
                <a:latin typeface="Times New Roman" pitchFamily="18" charset="0"/>
                <a:cs typeface="Times New Roman" pitchFamily="18" charset="0"/>
              </a:rPr>
              <a:t>, C. (2008). </a:t>
            </a:r>
            <a:r>
              <a:rPr lang="en-IN" sz="2000" dirty="0" err="1" smtClean="0">
                <a:latin typeface="Times New Roman" pitchFamily="18" charset="0"/>
                <a:cs typeface="Times New Roman" pitchFamily="18" charset="0"/>
              </a:rPr>
              <a:t>Elektronİk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Tİcaret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Kobİ’lere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Etkİlerİ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Uluslararası</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İktisadi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İdari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İncelemeler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Dergisi</a:t>
            </a:r>
            <a:r>
              <a:rPr lang="en-IN" sz="2000" dirty="0" smtClean="0">
                <a:latin typeface="Times New Roman" pitchFamily="18" charset="0"/>
                <a:cs typeface="Times New Roman" pitchFamily="18" charset="0"/>
              </a:rPr>
              <a:t>, 1(1).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Kirçova</a:t>
            </a:r>
            <a:r>
              <a:rPr lang="en-IN" sz="2000" dirty="0" smtClean="0">
                <a:latin typeface="Times New Roman" pitchFamily="18" charset="0"/>
                <a:cs typeface="Times New Roman" pitchFamily="18" charset="0"/>
              </a:rPr>
              <a:t>, İ. (2000). </a:t>
            </a:r>
            <a:r>
              <a:rPr lang="en-IN" sz="2000" dirty="0" err="1" smtClean="0">
                <a:latin typeface="Times New Roman" pitchFamily="18" charset="0"/>
                <a:cs typeface="Times New Roman" pitchFamily="18" charset="0"/>
              </a:rPr>
              <a:t>İnternette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Pazarlama</a:t>
            </a:r>
            <a:r>
              <a:rPr lang="en-IN" sz="2000" dirty="0" smtClean="0">
                <a:latin typeface="Times New Roman" pitchFamily="18" charset="0"/>
                <a:cs typeface="Times New Roman" pitchFamily="18" charset="0"/>
              </a:rPr>
              <a:t>. Beta </a:t>
            </a:r>
            <a:r>
              <a:rPr lang="en-IN" sz="2000" dirty="0" err="1" smtClean="0">
                <a:latin typeface="Times New Roman" pitchFamily="18" charset="0"/>
                <a:cs typeface="Times New Roman" pitchFamily="18" charset="0"/>
              </a:rPr>
              <a:t>Basım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Yayım</a:t>
            </a:r>
            <a:r>
              <a:rPr lang="en-IN" sz="2000" dirty="0" smtClean="0">
                <a:latin typeface="Times New Roman" pitchFamily="18" charset="0"/>
                <a:cs typeface="Times New Roman" pitchFamily="18" charset="0"/>
              </a:rPr>
              <a:t>, 6.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Mesafelİ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Sözleşmeler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Yönetmelİğİ</a:t>
            </a:r>
            <a:r>
              <a:rPr lang="en-IN" sz="2000" dirty="0" smtClean="0">
                <a:latin typeface="Times New Roman" pitchFamily="18" charset="0"/>
                <a:cs typeface="Times New Roman" pitchFamily="18" charset="0"/>
              </a:rPr>
              <a:t>. (27 November 2014). Official Gazette, 28(29188).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Munack</a:t>
            </a:r>
            <a:r>
              <a:rPr lang="en-IN" sz="2000" dirty="0" smtClean="0">
                <a:latin typeface="Times New Roman" pitchFamily="18" charset="0"/>
                <a:cs typeface="Times New Roman" pitchFamily="18" charset="0"/>
              </a:rPr>
              <a:t>, A. &amp; Joseph, St. Michigan The History of Information Processing. Handbook of Agricultural Engineering Volume VI Information Technology. USA: ASABE.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900</Words>
  <Application>Microsoft Office PowerPoint</Application>
  <PresentationFormat>On-screen Show (4:3)</PresentationFormat>
  <Paragraphs>48</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E-Sales on turkey purchase</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2021-10-16T12:27:18Z</dcterms:modified>
</cp:coreProperties>
</file>