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Digital eye ads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Digital </a:t>
            </a:r>
            <a:r>
              <a:rPr lang="en-IN" sz="2000" dirty="0" smtClean="0">
                <a:latin typeface="Times New Roman" pitchFamily="18" charset="0"/>
                <a:cs typeface="Times New Roman" pitchFamily="18" charset="0"/>
              </a:rPr>
              <a:t>advertising, on internet and mobile gadgets, has outpaced the traditional media advertising and for the first time in 2013 generated more advertising spending than television advertising. Digital advertising is believed to be an effective way to better target potential customers in the global market. Evidence shows that businesses have increasingly switched their advertising focus from traditional to digital media. This research uses an empirical study that explores the effectiveness of digital advertising vs. traditional media advertising along several mass marketing dimensions. The results reveal that while traditional media advertising still holds its ground, digital advertising offers more effectiveness for promoting companies’ products. The results suggest that marketers need to use more digital advertising in order to better target their customers, particularly the young consumers.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Similar maps appear to exist in other, cortical areas of the brain that project to the SC, though they are sometimes known as priority maps in these higher </a:t>
            </a:r>
            <a:r>
              <a:rPr lang="en-IN" sz="2000" dirty="0" smtClean="0">
                <a:latin typeface="Times New Roman" pitchFamily="18" charset="0"/>
                <a:cs typeface="Times New Roman" pitchFamily="18" charset="0"/>
              </a:rPr>
              <a:t>areas</a:t>
            </a:r>
          </a:p>
          <a:p>
            <a:pPr algn="just">
              <a:lnSpc>
                <a:spcPct val="150000"/>
              </a:lnSpc>
            </a:pPr>
            <a:r>
              <a:rPr lang="en-IN" sz="2000" dirty="0" smtClean="0">
                <a:latin typeface="Times New Roman" pitchFamily="18" charset="0"/>
                <a:cs typeface="Times New Roman" pitchFamily="18" charset="0"/>
              </a:rPr>
              <a:t>This optimized layout led to an increase in overall viewing time of the entire ad array when compared with the existing layout.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Average </a:t>
            </a:r>
            <a:r>
              <a:rPr lang="en-IN" sz="2000" dirty="0" smtClean="0">
                <a:latin typeface="Times New Roman" pitchFamily="18" charset="0"/>
                <a:cs typeface="Times New Roman" pitchFamily="18" charset="0"/>
              </a:rPr>
              <a:t>time spent viewing a particular feature ad, given that it was fixated, was also higher in the optimized layout, though average probability of fixating an ad within the array </a:t>
            </a:r>
            <a:r>
              <a:rPr lang="en-IN" sz="2000" dirty="0" smtClean="0">
                <a:latin typeface="Times New Roman" pitchFamily="18" charset="0"/>
                <a:cs typeface="Times New Roman" pitchFamily="18" charset="0"/>
              </a:rPr>
              <a:t>declined.</a:t>
            </a:r>
          </a:p>
          <a:p>
            <a:pPr algn="just">
              <a:lnSpc>
                <a:spcPct val="150000"/>
              </a:lnSpc>
            </a:pPr>
            <a:r>
              <a:rPr lang="en-IN" sz="2000" dirty="0" smtClean="0">
                <a:latin typeface="Times New Roman" pitchFamily="18" charset="0"/>
                <a:cs typeface="Times New Roman" pitchFamily="18" charset="0"/>
              </a:rPr>
              <a:t>Multiple </a:t>
            </a:r>
            <a:r>
              <a:rPr lang="en-IN" sz="2000" dirty="0" smtClean="0">
                <a:latin typeface="Times New Roman" pitchFamily="18" charset="0"/>
                <a:cs typeface="Times New Roman" pitchFamily="18" charset="0"/>
              </a:rPr>
              <a:t>lines of research have therefore investigated the viewing time and recall of warning labels in existing advertisements and compared them with those in which the salience of the warnings has been manipulated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this study intends to focus only on the fundamental issues, it is a comparison of the effectiveness of traditional and digital advertising that renders this study to be unique.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objective of the study is to provide some insights to marketers that would improve the effectiveness of their advertising.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may suggest, from the consumers’ viewpoints, it is less important for advertisers focusing on these issues when they are allocating funds to different advertising media.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 attempts to identify the circumstances that make advertisers most vulnerable, notes adjusted contract structures that offer some protections, and explores the origins of the problems in participants' incentives and in legal </a:t>
            </a:r>
            <a:r>
              <a:rPr lang="en-IN" sz="2000" dirty="0" smtClean="0">
                <a:latin typeface="Times New Roman" pitchFamily="18" charset="0"/>
                <a:cs typeface="Times New Roman" pitchFamily="18" charset="0"/>
              </a:rPr>
              <a:t>rules.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proposed model is supported using an experimental design with 206 subjects and Analysis of Moment Structures. Significant hypothesized paths are found between levels of IIT, </a:t>
            </a:r>
            <a:r>
              <a:rPr lang="en-IN" sz="2000" dirty="0" err="1" smtClean="0">
                <a:latin typeface="Times New Roman" pitchFamily="18" charset="0"/>
                <a:cs typeface="Times New Roman" pitchFamily="18" charset="0"/>
              </a:rPr>
              <a:t>telepresence</a:t>
            </a:r>
            <a:r>
              <a:rPr lang="en-IN" sz="2000" dirty="0" smtClean="0">
                <a:latin typeface="Times New Roman" pitchFamily="18" charset="0"/>
                <a:cs typeface="Times New Roman" pitchFamily="18" charset="0"/>
              </a:rPr>
              <a:t>, and value variables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proposes that the evolution of social media and communication channels for marketing uses depends on a set of underlying infrastructures: a core/technological infrastructure, a competitive/commercial infrastructure, a political/regulatory infrastructure, and a social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 of touch-screen mobile devices will grow dramatically, and respondents can be expected to use them at a higher rate, as the screens expand (somewhat) and the devices gain more multi-purpose media use.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consequence of the ratings dynamics described above was that user-provided product ratings did not always accurately reflect product performance, yet they still had the potential to significantly influence product sales.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advertisers have either increased their spending on the digital media, or have switched from the traditional media as they believe interactive advertising on the internet, mobile phones, and social networks is more effective and efficient, given the rising cost of traditional media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such a shift does not necessarily mean that traditional advertising would fade away in the near future.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Balancing Traditional Media and Online Advertising Strategy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Chao, C. N., Corus, C. &amp; Li, T. (2012).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The present research is an empirical study that explores the differences Between the effectiveness of online and of traditional media advertising on several mass marketing dimensions.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Business Research for Decision Making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Davis, D. &amp; Cosenza R. M. (1985).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is particularly true for decision making which has to encompass all relevant data, information and decision maker's knowledge to make quality decisions.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524000" y="1524000"/>
            <a:ext cx="6705600" cy="4419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academic research that focuses on comparisons between traditional media and digital advertising is limited, and it may take some years before significant research publications are available. As a preliminary and exploratory research, this study has provided if only limited glimpses of some fundamental aspects of digital advertising. While researchers are inquiring the truth, practitioners are experimenting with new ways to reach their target customers; therefore the crowded advertising market is getting even more </a:t>
            </a:r>
            <a:r>
              <a:rPr lang="en-IN" sz="2000" dirty="0" smtClean="0">
                <a:latin typeface="Times New Roman" pitchFamily="18" charset="0"/>
                <a:cs typeface="Times New Roman" pitchFamily="18" charset="0"/>
              </a:rPr>
              <a:t>crowded.</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Blanding, M. (2011). The Yelp Factor: Are Consumer Reviews Good for Business? Harvard School of Business, Weekly Newsletter, October 24. </a:t>
            </a:r>
            <a:endParaRPr lang="en-IN" sz="1900" dirty="0" smtClean="0">
              <a:latin typeface="Times New Roman" pitchFamily="18" charset="0"/>
              <a:cs typeface="Times New Roman" pitchFamily="18" charset="0"/>
            </a:endParaRPr>
          </a:p>
          <a:p>
            <a:pPr algn="just">
              <a:lnSpc>
                <a:spcPct val="160000"/>
              </a:lnSpc>
            </a:pPr>
            <a:r>
              <a:rPr lang="en-IN" sz="1900" dirty="0" err="1" smtClean="0">
                <a:latin typeface="Times New Roman" pitchFamily="18" charset="0"/>
                <a:cs typeface="Times New Roman" pitchFamily="18" charset="0"/>
              </a:rPr>
              <a:t>Brustein</a:t>
            </a:r>
            <a:r>
              <a:rPr lang="en-IN" sz="1900" dirty="0" smtClean="0">
                <a:latin typeface="Times New Roman" pitchFamily="18" charset="0"/>
                <a:cs typeface="Times New Roman" pitchFamily="18" charset="0"/>
              </a:rPr>
              <a:t>, J. (2014). Google’s Resilient Ad Business, in Two Charts. Business Week, July 17.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Chao</a:t>
            </a:r>
            <a:r>
              <a:rPr lang="en-IN" sz="1900" dirty="0" smtClean="0">
                <a:latin typeface="Times New Roman" pitchFamily="18" charset="0"/>
                <a:cs typeface="Times New Roman" pitchFamily="18" charset="0"/>
              </a:rPr>
              <a:t>, C. N., Corus, C. &amp; Li, T. (2012). Balancing Traditional Media and Online Advertising Strategy. International Journal of Business, Marketing, and Decision Sciences, Volume 5, Number 2, pp. 12-24.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Conover</a:t>
            </a:r>
            <a:r>
              <a:rPr lang="en-IN" sz="1900" dirty="0" smtClean="0">
                <a:latin typeface="Times New Roman" pitchFamily="18" charset="0"/>
                <a:cs typeface="Times New Roman" pitchFamily="18" charset="0"/>
              </a:rPr>
              <a:t>, W. J. (1980). Practical Nonparametric Statistics, 2nd ed. New York: John Wiley &amp; Sons, pp. 213-337 &amp; 344-384.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Cook</a:t>
            </a:r>
            <a:r>
              <a:rPr lang="en-IN" sz="1900" dirty="0" smtClean="0">
                <a:latin typeface="Times New Roman" pitchFamily="18" charset="0"/>
                <a:cs typeface="Times New Roman" pitchFamily="18" charset="0"/>
              </a:rPr>
              <a:t>, W. A. (2014). Research Quality: Is Mobile a Reliable Platform for Survey Taking? Journal of Advertising Research, Vol. 54, No. 2, pp.141-148. http://dx.doi.org/10.2501/JAR-54-2-141-148 </a:t>
            </a:r>
            <a:endParaRPr lang="en-US" sz="19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Davis, D. &amp; Cosenza R. M. (1985). Business Research for Decision Making. Boston: Kent Publishing</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Edelman, B. (2014). Lessons: Pitfalls and Fraud in Online Advertising Metrics. Journal of Advertising Research, Vol. 54, No. 2, pp.127-132. http://dx.doi.org/10.2501/JAR-54-2-127-132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eMarketer</a:t>
            </a:r>
            <a:r>
              <a:rPr lang="en-IN" sz="2000" dirty="0" smtClean="0">
                <a:latin typeface="Times New Roman" pitchFamily="18" charset="0"/>
                <a:cs typeface="Times New Roman" pitchFamily="18" charset="0"/>
              </a:rPr>
              <a:t>. (2012). Online Ad Spending Expected to Accelerate This Year To $31 Billion, Retrieved January 20, 2012, from http://techcrunch.com/2011/06/08/online-ad-spending-31-billion/ </a:t>
            </a:r>
            <a:r>
              <a:rPr lang="en-IN" sz="2000" dirty="0" err="1" smtClean="0">
                <a:latin typeface="Times New Roman" pitchFamily="18" charset="0"/>
                <a:cs typeface="Times New Roman" pitchFamily="18" charset="0"/>
              </a:rPr>
              <a:t>Facebook</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Google. (2014). Google’s 2013 Financial Report. http://biz.yahoo.com/e/140212/goog10-k.html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Hamburg</a:t>
            </a:r>
            <a:r>
              <a:rPr lang="en-IN" sz="2000" dirty="0" smtClean="0">
                <a:latin typeface="Times New Roman" pitchFamily="18" charset="0"/>
                <a:cs typeface="Times New Roman" pitchFamily="18" charset="0"/>
              </a:rPr>
              <a:t>, M. (1977). Statistical Analysis for Decision Making. San Diego: Harcourt.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1002</Words>
  <Application>Microsoft Office PowerPoint</Application>
  <PresentationFormat>On-screen Show (4:3)</PresentationFormat>
  <Paragraphs>57</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Digital eye ads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2021-10-16T14:11:04Z</dcterms:modified>
</cp:coreProperties>
</file>