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Practical lab test random scheduling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Test Laboratory Scheduling Problem (TLSP) is a real-world scheduling problem that extends the well-known Resource-Constrained Project Scheduling Problem (RCPSP) by several new constraints. Most importantly, the jobs have to be assembled out of several smaller tasks by the solver, before they can be scheduled. In this paper, we introduce different </a:t>
            </a:r>
            <a:r>
              <a:rPr lang="en-IN" sz="1900" dirty="0" err="1" smtClean="0">
                <a:latin typeface="Times New Roman" pitchFamily="18" charset="0"/>
                <a:cs typeface="Times New Roman" pitchFamily="18" charset="0"/>
              </a:rPr>
              <a:t>metaheuristic</a:t>
            </a:r>
            <a:r>
              <a:rPr lang="en-IN" sz="1900" dirty="0" smtClean="0">
                <a:latin typeface="Times New Roman" pitchFamily="18" charset="0"/>
                <a:cs typeface="Times New Roman" pitchFamily="18" charset="0"/>
              </a:rPr>
              <a:t> solution approaches for this problem. We propose four new </a:t>
            </a:r>
            <a:r>
              <a:rPr lang="en-IN" sz="1900" dirty="0" err="1" smtClean="0">
                <a:latin typeface="Times New Roman" pitchFamily="18" charset="0"/>
                <a:cs typeface="Times New Roman" pitchFamily="18" charset="0"/>
              </a:rPr>
              <a:t>neighborhoods</a:t>
            </a:r>
            <a:r>
              <a:rPr lang="en-IN" sz="1900" dirty="0" smtClean="0">
                <a:latin typeface="Times New Roman" pitchFamily="18" charset="0"/>
                <a:cs typeface="Times New Roman" pitchFamily="18" charset="0"/>
              </a:rPr>
              <a:t> that modify the grouping of tasks. In combination with </a:t>
            </a:r>
            <a:r>
              <a:rPr lang="en-IN" sz="1900" dirty="0" err="1" smtClean="0">
                <a:latin typeface="Times New Roman" pitchFamily="18" charset="0"/>
                <a:cs typeface="Times New Roman" pitchFamily="18" charset="0"/>
              </a:rPr>
              <a:t>neighborhoods</a:t>
            </a:r>
            <a:r>
              <a:rPr lang="en-IN" sz="1900" dirty="0" smtClean="0">
                <a:latin typeface="Times New Roman" pitchFamily="18" charset="0"/>
                <a:cs typeface="Times New Roman" pitchFamily="18" charset="0"/>
              </a:rPr>
              <a:t> for scheduling, they are used by our </a:t>
            </a:r>
            <a:r>
              <a:rPr lang="en-IN" sz="1900" dirty="0" err="1" smtClean="0">
                <a:latin typeface="Times New Roman" pitchFamily="18" charset="0"/>
                <a:cs typeface="Times New Roman" pitchFamily="18" charset="0"/>
              </a:rPr>
              <a:t>metaheuristics</a:t>
            </a:r>
            <a:r>
              <a:rPr lang="en-IN" sz="1900" dirty="0" smtClean="0">
                <a:latin typeface="Times New Roman" pitchFamily="18" charset="0"/>
                <a:cs typeface="Times New Roman" pitchFamily="18" charset="0"/>
              </a:rPr>
              <a:t> to produce high-quality solutions for both randomly generated and real-world instances. In particular, Simulated Annealing managed to find solutions that are competitive with the best known results and improve upon the state-of-the-art for larger instances. The algorithm is currently used for the daily planning of a large real-world laboratory.</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can be classified as a project scheduling problem that includes several extensions compared to the existing problems in the literature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do not use the unfixed </a:t>
            </a:r>
            <a:r>
              <a:rPr lang="en-IN" sz="2000" dirty="0" err="1" smtClean="0">
                <a:latin typeface="Times New Roman" pitchFamily="18" charset="0"/>
                <a:cs typeface="Times New Roman" pitchFamily="18" charset="0"/>
              </a:rPr>
              <a:t>preexisting</a:t>
            </a:r>
            <a:r>
              <a:rPr lang="en-IN" sz="2000" dirty="0" smtClean="0">
                <a:latin typeface="Times New Roman" pitchFamily="18" charset="0"/>
                <a:cs typeface="Times New Roman" pitchFamily="18" charset="0"/>
              </a:rPr>
              <a:t> groupings or assignments in the base schedules in any way for our experiments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Regarding the configuration parameters, we need to determine the strategy that should be used to adjust resource assignments of existing jobs when the requirements change due to a regrouping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existing </a:t>
            </a:r>
            <a:r>
              <a:rPr lang="en-IN" sz="2000" dirty="0" err="1" smtClean="0">
                <a:latin typeface="Times New Roman" pitchFamily="18" charset="0"/>
                <a:cs typeface="Times New Roman" pitchFamily="18" charset="0"/>
              </a:rPr>
              <a:t>neighborhoods</a:t>
            </a:r>
            <a:r>
              <a:rPr lang="en-IN" sz="2000" dirty="0" smtClean="0">
                <a:latin typeface="Times New Roman" pitchFamily="18" charset="0"/>
                <a:cs typeface="Times New Roman" pitchFamily="18" charset="0"/>
              </a:rPr>
              <a:t> for the TLSP-S, which deal with mode, time slot and resource assignments, they can be used in different </a:t>
            </a:r>
            <a:r>
              <a:rPr lang="en-IN" sz="2000" dirty="0" err="1" smtClean="0">
                <a:latin typeface="Times New Roman" pitchFamily="18" charset="0"/>
                <a:cs typeface="Times New Roman" pitchFamily="18" charset="0"/>
              </a:rPr>
              <a:t>metaheuristics</a:t>
            </a:r>
            <a:r>
              <a:rPr lang="en-IN" sz="2000" dirty="0" smtClean="0">
                <a:latin typeface="Times New Roman" pitchFamily="18" charset="0"/>
                <a:cs typeface="Times New Roman" pitchFamily="18" charset="0"/>
              </a:rPr>
              <a:t> to produce high-quality solutions, for both randomly generated and real-world instances.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work, we consider a specific version of the testing problem, called the Test Laboratory Scheduling Problem (TLSP), which is an extension of the well-known Resource-Constrained Project Scheduling Problem (RCPSP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analogously to many other scheduling problems, we have to assign to each job a start time and a set of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peculiarity of the problem is that the procedure of aggregating tasks into jobs, called grouping, is not fixed, but rather part of the decision problem itself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 general view in optimization that structured problems are often very difficult to solve in practice.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integer linear program for scheduling research activities for a nuclear laboratory, using a problem formulation derived from the MSPSP, but with (limited) </a:t>
            </a:r>
            <a:r>
              <a:rPr lang="en-IN" sz="2000" dirty="0" err="1" smtClean="0">
                <a:latin typeface="Times New Roman" pitchFamily="18" charset="0"/>
                <a:cs typeface="Times New Roman" pitchFamily="18" charset="0"/>
              </a:rPr>
              <a:t>preemption</a:t>
            </a:r>
            <a:r>
              <a:rPr lang="en-IN" sz="2000" dirty="0" smtClean="0">
                <a:latin typeface="Times New Roman" pitchFamily="18" charset="0"/>
                <a:cs typeface="Times New Roman" pitchFamily="18" charset="0"/>
              </a:rPr>
              <a:t> of activities is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That paper proposes a Constraint Programming (CP) model and a Very Large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Search algorithm that applies the CP model to solve sub-problems.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work, we propose several extensions to be able to deal with the TLSP and also investigate local search strategies.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four new </a:t>
            </a:r>
            <a:r>
              <a:rPr lang="en-IN" sz="2000" dirty="0" err="1" smtClean="0">
                <a:latin typeface="Times New Roman" pitchFamily="18" charset="0"/>
                <a:cs typeface="Times New Roman" pitchFamily="18" charset="0"/>
              </a:rPr>
              <a:t>neighborhoods</a:t>
            </a:r>
            <a:r>
              <a:rPr lang="en-IN" sz="2000" dirty="0" smtClean="0">
                <a:latin typeface="Times New Roman" pitchFamily="18" charset="0"/>
                <a:cs typeface="Times New Roman" pitchFamily="18" charset="0"/>
              </a:rPr>
              <a:t> that need to be added to </a:t>
            </a:r>
            <a:r>
              <a:rPr lang="en-IN" sz="2000" dirty="0" err="1" smtClean="0">
                <a:latin typeface="Times New Roman" pitchFamily="18" charset="0"/>
                <a:cs typeface="Times New Roman" pitchFamily="18" charset="0"/>
              </a:rPr>
              <a:t>JobOpt</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EquipmentChange</a:t>
            </a:r>
            <a:r>
              <a:rPr lang="en-IN" sz="2000" dirty="0" smtClean="0">
                <a:latin typeface="Times New Roman" pitchFamily="18" charset="0"/>
                <a:cs typeface="Times New Roman" pitchFamily="18" charset="0"/>
              </a:rPr>
              <a:t> to make the solver suitable for TLSP, by allowing regrouping of the tasks during the search.</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An interesting observation is that for those instances where a feasible solution could be found, the solution quality is not much worse than the baseline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Split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contains all possible partitions of a job into two parts, except for some restrictions due to fixed tasks or other constraints.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number of these partitions rises exponentially with the number of tasks in a job, which makes it inefficient for algorithms that traverse the whole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combination with </a:t>
            </a:r>
            <a:r>
              <a:rPr lang="en-IN" sz="2000" dirty="0" err="1" smtClean="0">
                <a:latin typeface="Times New Roman" pitchFamily="18" charset="0"/>
                <a:cs typeface="Times New Roman" pitchFamily="18" charset="0"/>
              </a:rPr>
              <a:t>neighborhoods</a:t>
            </a:r>
            <a:r>
              <a:rPr lang="en-IN" sz="2000" dirty="0" smtClean="0">
                <a:latin typeface="Times New Roman" pitchFamily="18" charset="0"/>
                <a:cs typeface="Times New Roman" pitchFamily="18" charset="0"/>
              </a:rPr>
              <a:t> for scheduling, they are used by our </a:t>
            </a:r>
            <a:r>
              <a:rPr lang="en-IN" sz="2000" dirty="0" err="1" smtClean="0">
                <a:latin typeface="Times New Roman" pitchFamily="18" charset="0"/>
                <a:cs typeface="Times New Roman" pitchFamily="18" charset="0"/>
              </a:rPr>
              <a:t>metaheuristics</a:t>
            </a:r>
            <a:r>
              <a:rPr lang="en-IN" sz="2000" dirty="0" smtClean="0">
                <a:latin typeface="Times New Roman" pitchFamily="18" charset="0"/>
                <a:cs typeface="Times New Roman" pitchFamily="18" charset="0"/>
              </a:rPr>
              <a:t> to produce high-quality solutions for both randomly generated and real-world instances.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981200" y="1447800"/>
            <a:ext cx="6477000" cy="4724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considered the real-world scheduling problem TLSP and we proposed </a:t>
            </a:r>
            <a:r>
              <a:rPr lang="en-IN" sz="2000" dirty="0" err="1" smtClean="0">
                <a:latin typeface="Times New Roman" pitchFamily="18" charset="0"/>
                <a:cs typeface="Times New Roman" pitchFamily="18" charset="0"/>
              </a:rPr>
              <a:t>metaheuristic</a:t>
            </a:r>
            <a:r>
              <a:rPr lang="en-IN" sz="2000" dirty="0" smtClean="0">
                <a:latin typeface="Times New Roman" pitchFamily="18" charset="0"/>
                <a:cs typeface="Times New Roman" pitchFamily="18" charset="0"/>
              </a:rPr>
              <a:t> approaches for this problem. We introduced four new </a:t>
            </a:r>
            <a:r>
              <a:rPr lang="en-IN" sz="2000" dirty="0" err="1" smtClean="0">
                <a:latin typeface="Times New Roman" pitchFamily="18" charset="0"/>
                <a:cs typeface="Times New Roman" pitchFamily="18" charset="0"/>
              </a:rPr>
              <a:t>neighborhoods</a:t>
            </a:r>
            <a:r>
              <a:rPr lang="en-IN" sz="2000" dirty="0" smtClean="0">
                <a:latin typeface="Times New Roman" pitchFamily="18" charset="0"/>
                <a:cs typeface="Times New Roman" pitchFamily="18" charset="0"/>
              </a:rPr>
              <a:t> which alter the task grouping of a schedule. Combined with existing </a:t>
            </a:r>
            <a:r>
              <a:rPr lang="en-IN" sz="2000" dirty="0" err="1" smtClean="0">
                <a:latin typeface="Times New Roman" pitchFamily="18" charset="0"/>
                <a:cs typeface="Times New Roman" pitchFamily="18" charset="0"/>
              </a:rPr>
              <a:t>neighborhoods</a:t>
            </a:r>
            <a:r>
              <a:rPr lang="en-IN" sz="2000" dirty="0" smtClean="0">
                <a:latin typeface="Times New Roman" pitchFamily="18" charset="0"/>
                <a:cs typeface="Times New Roman" pitchFamily="18" charset="0"/>
              </a:rPr>
              <a:t> for the TLSP-S, which deal with mode, time slot and resource assignments, they can be used in different </a:t>
            </a:r>
            <a:r>
              <a:rPr lang="en-IN" sz="2000" dirty="0" err="1" smtClean="0">
                <a:latin typeface="Times New Roman" pitchFamily="18" charset="0"/>
                <a:cs typeface="Times New Roman" pitchFamily="18" charset="0"/>
              </a:rPr>
              <a:t>metaheuristics</a:t>
            </a:r>
            <a:r>
              <a:rPr lang="en-IN" sz="2000" dirty="0" smtClean="0">
                <a:latin typeface="Times New Roman" pitchFamily="18" charset="0"/>
                <a:cs typeface="Times New Roman" pitchFamily="18" charset="0"/>
              </a:rPr>
              <a:t> to produce high-quality solutions, for both randomly generated and real-world </a:t>
            </a:r>
            <a:r>
              <a:rPr lang="en-IN" sz="2000" dirty="0" err="1" smtClean="0">
                <a:latin typeface="Times New Roman" pitchFamily="18" charset="0"/>
                <a:cs typeface="Times New Roman" pitchFamily="18" charset="0"/>
              </a:rPr>
              <a:t>instances.While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 combination of Min-Conflicts and </a:t>
            </a:r>
            <a:r>
              <a:rPr lang="en-IN" sz="2000" dirty="0" err="1" smtClean="0">
                <a:latin typeface="Times New Roman" pitchFamily="18" charset="0"/>
                <a:cs typeface="Times New Roman" pitchFamily="18" charset="0"/>
              </a:rPr>
              <a:t>RandomWalk</a:t>
            </a:r>
            <a:r>
              <a:rPr lang="en-IN" sz="2000" dirty="0" smtClean="0">
                <a:latin typeface="Times New Roman" pitchFamily="18" charset="0"/>
                <a:cs typeface="Times New Roman" pitchFamily="18" charset="0"/>
              </a:rPr>
              <a:t> was unable to find feasible solutions in reasonable time for larger instances, Simulated Annealing produces results that are competitive with VLNS, the current state-of-the-art for the TLSP. For larger instances and under strict time limits, it even outperforms VLNS.</a:t>
            </a:r>
          </a:p>
          <a:p>
            <a:pPr algn="just">
              <a:lnSpc>
                <a:spcPct val="170000"/>
              </a:lnSpc>
              <a:buNone/>
            </a:pP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1242</TotalTime>
  <Words>619</Words>
  <Application>Microsoft Office PowerPoint</Application>
  <PresentationFormat>On-screen Show (4:3)</PresentationFormat>
  <Paragraphs>38</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Practical lab test random scheduling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2021-10-12T13:12:01Z</dcterms:modified>
</cp:coreProperties>
</file>