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Software development life cycle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history column article provides a tour of the main software development life cycle (SDLC) models. (A lifecycle covers all the stages of software from its inception with requirements definition through to fielding and maintenance.) System development lifecycle models have drawn heavily on software and so the two terms can be used interchangeably in terms of SDLC, especially since software development in this respect encompasses software systems development. Because the merits of selecting and using an SDLC vary according to the environment in which software is developed as well as its application, I discuss three broad categories for consideration when analyzing the relative merits of SDLC models. I consider the waterfall model before the other models because it has had a profound effect on software development, and has additionally influenced many SDLC models prevalent today. Thereafter, I consider some of the mainstream models and finish with a discussion of what the future could hold for SDLC models.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objective of this review is to examine the classification of the existing SDLC(Software Development Life Cycle) early phases and define the set of software process quality metrics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there is an abundance of SDLC models in existence, we shall consider the most important ones or those that have gained popularity.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Created research questions to define are the classification of the software development life cycle phases, the existing models/approaches for software quality in early phases, activities that are performed during these phases and metrics </a:t>
            </a:r>
            <a:r>
              <a:rPr lang="en-IN" sz="2000" dirty="0" smtClean="0">
                <a:latin typeface="Times New Roman" pitchFamily="18" charset="0"/>
                <a:cs typeface="Times New Roman" pitchFamily="18" charset="0"/>
              </a:rPr>
              <a:t>accordingly.</a:t>
            </a:r>
          </a:p>
          <a:p>
            <a:pPr algn="just">
              <a:lnSpc>
                <a:spcPct val="150000"/>
              </a:lnSpc>
            </a:pPr>
            <a:r>
              <a:rPr lang="en-IN" sz="2000" dirty="0" smtClean="0">
                <a:latin typeface="Times New Roman" pitchFamily="18" charset="0"/>
                <a:cs typeface="Times New Roman" pitchFamily="18" charset="0"/>
              </a:rPr>
              <a:t>By analyzing the existing software process early phases, methodologies and metrics to assess and evaluate the quality of the software we have answered all four research questions.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381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top-down approach needs to be tempered with a </a:t>
            </a:r>
            <a:r>
              <a:rPr lang="en-IN" sz="2000" dirty="0" err="1" smtClean="0">
                <a:latin typeface="Times New Roman" pitchFamily="18" charset="0"/>
                <a:cs typeface="Times New Roman" pitchFamily="18" charset="0"/>
              </a:rPr>
              <a:t>lookahead</a:t>
            </a:r>
            <a:r>
              <a:rPr lang="en-IN" sz="2000" dirty="0" smtClean="0">
                <a:latin typeface="Times New Roman" pitchFamily="18" charset="0"/>
                <a:cs typeface="Times New Roman" pitchFamily="18" charset="0"/>
              </a:rPr>
              <a:t> step in order to account for software reusability or the identification of risks and issues at an early stage. </a:t>
            </a:r>
          </a:p>
          <a:p>
            <a:pPr algn="just">
              <a:lnSpc>
                <a:spcPct val="150000"/>
              </a:lnSpc>
            </a:pPr>
            <a:r>
              <a:rPr lang="en-IN" sz="2000" dirty="0" smtClean="0">
                <a:latin typeface="Times New Roman" pitchFamily="18" charset="0"/>
                <a:cs typeface="Times New Roman" pitchFamily="18" charset="0"/>
              </a:rPr>
              <a:t>Applying </a:t>
            </a:r>
            <a:r>
              <a:rPr lang="en-IN" sz="2000" dirty="0" smtClean="0">
                <a:latin typeface="Times New Roman" pitchFamily="18" charset="0"/>
                <a:cs typeface="Times New Roman" pitchFamily="18" charset="0"/>
              </a:rPr>
              <a:t>Agile to large projects can be problematic because it emphasizes real-time communication, preferably on a personal, face-to-face basis.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Incremental implementation enables changes to be monitored, and issues to be isolated and resolved to mitigate risks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Issues </a:t>
            </a:r>
            <a:r>
              <a:rPr lang="en-IN" sz="2000" dirty="0" smtClean="0">
                <a:latin typeface="Times New Roman" pitchFamily="18" charset="0"/>
                <a:cs typeface="Times New Roman" pitchFamily="18" charset="0"/>
              </a:rPr>
              <a:t>with schedule feasibility might lead to the project’s timeline being extended, or the scope of the program or apps features to be scaled back. </a:t>
            </a:r>
            <a:r>
              <a:rPr lang="en-IN" sz="2000" dirty="0" smtClean="0">
                <a:latin typeface="Times New Roman" pitchFamily="18" charset="0"/>
                <a:cs typeface="Times New Roman" pitchFamily="18" charset="0"/>
              </a:rPr>
              <a:t>Quality </a:t>
            </a:r>
            <a:r>
              <a:rPr lang="en-IN" sz="2000" dirty="0" smtClean="0">
                <a:latin typeface="Times New Roman" pitchFamily="18" charset="0"/>
                <a:cs typeface="Times New Roman" pitchFamily="18" charset="0"/>
              </a:rPr>
              <a:t>assurance (Testing software and reporting any issues to the developers.) testers perform the testing and report any issues to the developers.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design stage incorporates verification (to assess whether it is fit for purpose), the development stage has unit and integration testing, and the validation stage contains system testing as its part and parcel.</a:t>
            </a:r>
          </a:p>
          <a:p>
            <a:pPr algn="just">
              <a:lnSpc>
                <a:spcPct val="150000"/>
              </a:lnSpc>
            </a:pPr>
            <a:r>
              <a:rPr lang="en-IN" sz="2000" dirty="0" smtClean="0">
                <a:latin typeface="Times New Roman" pitchFamily="18" charset="0"/>
                <a:cs typeface="Times New Roman" pitchFamily="18" charset="0"/>
              </a:rPr>
              <a:t>It’s purpose is to mitigate factors such as the time and effort of extracting trace links.</a:t>
            </a:r>
          </a:p>
          <a:p>
            <a:pPr algn="just">
              <a:lnSpc>
                <a:spcPct val="150000"/>
              </a:lnSpc>
            </a:pPr>
            <a:r>
              <a:rPr lang="en-IN" sz="2000" dirty="0" smtClean="0">
                <a:latin typeface="Times New Roman" pitchFamily="18" charset="0"/>
                <a:cs typeface="Times New Roman" pitchFamily="18" charset="0"/>
              </a:rPr>
              <a:t>It is important that all documentation be well written, thorough, consistent, and understandable. </a:t>
            </a:r>
          </a:p>
          <a:p>
            <a:pPr algn="just">
              <a:lnSpc>
                <a:spcPct val="150000"/>
              </a:lnSpc>
            </a:pPr>
            <a:r>
              <a:rPr lang="en-IN" sz="2000" dirty="0" smtClean="0">
                <a:latin typeface="Times New Roman" pitchFamily="18" charset="0"/>
                <a:cs typeface="Times New Roman" pitchFamily="18" charset="0"/>
              </a:rPr>
              <a:t>Project managers distribute documentation guidelines to all project members to ensure that the documentation each produces will be complete and consistent.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risks are then categorized as performance (or </a:t>
            </a:r>
            <a:r>
              <a:rPr lang="en-IN" sz="2000" dirty="0" err="1" smtClean="0">
                <a:latin typeface="Times New Roman" pitchFamily="18" charset="0"/>
                <a:cs typeface="Times New Roman" pitchFamily="18" charset="0"/>
              </a:rPr>
              <a:t>userinterface</a:t>
            </a:r>
            <a:r>
              <a:rPr lang="en-IN" sz="2000" dirty="0" smtClean="0">
                <a:latin typeface="Times New Roman" pitchFamily="18" charset="0"/>
                <a:cs typeface="Times New Roman" pitchFamily="18" charset="0"/>
              </a:rPr>
              <a:t>) related risks or development risks.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development risks predominate, then the next step follows the incremental waterfall approach.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other hand, if performance risks predominate, then the next step is to follow the spiral through to the next evolutionary development.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ensures that the prototype produced in the second quadrant has minimal risks associated with 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repository containing lessons learned will enable key parameters to be distilled from the model and a statistical analysis to be performed on their use and efficacy in various categories of projects.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Production of large computer programs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Benington, H.D. (1956)</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author describes the techniques used to produce the programs for the Semi-Automatic Ground Environment (SAGE) system.</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Managing the development of large software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Royce, Winston W. (1970)</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Many additional development steps are required, none contribute as directly to the final product as analysis and coding, and all drive up the development costs.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relationship of system engineering to the project cycle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Forsberg, Kevin and Mooz, Harold (1991)</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new way of portraying the technical aspect of the project cycle clarifies the role and responsibility of system engineering to a project.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spiral model of software development and enhancement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Boehm, Barry W. (1986)</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outline is given of the process steps involved in the spiral model, an evolving risk-driven approach that provides a framework for guiding the software process, and its application to a software project is shown.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1" y="1466517"/>
            <a:ext cx="6232926" cy="476316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history column invariably ends with a consideration of the future; history’s importance is in creating a framework for the future. Although in the past software development has influenced systems design in an inordinate way, there should be a fusion of knowledge sharing between the two in both directions in future. Moreover, SDLC models for both disciplines can draw from domains outside their technological boundaries. A large amount of work has been done in other spheres such as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analysis, time management, and business management (the Japanese </a:t>
            </a:r>
            <a:r>
              <a:rPr lang="en-IN" sz="2000" dirty="0" err="1" smtClean="0">
                <a:latin typeface="Times New Roman" pitchFamily="18" charset="0"/>
                <a:cs typeface="Times New Roman" pitchFamily="18" charset="0"/>
              </a:rPr>
              <a:t>Kanban</a:t>
            </a:r>
            <a:r>
              <a:rPr lang="en-IN" sz="2000" dirty="0" smtClean="0">
                <a:latin typeface="Times New Roman" pitchFamily="18" charset="0"/>
                <a:cs typeface="Times New Roman" pitchFamily="18" charset="0"/>
              </a:rPr>
              <a:t> or Just-In-Time model, for example) that could be borrowed by future SDLC models. To some extent, this is already happening with some models. For example,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Driven Development technique (facilitates collaboration between various participants) that is part of the Agile model has drawn from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analysis. This sharing of ideas from disparate sources to incorporate them in an SDLC model should gather momentum in future.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Benington</a:t>
            </a:r>
            <a:r>
              <a:rPr lang="en-IN" sz="1800" dirty="0" smtClean="0">
                <a:latin typeface="Times New Roman" pitchFamily="18" charset="0"/>
                <a:cs typeface="Times New Roman" pitchFamily="18" charset="0"/>
              </a:rPr>
              <a:t>, H.D. (1956): Production of large computer programs. In Proceedings, ONR Symposium on Advanced Programming Methods for Digital Computers, June 1956, pp 15-27.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Royce, Winston W. (1970): Managing the development of large software systems. In Proceedings, IEEE </a:t>
            </a:r>
            <a:r>
              <a:rPr lang="en-IN" sz="1800" dirty="0" err="1" smtClean="0">
                <a:latin typeface="Times New Roman" pitchFamily="18" charset="0"/>
                <a:cs typeface="Times New Roman" pitchFamily="18" charset="0"/>
              </a:rPr>
              <a:t>Wescon</a:t>
            </a:r>
            <a:r>
              <a:rPr lang="en-IN" sz="1800" dirty="0" smtClean="0">
                <a:latin typeface="Times New Roman" pitchFamily="18" charset="0"/>
                <a:cs typeface="Times New Roman" pitchFamily="18" charset="0"/>
              </a:rPr>
              <a:t>, August 1970, pp 1-9.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Birrell</a:t>
            </a:r>
            <a:r>
              <a:rPr lang="en-IN" sz="1800" dirty="0" smtClean="0">
                <a:latin typeface="Times New Roman" pitchFamily="18" charset="0"/>
                <a:cs typeface="Times New Roman" pitchFamily="18" charset="0"/>
              </a:rPr>
              <a:t>, N. D. and </a:t>
            </a:r>
            <a:r>
              <a:rPr lang="en-IN" sz="1800" dirty="0" err="1" smtClean="0">
                <a:latin typeface="Times New Roman" pitchFamily="18" charset="0"/>
                <a:cs typeface="Times New Roman" pitchFamily="18" charset="0"/>
              </a:rPr>
              <a:t>Ould</a:t>
            </a:r>
            <a:r>
              <a:rPr lang="en-IN" sz="1800" dirty="0" smtClean="0">
                <a:latin typeface="Times New Roman" pitchFamily="18" charset="0"/>
                <a:cs typeface="Times New Roman" pitchFamily="18" charset="0"/>
              </a:rPr>
              <a:t>, M.A. (1988): A practical handbook to software development; Cambridge University Press. ISBN 978-0521347921. pp 3-12.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Forsberg, Kevin and </a:t>
            </a:r>
            <a:r>
              <a:rPr lang="en-IN" sz="1800" dirty="0" err="1" smtClean="0">
                <a:latin typeface="Times New Roman" pitchFamily="18" charset="0"/>
                <a:cs typeface="Times New Roman" pitchFamily="18" charset="0"/>
              </a:rPr>
              <a:t>Mooz</a:t>
            </a:r>
            <a:r>
              <a:rPr lang="en-IN" sz="1800" dirty="0" smtClean="0">
                <a:latin typeface="Times New Roman" pitchFamily="18" charset="0"/>
                <a:cs typeface="Times New Roman" pitchFamily="18" charset="0"/>
              </a:rPr>
              <a:t>, Harold (1991): The relationship of system engineering to the project cycle. At NCOSE, Chattanooga, Tennessee, October 21- 23, 1991.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Doran, George T. (1981): There's a S.M.A.R.T. way to write management’s goals and objectives. In Management Review, vol. 70.11.</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Mooz</a:t>
            </a:r>
            <a:r>
              <a:rPr lang="en-IN" sz="2000" dirty="0" smtClean="0">
                <a:latin typeface="Times New Roman" pitchFamily="18" charset="0"/>
                <a:cs typeface="Times New Roman" pitchFamily="18" charset="0"/>
              </a:rPr>
              <a:t>, H and Forsberg, K. (2001): A visual explanation of the development methods and strategies including the waterfall, spiral, </a:t>
            </a:r>
            <a:r>
              <a:rPr lang="en-IN" sz="2000" dirty="0" err="1" smtClean="0">
                <a:latin typeface="Times New Roman" pitchFamily="18" charset="0"/>
                <a:cs typeface="Times New Roman" pitchFamily="18" charset="0"/>
              </a:rPr>
              <a:t>vee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vee</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vee</a:t>
            </a:r>
            <a:r>
              <a:rPr lang="en-IN" sz="2000" dirty="0" smtClean="0">
                <a:latin typeface="Times New Roman" pitchFamily="18" charset="0"/>
                <a:cs typeface="Times New Roman" pitchFamily="18" charset="0"/>
              </a:rPr>
              <a:t>++ models, pp 4-6.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Boehm, Barry W. (1986): A spiral model of software development and enhancement. In ACM </a:t>
            </a:r>
            <a:r>
              <a:rPr lang="en-IN" sz="2000" dirty="0" err="1" smtClean="0">
                <a:latin typeface="Times New Roman" pitchFamily="18" charset="0"/>
                <a:cs typeface="Times New Roman" pitchFamily="18" charset="0"/>
              </a:rPr>
              <a:t>SigSoft</a:t>
            </a:r>
            <a:r>
              <a:rPr lang="en-IN" sz="2000" dirty="0" smtClean="0">
                <a:latin typeface="Times New Roman" pitchFamily="18" charset="0"/>
                <a:cs typeface="Times New Roman" pitchFamily="18" charset="0"/>
              </a:rPr>
              <a:t> Software Engineering Notes, Vol. II, No. 4, 1986, pp 22-42.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Iivari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Juhani</a:t>
            </a:r>
            <a:r>
              <a:rPr lang="en-IN" sz="2000" dirty="0" smtClean="0">
                <a:latin typeface="Times New Roman" pitchFamily="18" charset="0"/>
                <a:cs typeface="Times New Roman" pitchFamily="18" charset="0"/>
              </a:rPr>
              <a:t> (1987): A hierarchical spiral model for the software process: notes on Boehm’s spiral model. In ACM SIGSOFT Software Engineering Notes, vol. 12, no. 1, January 1, 1987. Pp 35-37.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TOGAF 9:The Open Group; http://www.opengroup.org/togaf/.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Jacobson I., </a:t>
            </a:r>
            <a:r>
              <a:rPr lang="en-IN" sz="2000" dirty="0" err="1" smtClean="0">
                <a:latin typeface="Times New Roman" pitchFamily="18" charset="0"/>
                <a:cs typeface="Times New Roman" pitchFamily="18" charset="0"/>
              </a:rPr>
              <a:t>Booch</a:t>
            </a:r>
            <a:r>
              <a:rPr lang="en-IN" sz="2000" dirty="0" smtClean="0">
                <a:latin typeface="Times New Roman" pitchFamily="18" charset="0"/>
                <a:cs typeface="Times New Roman" pitchFamily="18" charset="0"/>
              </a:rPr>
              <a:t> G. &amp; </a:t>
            </a:r>
            <a:r>
              <a:rPr lang="en-IN" sz="2000" dirty="0" err="1" smtClean="0">
                <a:latin typeface="Times New Roman" pitchFamily="18" charset="0"/>
                <a:cs typeface="Times New Roman" pitchFamily="18" charset="0"/>
              </a:rPr>
              <a:t>Rumbaugh</a:t>
            </a:r>
            <a:r>
              <a:rPr lang="en-IN" sz="2000" dirty="0" smtClean="0">
                <a:latin typeface="Times New Roman" pitchFamily="18" charset="0"/>
                <a:cs typeface="Times New Roman" pitchFamily="18" charset="0"/>
              </a:rPr>
              <a:t> J. (1999): The unified software development process; Addison-Wesley, Reading, Massachusetts.</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1302</TotalTime>
  <Words>1340</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Software development life cycle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2021-10-11T11:14:31Z</dcterms:modified>
</cp:coreProperties>
</file>