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School library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Igniting </a:t>
            </a:r>
            <a:r>
              <a:rPr lang="en-IN" sz="2000" dirty="0" smtClean="0">
                <a:latin typeface="Times New Roman" pitchFamily="18" charset="0"/>
                <a:cs typeface="Times New Roman" pitchFamily="18" charset="0"/>
              </a:rPr>
              <a:t>a passion for reading and research is core business for school libraries, inevitably placing the library at the centre of the twenty-first century reading and learning experience. Teacher librarians, librarians and library teams in Australian and New Zealand schools are responding to the learning needs within the school community with a focus on curriculum integration empowered by digital environments. School libraries are challenged to build learning opportunities and lifelong learning through integrated and innovative approaches to information literacy, critical thinking and creativity. The importance of school libraries in connecting students with local and global concerns as part of the curriculum is expected in both countries, placing significant emphasis on digital media, information management and responsive school library collections. Despite differing staffing approaches in Australia and New Zealand, the overall professional expertise is clear and expectations are highlighted through relevant professional standards. School library and information services in Australia and New Zealand continue to have a bright future.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school library exists to provide a range of learning opportunities for both large and small groups as well as individuals with a focus on intellectual content, information literacy and the learner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school in the past was entirely dependent upon the textbook. At present, however method of teaching in school has changed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provides vital </a:t>
            </a:r>
            <a:r>
              <a:rPr lang="en-IN" sz="2000" dirty="0" smtClean="0">
                <a:latin typeface="Times New Roman" pitchFamily="18" charset="0"/>
                <a:cs typeface="Times New Roman" pitchFamily="18" charset="0"/>
              </a:rPr>
              <a:t>information </a:t>
            </a:r>
            <a:r>
              <a:rPr lang="en-IN" sz="2000" dirty="0" smtClean="0">
                <a:latin typeface="Times New Roman" pitchFamily="18" charset="0"/>
                <a:cs typeface="Times New Roman" pitchFamily="18" charset="0"/>
              </a:rPr>
              <a:t>and ideas that are fundamental for the functioning successfully in our increasingly information and knowledge based </a:t>
            </a:r>
            <a:r>
              <a:rPr lang="en-IN" sz="2000" dirty="0" smtClean="0">
                <a:latin typeface="Times New Roman" pitchFamily="18" charset="0"/>
                <a:cs typeface="Times New Roman" pitchFamily="18" charset="0"/>
              </a:rPr>
              <a:t>society.</a:t>
            </a:r>
          </a:p>
          <a:p>
            <a:pPr algn="just">
              <a:lnSpc>
                <a:spcPct val="150000"/>
              </a:lnSpc>
            </a:pPr>
            <a:r>
              <a:rPr lang="en-IN" sz="2000" dirty="0" smtClean="0">
                <a:latin typeface="Times New Roman" pitchFamily="18" charset="0"/>
                <a:cs typeface="Times New Roman" pitchFamily="18" charset="0"/>
              </a:rPr>
              <a:t>School library is capable </a:t>
            </a:r>
            <a:r>
              <a:rPr lang="en-IN" sz="2000" dirty="0" err="1" smtClean="0">
                <a:latin typeface="Times New Roman" pitchFamily="18" charset="0"/>
                <a:cs typeface="Times New Roman" pitchFamily="18" charset="0"/>
              </a:rPr>
              <a:t>ofundertaking</a:t>
            </a:r>
            <a:r>
              <a:rPr lang="en-IN" sz="2000" dirty="0" smtClean="0">
                <a:latin typeface="Times New Roman" pitchFamily="18" charset="0"/>
                <a:cs typeface="Times New Roman" pitchFamily="18" charset="0"/>
              </a:rPr>
              <a:t> this important responsibility. It serves to arouse curiosity for learning and supplements the instructional programme for a creative life.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issues relating to collection development are very similar to those in Australia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issues that schools face fall into three main categories: the </a:t>
            </a:r>
            <a:r>
              <a:rPr lang="en-IN" sz="2000" dirty="0" err="1" smtClean="0">
                <a:latin typeface="Times New Roman" pitchFamily="18" charset="0"/>
                <a:cs typeface="Times New Roman" pitchFamily="18" charset="0"/>
              </a:rPr>
              <a:t>ebook</a:t>
            </a:r>
            <a:r>
              <a:rPr lang="en-IN" sz="2000" dirty="0" smtClean="0">
                <a:latin typeface="Times New Roman" pitchFamily="18" charset="0"/>
                <a:cs typeface="Times New Roman" pitchFamily="18" charset="0"/>
              </a:rPr>
              <a:t> genre and purpose, the infrastructure required to make </a:t>
            </a:r>
            <a:r>
              <a:rPr lang="en-IN" sz="2000" dirty="0" err="1" smtClean="0">
                <a:latin typeface="Times New Roman" pitchFamily="18" charset="0"/>
                <a:cs typeface="Times New Roman" pitchFamily="18" charset="0"/>
              </a:rPr>
              <a:t>ebooks</a:t>
            </a:r>
            <a:r>
              <a:rPr lang="en-IN" sz="2000" dirty="0" smtClean="0">
                <a:latin typeface="Times New Roman" pitchFamily="18" charset="0"/>
                <a:cs typeface="Times New Roman" pitchFamily="18" charset="0"/>
              </a:rPr>
              <a:t> accessible, and the technology required to read the </a:t>
            </a:r>
            <a:r>
              <a:rPr lang="en-IN" sz="2000" dirty="0" smtClean="0">
                <a:latin typeface="Times New Roman" pitchFamily="18" charset="0"/>
                <a:cs typeface="Times New Roman" pitchFamily="18" charset="0"/>
              </a:rPr>
              <a:t>texts.</a:t>
            </a:r>
          </a:p>
          <a:p>
            <a:pPr algn="just">
              <a:lnSpc>
                <a:spcPct val="150000"/>
              </a:lnSpc>
            </a:pPr>
            <a:r>
              <a:rPr lang="en-IN" sz="2000" dirty="0" smtClean="0">
                <a:latin typeface="Times New Roman" pitchFamily="18" charset="0"/>
                <a:cs typeface="Times New Roman" pitchFamily="18" charset="0"/>
              </a:rPr>
              <a:t>It has been observed that when the teachers and the school librarians work together, students achieve higher levels of literacy, reading, learning, problem solving and information and communication technology </a:t>
            </a:r>
            <a:r>
              <a:rPr lang="en-IN" sz="2000" dirty="0" smtClean="0">
                <a:latin typeface="Times New Roman" pitchFamily="18" charset="0"/>
                <a:cs typeface="Times New Roman" pitchFamily="18" charset="0"/>
              </a:rPr>
              <a:t>skills.</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the number of school libraries in primary, secondary and the higher education is growing, yet there are many problems to overcome.</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library is a storehouse of information and a key to the knowledge, but the era of information technology revolution has relegated the librarians especially in schools to the background.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audiovisual media specially the Internet has lured the budding readers away from the printed works like the Pied Piper.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a great need for the </a:t>
            </a:r>
            <a:r>
              <a:rPr lang="en-IN" sz="2000" dirty="0" err="1" smtClean="0">
                <a:latin typeface="Times New Roman" pitchFamily="18" charset="0"/>
                <a:cs typeface="Times New Roman" pitchFamily="18" charset="0"/>
              </a:rPr>
              <a:t>upliftment</a:t>
            </a:r>
            <a:r>
              <a:rPr lang="en-IN" sz="2000" dirty="0" smtClean="0">
                <a:latin typeface="Times New Roman" pitchFamily="18" charset="0"/>
                <a:cs typeface="Times New Roman" pitchFamily="18" charset="0"/>
              </a:rPr>
              <a:t> of school libraries in India. If the reading habits of the students have to be changed, the conditions of the school libraries have to be improved.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purpose, the central as well as the state government, the school authorities, the school librarian and the teachers will all have to work together.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provides details about teacher librarian practice to those involved with performance appraisal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Provide access to information resources through efficient, effective and professionally managed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a:t>
            </a:r>
            <a:r>
              <a:rPr lang="en-IN" sz="2000" dirty="0" smtClean="0">
                <a:latin typeface="Times New Roman" pitchFamily="18" charset="0"/>
                <a:cs typeface="Times New Roman" pitchFamily="18" charset="0"/>
              </a:rPr>
              <a:t>perating </a:t>
            </a:r>
            <a:r>
              <a:rPr lang="en-IN" sz="2000" dirty="0" smtClean="0">
                <a:latin typeface="Times New Roman" pitchFamily="18" charset="0"/>
                <a:cs typeface="Times New Roman" pitchFamily="18" charset="0"/>
              </a:rPr>
              <a:t>relevant and efficient library systems to make resources </a:t>
            </a:r>
            <a:r>
              <a:rPr lang="en-IN" sz="2000" dirty="0" smtClean="0">
                <a:latin typeface="Times New Roman" pitchFamily="18" charset="0"/>
                <a:cs typeface="Times New Roman" pitchFamily="18" charset="0"/>
              </a:rPr>
              <a:t>available.</a:t>
            </a:r>
          </a:p>
          <a:p>
            <a:pPr algn="just">
              <a:lnSpc>
                <a:spcPct val="150000"/>
              </a:lnSpc>
            </a:pPr>
            <a:r>
              <a:rPr lang="en-IN" sz="2000" dirty="0" smtClean="0">
                <a:latin typeface="Times New Roman" pitchFamily="18" charset="0"/>
                <a:cs typeface="Times New Roman" pitchFamily="18" charset="0"/>
              </a:rPr>
              <a:t>SCIS has used AACR and AACR2 as its standard for descriptive cataloguing since its inception before the introduction of RDA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of the distinguishing features of information literacy teaching in schools is the range of models that have been developed, though only a limited number are designed to be used by students themselves.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New </a:t>
                      </a:r>
                      <a:r>
                        <a:rPr lang="en-US" sz="2000" dirty="0" err="1">
                          <a:latin typeface="Times New Roman" pitchFamily="18" charset="0"/>
                          <a:ea typeface="Calibri"/>
                          <a:cs typeface="Times New Roman" pitchFamily="18" charset="0"/>
                        </a:rPr>
                        <a:t>Literacies</a:t>
                      </a:r>
                      <a:r>
                        <a:rPr lang="en-US" sz="2000" dirty="0">
                          <a:latin typeface="Times New Roman" pitchFamily="18" charset="0"/>
                          <a:ea typeface="Calibri"/>
                          <a:cs typeface="Times New Roman" pitchFamily="18" charset="0"/>
                        </a:rPr>
                        <a:t>: Towards a Renewed Role of School Libraries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Asselin, Marlene. 2004.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The notion of "new literacies" is appearing increasingly in the news in literacy research, journals and books; and in preservice and inservice teacher education</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Supporting Informed Learners in the 21st Century</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Bruce, Christine S., Hilary E. Hughes and Mary M. Somerville. 2011.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Drawing on existing research into </a:t>
                      </a:r>
                      <a:r>
                        <a:rPr lang="en-US" sz="2000" dirty="0" err="1">
                          <a:solidFill>
                            <a:srgbClr val="333333"/>
                          </a:solidFill>
                          <a:latin typeface="Times New Roman" pitchFamily="18" charset="0"/>
                          <a:ea typeface="Calibri"/>
                          <a:cs typeface="Times New Roman" pitchFamily="18" charset="0"/>
                        </a:rPr>
                        <a:t>peopleâ</a:t>
                      </a:r>
                      <a:r>
                        <a:rPr lang="en-US" sz="2000" dirty="0">
                          <a:solidFill>
                            <a:srgbClr val="333333"/>
                          </a:solidFill>
                          <a:latin typeface="Times New Roman" pitchFamily="18" charset="0"/>
                          <a:ea typeface="Calibri"/>
                          <a:cs typeface="Times New Roman" pitchFamily="18" charset="0"/>
                        </a:rPr>
                        <a:t>€™s experience of information literacy, it identifies critical experiences of informed learners in each of these three settings.</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Engaging Secondary Students in Lifelong Learning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Bryce, J. and G. Withers. 2003.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schools selected were not necessarily exemplars although all had an interest in focusing on lifelong learning.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Building a Future ready Personal Learning Network</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Cox, Ernie. 2010.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555555"/>
                          </a:solidFill>
                          <a:latin typeface="Times New Roman"/>
                          <a:ea typeface="Calibri"/>
                          <a:cs typeface="Latha"/>
                        </a:rPr>
                        <a:t>School librarians might add or subtract from this list, but at least one of these factors must impact the daily existence of every member of the school library profession.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447800"/>
            <a:ext cx="6781800" cy="50292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chapter has highlighted some key aspects of school libraries and school librarianship in Australia and New Zealand. There are comprehensive and exciting changes and developments taking place in the way school libraries can serve their school communities, which reflect the developments taking place in other library sectors or school libraries around the world. Yet even in Australia and New Zealand, there are differences from region to region, or type of school. Nevertheless, the professional standards of engagement, and the overall goal of developing quality curriculum services underpin the work of teacher librarians, librarians and school library teams.</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85800"/>
            <a:ext cx="7790688" cy="5715000"/>
          </a:xfrm>
        </p:spPr>
        <p:txBody>
          <a:bodyPr>
            <a:noAutofit/>
          </a:bodyPr>
          <a:lstStyle/>
          <a:p>
            <a:pPr algn="just">
              <a:lnSpc>
                <a:spcPct val="160000"/>
              </a:lnSpc>
            </a:pPr>
            <a:r>
              <a:rPr lang="en-IN" sz="1800" dirty="0" err="1" smtClean="0">
                <a:latin typeface="Times New Roman" pitchFamily="18" charset="0"/>
                <a:cs typeface="Times New Roman" pitchFamily="18" charset="0"/>
              </a:rPr>
              <a:t>Asselin</a:t>
            </a:r>
            <a:r>
              <a:rPr lang="en-IN" sz="1800" dirty="0" smtClean="0">
                <a:latin typeface="Times New Roman" pitchFamily="18" charset="0"/>
                <a:cs typeface="Times New Roman" pitchFamily="18" charset="0"/>
              </a:rPr>
              <a:t>, Marlene. 2004. “New </a:t>
            </a:r>
            <a:r>
              <a:rPr lang="en-IN" sz="1800" dirty="0" err="1" smtClean="0">
                <a:latin typeface="Times New Roman" pitchFamily="18" charset="0"/>
                <a:cs typeface="Times New Roman" pitchFamily="18" charset="0"/>
              </a:rPr>
              <a:t>Literacies</a:t>
            </a:r>
            <a:r>
              <a:rPr lang="en-IN" sz="1800" dirty="0" smtClean="0">
                <a:latin typeface="Times New Roman" pitchFamily="18" charset="0"/>
                <a:cs typeface="Times New Roman" pitchFamily="18" charset="0"/>
              </a:rPr>
              <a:t>: Towards a Renewed Role of School Libraries.” Teacher Librarian 31(5): 52–53.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Bruce, Christine S., Hilary E. Hughes and Mary M. Somerville. 2011. “Supporting Informed Learners in the 21st Century.” Library Trends 60(1): 522–545. </a:t>
            </a:r>
            <a:r>
              <a:rPr lang="en-IN" sz="1800" dirty="0" err="1" smtClean="0">
                <a:latin typeface="Times New Roman" pitchFamily="18" charset="0"/>
                <a:cs typeface="Times New Roman" pitchFamily="18" charset="0"/>
              </a:rPr>
              <a:t>doi</a:t>
            </a:r>
            <a:r>
              <a:rPr lang="en-IN" sz="1800" dirty="0" smtClean="0">
                <a:latin typeface="Times New Roman" pitchFamily="18" charset="0"/>
                <a:cs typeface="Times New Roman" pitchFamily="18" charset="0"/>
              </a:rPr>
              <a:t>: 10.1353/lib.2012.0009. Accessed on 9 December 2016.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Bryce</a:t>
            </a:r>
            <a:r>
              <a:rPr lang="en-IN" sz="1800" dirty="0" smtClean="0">
                <a:latin typeface="Times New Roman" pitchFamily="18" charset="0"/>
                <a:cs typeface="Times New Roman" pitchFamily="18" charset="0"/>
              </a:rPr>
              <a:t>, J. and G. Withers. 2003. Engaging Secondary Students in Lifelong Learning. </a:t>
            </a:r>
            <a:r>
              <a:rPr lang="en-IN" sz="1800" dirty="0" smtClean="0">
                <a:latin typeface="Times New Roman" pitchFamily="18" charset="0"/>
                <a:cs typeface="Times New Roman" pitchFamily="18" charset="0"/>
              </a:rPr>
              <a:t>Camberwell</a:t>
            </a:r>
            <a:r>
              <a:rPr lang="en-IN" sz="1800" dirty="0" smtClean="0">
                <a:latin typeface="Times New Roman" pitchFamily="18" charset="0"/>
                <a:cs typeface="Times New Roman" pitchFamily="18" charset="0"/>
              </a:rPr>
              <a:t>: ACER.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Cart</a:t>
            </a:r>
            <a:r>
              <a:rPr lang="en-IN" sz="1800" dirty="0" smtClean="0">
                <a:latin typeface="Times New Roman" pitchFamily="18" charset="0"/>
                <a:cs typeface="Times New Roman" pitchFamily="18" charset="0"/>
              </a:rPr>
              <a:t>, Michael. 2007. “Teacher-librarian as Literacy Leader.” In Esther Rosenfeld and David V. </a:t>
            </a:r>
            <a:r>
              <a:rPr lang="en-IN" sz="1800" dirty="0" err="1" smtClean="0">
                <a:latin typeface="Times New Roman" pitchFamily="18" charset="0"/>
                <a:cs typeface="Times New Roman" pitchFamily="18" charset="0"/>
              </a:rPr>
              <a:t>Loertscher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eds</a:t>
            </a:r>
            <a:r>
              <a:rPr lang="en-IN" sz="1800" dirty="0" smtClean="0">
                <a:latin typeface="Times New Roman" pitchFamily="18" charset="0"/>
                <a:cs typeface="Times New Roman" pitchFamily="18" charset="0"/>
              </a:rPr>
              <a:t>), Toward a 21st-Century School Library Media Program, pp. 262–267. Lanham, Maryland: The Scarecrow Press, </a:t>
            </a:r>
            <a:r>
              <a:rPr lang="en-IN" sz="1800" dirty="0" smtClean="0">
                <a:latin typeface="Times New Roman" pitchFamily="18" charset="0"/>
                <a:cs typeface="Times New Roman" pitchFamily="18" charset="0"/>
              </a:rPr>
              <a:t>Inc</a:t>
            </a:r>
          </a:p>
          <a:p>
            <a:pPr algn="just">
              <a:lnSpc>
                <a:spcPct val="160000"/>
              </a:lnSpc>
            </a:pPr>
            <a:r>
              <a:rPr lang="en-IN" sz="1800" dirty="0" smtClean="0">
                <a:latin typeface="Times New Roman" pitchFamily="18" charset="0"/>
                <a:cs typeface="Times New Roman" pitchFamily="18" charset="0"/>
              </a:rPr>
              <a:t>Cox, Ernie. 2010. “Building a </a:t>
            </a:r>
            <a:r>
              <a:rPr lang="en-IN" sz="1800" dirty="0" err="1" smtClean="0">
                <a:latin typeface="Times New Roman" pitchFamily="18" charset="0"/>
                <a:cs typeface="Times New Roman" pitchFamily="18" charset="0"/>
              </a:rPr>
              <a:t>Futureready</a:t>
            </a:r>
            <a:r>
              <a:rPr lang="en-IN" sz="1800" dirty="0" smtClean="0">
                <a:latin typeface="Times New Roman" pitchFamily="18" charset="0"/>
                <a:cs typeface="Times New Roman" pitchFamily="18" charset="0"/>
              </a:rPr>
              <a:t> Personal Learning Network.” </a:t>
            </a:r>
            <a:r>
              <a:rPr lang="en-IN" sz="1800" dirty="0" smtClean="0">
                <a:latin typeface="Times New Roman" pitchFamily="18" charset="0"/>
                <a:cs typeface="Times New Roman" pitchFamily="18" charset="0"/>
              </a:rPr>
              <a:t>School Library Monthly 27(3): 34‐35.</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Daley, Megan and Jackie Child. 2015. “</a:t>
            </a:r>
            <a:r>
              <a:rPr lang="en-IN" sz="1600" dirty="0" err="1" smtClean="0">
                <a:latin typeface="Times New Roman" pitchFamily="18" charset="0"/>
                <a:cs typeface="Times New Roman" pitchFamily="18" charset="0"/>
              </a:rPr>
              <a:t>Makerspaces</a:t>
            </a:r>
            <a:r>
              <a:rPr lang="en-IN" sz="1600" dirty="0" smtClean="0">
                <a:latin typeface="Times New Roman" pitchFamily="18" charset="0"/>
                <a:cs typeface="Times New Roman" pitchFamily="18" charset="0"/>
              </a:rPr>
              <a:t> in the School Library Environment.” Access 29(1): 42–49. http://search.informit.com.au/ </a:t>
            </a:r>
            <a:r>
              <a:rPr lang="en-IN" sz="1600" dirty="0" err="1" smtClean="0">
                <a:latin typeface="Times New Roman" pitchFamily="18" charset="0"/>
                <a:cs typeface="Times New Roman" pitchFamily="18" charset="0"/>
              </a:rPr>
              <a:t>documentSummary;dn</a:t>
            </a:r>
            <a:r>
              <a:rPr lang="en-IN" sz="1600" dirty="0" smtClean="0">
                <a:latin typeface="Times New Roman" pitchFamily="18" charset="0"/>
                <a:cs typeface="Times New Roman" pitchFamily="18" charset="0"/>
              </a:rPr>
              <a:t>=064530109882878;res=IELHSS. Accessed on 9 December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FitzGerald</a:t>
            </a:r>
            <a:r>
              <a:rPr lang="en-IN" sz="1600" dirty="0" smtClean="0">
                <a:latin typeface="Times New Roman" pitchFamily="18" charset="0"/>
                <a:cs typeface="Times New Roman" pitchFamily="18" charset="0"/>
              </a:rPr>
              <a:t>, Lee. 2011. “The Twin Purposes of Guided Inquiry: Guiding Student Inquiry and Evidence Based Practice.” Scan 30(1): 26–41. </a:t>
            </a:r>
            <a:endParaRPr lang="en-IN" sz="1600" dirty="0" smtClean="0">
              <a:latin typeface="Times New Roman" pitchFamily="18" charset="0"/>
              <a:cs typeface="Times New Roman" pitchFamily="18" charset="0"/>
            </a:endParaRPr>
          </a:p>
          <a:p>
            <a:pPr algn="just">
              <a:lnSpc>
                <a:spcPct val="170000"/>
              </a:lnSpc>
            </a:pPr>
            <a:r>
              <a:rPr lang="en-IN" sz="1600" dirty="0" err="1" smtClean="0">
                <a:latin typeface="Times New Roman" pitchFamily="18" charset="0"/>
                <a:cs typeface="Times New Roman" pitchFamily="18" charset="0"/>
              </a:rPr>
              <a:t>Kuhlthau</a:t>
            </a:r>
            <a:r>
              <a:rPr lang="en-IN" sz="1600" dirty="0" smtClean="0">
                <a:latin typeface="Times New Roman" pitchFamily="18" charset="0"/>
                <a:cs typeface="Times New Roman" pitchFamily="18" charset="0"/>
              </a:rPr>
              <a:t>, Carol C., Leslie K. </a:t>
            </a:r>
            <a:r>
              <a:rPr lang="en-IN" sz="1600" dirty="0" err="1" smtClean="0">
                <a:latin typeface="Times New Roman" pitchFamily="18" charset="0"/>
                <a:cs typeface="Times New Roman" pitchFamily="18" charset="0"/>
              </a:rPr>
              <a:t>Maniotes</a:t>
            </a:r>
            <a:r>
              <a:rPr lang="en-IN" sz="1600" dirty="0" smtClean="0">
                <a:latin typeface="Times New Roman" pitchFamily="18" charset="0"/>
                <a:cs typeface="Times New Roman" pitchFamily="18" charset="0"/>
              </a:rPr>
              <a:t> and Ann K. </a:t>
            </a:r>
            <a:r>
              <a:rPr lang="en-IN" sz="1600" dirty="0" err="1" smtClean="0">
                <a:latin typeface="Times New Roman" pitchFamily="18" charset="0"/>
                <a:cs typeface="Times New Roman" pitchFamily="18" charset="0"/>
              </a:rPr>
              <a:t>Caspari</a:t>
            </a:r>
            <a:r>
              <a:rPr lang="en-IN" sz="1600" dirty="0" smtClean="0">
                <a:latin typeface="Times New Roman" pitchFamily="18" charset="0"/>
                <a:cs typeface="Times New Roman" pitchFamily="18" charset="0"/>
              </a:rPr>
              <a:t>. 2012. Guided Inquiry Design: A Framework for Inquiry in your School. Santa Barbara, CA: Libraries Unlimited.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Library </a:t>
            </a:r>
            <a:r>
              <a:rPr lang="en-IN" sz="1600" dirty="0" smtClean="0">
                <a:latin typeface="Times New Roman" pitchFamily="18" charset="0"/>
                <a:cs typeface="Times New Roman" pitchFamily="18" charset="0"/>
              </a:rPr>
              <a:t>and Information Association of New Zealand </a:t>
            </a:r>
            <a:r>
              <a:rPr lang="en-IN" sz="1600" dirty="0" err="1" smtClean="0">
                <a:latin typeface="Times New Roman" pitchFamily="18" charset="0"/>
                <a:cs typeface="Times New Roman" pitchFamily="18" charset="0"/>
              </a:rPr>
              <a:t>Aotearoa</a:t>
            </a:r>
            <a:r>
              <a:rPr lang="en-IN" sz="1600" dirty="0" smtClean="0">
                <a:latin typeface="Times New Roman" pitchFamily="18" charset="0"/>
                <a:cs typeface="Times New Roman" pitchFamily="18" charset="0"/>
              </a:rPr>
              <a:t> (LIANZA). 2016. “Bodies of Knowledge.” http://www.lianza.org.nz/professional-development/bodies-knowledge. Accessed on 9 December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Ministry of Education (New Zealand). 2007. The New Zealand Curriculum. </a:t>
            </a:r>
            <a:r>
              <a:rPr lang="en-IN" sz="1600" dirty="0" err="1" smtClean="0">
                <a:latin typeface="Times New Roman" pitchFamily="18" charset="0"/>
                <a:cs typeface="Times New Roman" pitchFamily="18" charset="0"/>
              </a:rPr>
              <a:t>Wllington</a:t>
            </a:r>
            <a:r>
              <a:rPr lang="en-IN" sz="1600" dirty="0" smtClean="0">
                <a:latin typeface="Times New Roman" pitchFamily="18" charset="0"/>
                <a:cs typeface="Times New Roman" pitchFamily="18" charset="0"/>
              </a:rPr>
              <a:t>: Learning Media. http://nzcurriculum.tki.org.nz/. Accessed on 9 December 2016.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1304</TotalTime>
  <Words>1233</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School library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2021-10-11T13:00:29Z</dcterms:modified>
</cp:coreProperties>
</file>