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Virtual class room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lecturers who are used to presenting face-to-face, facilitating online classes through a virtual classroom interface proposes several new challenges. At the same time the affordances of the media offer many opportunities to improve the quality of students’ learning. This paper outlines the pedagogical lessons derived from convening a first year introductory programming unit through a series of twelve, two-hour online classes. General virtual classroom strategies as well as those particular to computer science are described. Approaches to developing students’ virtual classroom competencies, approaches to </a:t>
            </a:r>
            <a:r>
              <a:rPr lang="en-IN" sz="2000" dirty="0" err="1" smtClean="0">
                <a:latin typeface="Times New Roman" pitchFamily="18" charset="0"/>
                <a:cs typeface="Times New Roman" pitchFamily="18" charset="0"/>
              </a:rPr>
              <a:t>groupwork</a:t>
            </a:r>
            <a:r>
              <a:rPr lang="en-IN" sz="2000" dirty="0" smtClean="0">
                <a:latin typeface="Times New Roman" pitchFamily="18" charset="0"/>
                <a:cs typeface="Times New Roman" pitchFamily="18" charset="0"/>
              </a:rPr>
              <a:t>, and the implications of virtual classrooms for professional development and research are also discussed.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artificial division between lecture, tutorial and laboratory class need no longer exist; conceptual presentations and practical demonstrations can be woven together seamlessly.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seems that this is hope for both teachers and learners to overcome all the problems existing in the traditional </a:t>
            </a:r>
            <a:r>
              <a:rPr lang="en-IN" sz="2000" dirty="0" err="1" smtClean="0">
                <a:latin typeface="Times New Roman" pitchFamily="18" charset="0"/>
                <a:cs typeface="Times New Roman" pitchFamily="18" charset="0"/>
              </a:rPr>
              <a:t>cleanroom</a:t>
            </a:r>
            <a:r>
              <a:rPr lang="en-IN" sz="2000" dirty="0" smtClean="0">
                <a:latin typeface="Times New Roman" pitchFamily="18" charset="0"/>
                <a:cs typeface="Times New Roman" pitchFamily="18" charset="0"/>
              </a:rPr>
              <a:t> and many people even are trying to use as much as virtual technology as possible in the real campus.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the technology for anonymous polling could also exist in a typical classroom, this requires equipment not commonly available, while it is common in all virtual classroom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typical when technology is introduced in a practice which exists for many years.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 virtual classroom the ability to model programming skills using the screen sharing facility is available at all times.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Expert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allows computer science educators to impart attitudes, thought processes, problem solving techniques, and a whole range of other underlying skills that are not made explicit or at least not embedded in their context when other methods of teaching are employed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Developing student’s virtual classroom competencies not only improves their capacity to learn in the short term, but also develops generic online skills in negotiate meaning, sharing information, and collaborative problem solve online.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theoretical model of teaching skills to enhance student engagement in a VC setting.</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part of their responsibilities, one peer had to review the allocated student’s presentation and the notes before the actual activity and also the peer was to propose three questions to be discussed after the presentation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Goal-driven </a:t>
            </a:r>
            <a:r>
              <a:rPr lang="en-IN" sz="2000" dirty="0" smtClean="0">
                <a:latin typeface="Times New Roman" pitchFamily="18" charset="0"/>
                <a:cs typeface="Times New Roman" pitchFamily="18" charset="0"/>
              </a:rPr>
              <a:t>evaluation is consistent with this learning approach, which is based on the fulfilment of learning objectives by means of the proposed activities and exercises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Engagement is not something inner and static, but open to modifications as an effect of social relationships, the formative environment and the proposed tasks.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Presenters can take advantage of the fact that there is no interference between text chat and their audio broadcast to receive feedback and questions from the class while they are presenting.</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such, careful consideration is required to choose the mode of course delivery that promotes greatest cognitive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Permission to make digital or hard copies of all or part of this work for personal or classroom use is granted without fee provided that copies are not made or distributed for profit or commercial advantage and that copies bear this notice and the full citation on the first page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“dual coding” </a:t>
            </a:r>
            <a:r>
              <a:rPr lang="en-IN" sz="2000" dirty="0" smtClean="0">
                <a:latin typeface="Times New Roman" pitchFamily="18" charset="0"/>
                <a:cs typeface="Times New Roman" pitchFamily="18" charset="0"/>
              </a:rPr>
              <a:t>tactic </a:t>
            </a:r>
            <a:r>
              <a:rPr lang="en-IN" sz="2000" dirty="0" smtClean="0">
                <a:latin typeface="Times New Roman" pitchFamily="18" charset="0"/>
                <a:cs typeface="Times New Roman" pitchFamily="18" charset="0"/>
              </a:rPr>
              <a:t>has the added advantages of providing a marker in the text chat archive for the particular concept being addressed, allowing students to process discourse at their own pace, and catering to both textual and auditory learning styles</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05245"/>
        </p:xfrm>
        <a:graphic>
          <a:graphicData uri="http://schemas.openxmlformats.org/drawingml/2006/table">
            <a:tbl>
              <a:tblPr firstRow="1" bandRow="1">
                <a:tableStyleId>{5C22544A-7EE6-4342-B048-85BDC9FD1C3A}</a:tableStyleId>
              </a:tblPr>
              <a:tblGrid>
                <a:gridCol w="1905000"/>
                <a:gridCol w="21336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362960">
                <a:tc>
                  <a:txBody>
                    <a:bodyPr/>
                    <a:lstStyle/>
                    <a:p>
                      <a:pPr algn="just">
                        <a:lnSpc>
                          <a:spcPct val="150000"/>
                        </a:lnSpc>
                        <a:spcAft>
                          <a:spcPts val="500"/>
                        </a:spcAft>
                        <a:tabLst>
                          <a:tab pos="457200" algn="l"/>
                        </a:tabLst>
                      </a:pPr>
                      <a:r>
                        <a:rPr lang="en-US" sz="1900" dirty="0">
                          <a:latin typeface="Times New Roman"/>
                          <a:ea typeface="Calibri"/>
                          <a:cs typeface="Latha"/>
                        </a:rPr>
                        <a:t>The Impact of Virtual Classroom Laboratories in Computer Science Education</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Bower, M., and Richards, D.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solidFill>
                            <a:srgbClr val="333333"/>
                          </a:solidFill>
                          <a:latin typeface="Times New Roman"/>
                          <a:ea typeface="Calibri"/>
                          <a:cs typeface="Latha"/>
                        </a:rPr>
                        <a:t>In order to gauge the pedagogical implications of conducting Computer Science practical sessions remotely, the Division of ICS at Macquarie University conducted a formal experiment using a virtual classroom environment called Macromedia Breeze Live. </a:t>
                      </a:r>
                      <a:endParaRPr lang="en-IN" sz="19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Differences in approaches to learning: An overview</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Bransford, J. D., Stein, B. S., Vye, N. J., Franks, J. J., Auble, P. M., Mezynski, K. J., and Perfetto, G. A.,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While dealing with various approaches, you will study the elements of </a:t>
                      </a:r>
                      <a:r>
                        <a:rPr lang="en-US" sz="1900" dirty="0" err="1">
                          <a:latin typeface="Times New Roman"/>
                          <a:ea typeface="Calibri"/>
                          <a:cs typeface="Latha"/>
                        </a:rPr>
                        <a:t>behaviouristic</a:t>
                      </a:r>
                      <a:r>
                        <a:rPr lang="en-US" sz="1900" dirty="0">
                          <a:latin typeface="Times New Roman"/>
                          <a:ea typeface="Calibri"/>
                          <a:cs typeface="Latha"/>
                        </a:rPr>
                        <a:t>, cognitive and humanistic approach to learning that have emerged in recent years.</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752600"/>
                <a:gridCol w="1828800"/>
                <a:gridCol w="4133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Dual coding theory and education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Clark, J. M., and Paivio,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Dual coding theory (DCT) explains human behavior and experience in terms of dynamic associative processes that operate on a rich network of modality-specific verbal and nonverbal (or imagery) representations.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Cognitive Efficiency: Toward a Revised Theory of Media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Cobb, 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Media and learning can then be reconnected in limited ways that do not compromise any of Clark's main points, and doing this will bring media work into line with current research into the role of surface information codes.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981200" y="1447800"/>
            <a:ext cx="66294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good news is that the general principles underlying effective online teaching appear to be primarily the same as those for delivering face-to-face. Educators still need to design appropriately pitched tasks with suitable sequence and scope, execute a well timed delivery, provide appropriate motivation, facilitate interaction and so on. However, the way in which those principles are implemented in a virtual classroom is entirely different, due to the affordances and limitations of the medium. Academics who wish to deliver computer science education online require a new set of technical skills and an appreciation of the mechanics of virtual classrooms in order to implement pedagogy successfully. It is hoped that by sharing the experiences and knowledge gained through teaching introductory programming through a virtual classroom interface that other academics presented with a similar task in the future may deliver more effective educational experiences to their students.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Bower, M., and Richards, D. The Impact of Virtual Classroom Laboratories in Computer Science Education. In Thirty-Sixth SIGCSE Technical Symposium of Computer Science Education. (St. Louis, Missouri, USA). ACM Press 2005, 292-296.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Bransford</a:t>
            </a:r>
            <a:r>
              <a:rPr lang="en-IN" sz="1800" dirty="0" smtClean="0">
                <a:latin typeface="Times New Roman" pitchFamily="18" charset="0"/>
                <a:cs typeface="Times New Roman" pitchFamily="18" charset="0"/>
              </a:rPr>
              <a:t>, J. D., Stein, B. S., </a:t>
            </a:r>
            <a:r>
              <a:rPr lang="en-IN" sz="1800" dirty="0" err="1" smtClean="0">
                <a:latin typeface="Times New Roman" pitchFamily="18" charset="0"/>
                <a:cs typeface="Times New Roman" pitchFamily="18" charset="0"/>
              </a:rPr>
              <a:t>Vye</a:t>
            </a:r>
            <a:r>
              <a:rPr lang="en-IN" sz="1800" dirty="0" smtClean="0">
                <a:latin typeface="Times New Roman" pitchFamily="18" charset="0"/>
                <a:cs typeface="Times New Roman" pitchFamily="18" charset="0"/>
              </a:rPr>
              <a:t>, N. J., Franks, J. J., </a:t>
            </a:r>
            <a:r>
              <a:rPr lang="en-IN" sz="1800" dirty="0" err="1" smtClean="0">
                <a:latin typeface="Times New Roman" pitchFamily="18" charset="0"/>
                <a:cs typeface="Times New Roman" pitchFamily="18" charset="0"/>
              </a:rPr>
              <a:t>Auble</a:t>
            </a:r>
            <a:r>
              <a:rPr lang="en-IN" sz="1800" dirty="0" smtClean="0">
                <a:latin typeface="Times New Roman" pitchFamily="18" charset="0"/>
                <a:cs typeface="Times New Roman" pitchFamily="18" charset="0"/>
              </a:rPr>
              <a:t>, P. M., </a:t>
            </a:r>
            <a:r>
              <a:rPr lang="en-IN" sz="1800" dirty="0" err="1" smtClean="0">
                <a:latin typeface="Times New Roman" pitchFamily="18" charset="0"/>
                <a:cs typeface="Times New Roman" pitchFamily="18" charset="0"/>
              </a:rPr>
              <a:t>Mezynski</a:t>
            </a:r>
            <a:r>
              <a:rPr lang="en-IN" sz="1800" dirty="0" smtClean="0">
                <a:latin typeface="Times New Roman" pitchFamily="18" charset="0"/>
                <a:cs typeface="Times New Roman" pitchFamily="18" charset="0"/>
              </a:rPr>
              <a:t>, K. J., and </a:t>
            </a:r>
            <a:r>
              <a:rPr lang="en-IN" sz="1800" dirty="0" err="1" smtClean="0">
                <a:latin typeface="Times New Roman" pitchFamily="18" charset="0"/>
                <a:cs typeface="Times New Roman" pitchFamily="18" charset="0"/>
              </a:rPr>
              <a:t>Perfetto</a:t>
            </a:r>
            <a:r>
              <a:rPr lang="en-IN" sz="1800" dirty="0" smtClean="0">
                <a:latin typeface="Times New Roman" pitchFamily="18" charset="0"/>
                <a:cs typeface="Times New Roman" pitchFamily="18" charset="0"/>
              </a:rPr>
              <a:t>, G. A., Differences in approaches to learning: An overview. Journal of Experimental Psychology: General, 3, (1982), 390-398.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Clark, J. M., and </a:t>
            </a:r>
            <a:r>
              <a:rPr lang="en-IN" sz="1800" dirty="0" err="1" smtClean="0">
                <a:latin typeface="Times New Roman" pitchFamily="18" charset="0"/>
                <a:cs typeface="Times New Roman" pitchFamily="18" charset="0"/>
              </a:rPr>
              <a:t>Paivio</a:t>
            </a:r>
            <a:r>
              <a:rPr lang="en-IN" sz="1800" dirty="0" smtClean="0">
                <a:latin typeface="Times New Roman" pitchFamily="18" charset="0"/>
                <a:cs typeface="Times New Roman" pitchFamily="18" charset="0"/>
              </a:rPr>
              <a:t>, A., Dual coding theory and education. Educational Psychology Review, 3, 3 (1991), 149-170.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Cobb, T., Cognitive Efficiency: Toward a Revised Theory of Media. Educational Technology Research and Development, 45, 4 (1997), 21-35.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Collins, A., Brown, J., and </a:t>
            </a:r>
            <a:r>
              <a:rPr lang="en-IN" sz="1800" dirty="0" err="1" smtClean="0">
                <a:latin typeface="Times New Roman" pitchFamily="18" charset="0"/>
                <a:cs typeface="Times New Roman" pitchFamily="18" charset="0"/>
              </a:rPr>
              <a:t>Holum</a:t>
            </a:r>
            <a:r>
              <a:rPr lang="en-IN" sz="1800" dirty="0" smtClean="0">
                <a:latin typeface="Times New Roman" pitchFamily="18" charset="0"/>
                <a:cs typeface="Times New Roman" pitchFamily="18" charset="0"/>
              </a:rPr>
              <a:t>, A., Cognitive apprenticeship: Making thinking visible. American Educator, 6, 11 (1991), 38-46</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Craik</a:t>
            </a:r>
            <a:r>
              <a:rPr lang="en-IN" sz="1600" dirty="0" smtClean="0">
                <a:latin typeface="Times New Roman" pitchFamily="18" charset="0"/>
                <a:cs typeface="Times New Roman" pitchFamily="18" charset="0"/>
              </a:rPr>
              <a:t>, F. I. M., and Lockhart, R. S., Levels of processing: A framework for memory research. Journal of Verbal Thinking and Verbal Behaviour, 11, (1972), 671-684.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Fåhræus</a:t>
            </a:r>
            <a:r>
              <a:rPr lang="en-IN" sz="1600" dirty="0" smtClean="0">
                <a:latin typeface="Times New Roman" pitchFamily="18" charset="0"/>
                <a:cs typeface="Times New Roman" pitchFamily="18" charset="0"/>
              </a:rPr>
              <a:t>, E. R., Bridgeman, N., </a:t>
            </a:r>
            <a:r>
              <a:rPr lang="en-IN" sz="1600" dirty="0" err="1" smtClean="0">
                <a:latin typeface="Times New Roman" pitchFamily="18" charset="0"/>
                <a:cs typeface="Times New Roman" pitchFamily="18" charset="0"/>
              </a:rPr>
              <a:t>Rugelj</a:t>
            </a:r>
            <a:r>
              <a:rPr lang="en-IN" sz="1600" dirty="0" smtClean="0">
                <a:latin typeface="Times New Roman" pitchFamily="18" charset="0"/>
                <a:cs typeface="Times New Roman" pitchFamily="18" charset="0"/>
              </a:rPr>
              <a:t>, J., Chamberlain, B., and Fuller, U. Teaching with Electronic Collaborative Learning Groups: Report of the ITiCSE'99 Working Group on Creative Teaching of Electronic Collaborative Learning Groups. In Annual Joint Conference Integrating Technology into Computer Science Education. (Cracow, Poland). ACM, NY, USA 1999, 121-128.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Fisher, G. (1996) Making Learning a Part of Life - Beyond the "Gift Wrapping" approach to Technology. Last accessed [Available at: http://www.cs.colorado.edu/~l3d/presentations/gf-wlf/]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Hatcher, S. Reading between the lines: </a:t>
            </a:r>
            <a:r>
              <a:rPr lang="en-IN" sz="1600" dirty="0" err="1" smtClean="0">
                <a:latin typeface="Times New Roman" pitchFamily="18" charset="0"/>
                <a:cs typeface="Times New Roman" pitchFamily="18" charset="0"/>
              </a:rPr>
              <a:t>Metacommunicative</a:t>
            </a:r>
            <a:r>
              <a:rPr lang="en-IN" sz="1600" dirty="0" smtClean="0">
                <a:latin typeface="Times New Roman" pitchFamily="18" charset="0"/>
                <a:cs typeface="Times New Roman" pitchFamily="18" charset="0"/>
              </a:rPr>
              <a:t> aspects of online education. In 111th Annual Conference of the American Psychological Association. (Toronto, Canada). 2003, 1-11.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Knowles, The Adult Learner: A Neglected Species. 3rd ed. Gulf Publishing. Houston, 1984.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1451</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Virtual class room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2021-10-09T14:55:44Z</dcterms:modified>
</cp:coreProperties>
</file>