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Air freight pursue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Air </a:t>
            </a:r>
            <a:r>
              <a:rPr lang="en-IN" sz="2000" dirty="0" smtClean="0">
                <a:latin typeface="Times New Roman" pitchFamily="18" charset="0"/>
                <a:cs typeface="Times New Roman" pitchFamily="18" charset="0"/>
              </a:rPr>
              <a:t>transport industry has gradually increased its share of global passenger and freight traffic, and this trend has accelerated in the last 40 years. For the past decade, air-freight traffic growth has outpaced air passenger traffic growth by 1-2% each year. In the past, air-freight sector offered limited services, with heavy reliance on several intermediaries and a significant dependence on air passenger operations. The sector can now be characterized as a sophisticated, innovative one, relying heavily on new electronic technologies, offering a wide range of transport and logistical products through dedicated specialist freight operators.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increasing emphasis on the globalization of trade and economic activity, air-freight growth is expected to continue to outpace air passenger traffic growth. The air-freight growth is expected to be greatest in the Asian markets (intra- -Asia; North America-Asia; Europe-Asia and Australasia). The process of physical distribution of freight has become a highly sophisticated operation, with increasingly greater reliance being placed on the use of new technology to assist in the movement, storage, and tracking of consignments. But transport is just one component in this logistics chain. In this paper, air-freight sector is examined in terms of its structure, organization, its role in the supply chains, the main trends in the recent period, constraints facing the sector and the future prospects in air-freight sector.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of the initiatives have been extensions or modifications to existing strategies that have been used in previous market downturns, but which, as has been seen, have not prevented long-term financial problems for the airlines.</a:t>
            </a:r>
            <a:endParaRPr lang="en-US" sz="2000" b="1"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raises issues as to the nature of markets that are generally served by a relatively small number of large network carriers, often involving alliances between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degree of competition exists between the various alliances for the trunk hauls market, and there is also competition at either end of routes with many other, including low cost, carriers competing for passengers in overlapping feeder and origin-destination traffic to international hub airports.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Security </a:t>
            </a:r>
            <a:r>
              <a:rPr lang="en-IN" sz="2000" dirty="0" smtClean="0">
                <a:latin typeface="Times New Roman" pitchFamily="18" charset="0"/>
                <a:cs typeface="Times New Roman" pitchFamily="18" charset="0"/>
              </a:rPr>
              <a:t>problems are a significant factor constraining the growth and development of both express operations and Air- Trucking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Impact </a:t>
            </a:r>
            <a:r>
              <a:rPr lang="en-IN" sz="2000" dirty="0" smtClean="0">
                <a:latin typeface="Times New Roman" pitchFamily="18" charset="0"/>
                <a:cs typeface="Times New Roman" pitchFamily="18" charset="0"/>
              </a:rPr>
              <a:t>of the range of services in the express and small package </a:t>
            </a:r>
            <a:r>
              <a:rPr lang="en-IN" sz="2000" dirty="0" smtClean="0">
                <a:latin typeface="Times New Roman" pitchFamily="18" charset="0"/>
                <a:cs typeface="Times New Roman" pitchFamily="18" charset="0"/>
              </a:rPr>
              <a:t>market.</a:t>
            </a:r>
          </a:p>
          <a:p>
            <a:pPr algn="just">
              <a:lnSpc>
                <a:spcPct val="150000"/>
              </a:lnSpc>
            </a:pPr>
            <a:r>
              <a:rPr lang="en-IN" sz="2000" dirty="0" smtClean="0">
                <a:latin typeface="Times New Roman" pitchFamily="18" charset="0"/>
                <a:cs typeface="Times New Roman" pitchFamily="18" charset="0"/>
              </a:rPr>
              <a:t>Within Europe, competition from surface modes has had, and will continue to have, a downward impact on air-freight growth rates.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Others have questioned the loss of natural lands, population displacement issues, problems linked to excessive aircraft noise and general lack of urban ambience associated with the </a:t>
            </a:r>
            <a:r>
              <a:rPr lang="en-IN" sz="2000" dirty="0" err="1" smtClean="0">
                <a:latin typeface="Times New Roman" pitchFamily="18" charset="0"/>
                <a:cs typeface="Times New Roman" pitchFamily="18" charset="0"/>
              </a:rPr>
              <a:t>aerotropolis</a:t>
            </a:r>
            <a:r>
              <a:rPr lang="en-IN" sz="2000" dirty="0" smtClean="0">
                <a:latin typeface="Times New Roman" pitchFamily="18" charset="0"/>
                <a:cs typeface="Times New Roman" pitchFamily="18" charset="0"/>
              </a:rPr>
              <a:t> model of </a:t>
            </a:r>
            <a:r>
              <a:rPr lang="en-IN" sz="2000" dirty="0" smtClean="0">
                <a:latin typeface="Times New Roman" pitchFamily="18" charset="0"/>
                <a:cs typeface="Times New Roman" pitchFamily="18" charset="0"/>
              </a:rPr>
              <a:t>development.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Globalization means erasure of national boundaries for economic purposes; international trade (governed by comparative advantage) becomes inter-regional trade (governed by absolute advantage).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practical terms, internalization is technically what has largely been occurring in the World with the development of agencies such as the World Trade Organization. Perversely, globalization has been more narrowly geographically concentrated, for example within the EU area. We use the term „globalization‟ here in is broader sense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it can be used to generate large profits, and this has been done in many industries, its main purpose in air transport is to generate sufficient revenue to earn an acceptable return after all costs, (including those of capital) have been covered.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Integrated carriers now offer multimodal services that take advantage of the distance, cost, and time trade-offs offered by different modes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advantages offered to the shippers through movement by air include speed, particularly over long distances, lower risk of damage, security, flexibility, accessibility for customers, and good frequency for regular </a:t>
            </a:r>
            <a:r>
              <a:rPr lang="en-IN" sz="2000" dirty="0" smtClean="0">
                <a:latin typeface="Times New Roman" pitchFamily="18" charset="0"/>
                <a:cs typeface="Times New Roman" pitchFamily="18" charset="0"/>
              </a:rPr>
              <a:t>destinations.</a:t>
            </a:r>
          </a:p>
          <a:p>
            <a:pPr algn="just">
              <a:lnSpc>
                <a:spcPct val="150000"/>
              </a:lnSpc>
            </a:pPr>
            <a:r>
              <a:rPr lang="en-IN" sz="2000" dirty="0" smtClean="0">
                <a:latin typeface="Times New Roman" pitchFamily="18" charset="0"/>
                <a:cs typeface="Times New Roman" pitchFamily="18" charset="0"/>
              </a:rPr>
              <a:t>For integrated operators, the guaranteed delivery and the facility to track consignments gives customers additional advantages over standard air-freight carriage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optimism is due to the fact that carriers are currently upgrading their fleets with passenger planes that aircraft manufacturers are converting with more fuel-efficient engines, and on the other side we have more products that accommodate increasingly higher </a:t>
            </a:r>
            <a:r>
              <a:rPr lang="en-IN" sz="2000" dirty="0" smtClean="0">
                <a:latin typeface="Times New Roman" pitchFamily="18" charset="0"/>
                <a:cs typeface="Times New Roman" pitchFamily="18" charset="0"/>
              </a:rPr>
              <a:t>payloads.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Handbook of Logistics and Supply-Chain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 Brewer, K. J. Button, D. A. Hensher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a function made up of many sub-functions and many subsystems, each of which has been, and may still be, treated as a distinct management operation.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Benefits of different transport modes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Simmons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work is divided into two distinct parts; theory and practical analysis of different alternatives in transportation.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705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609600"/>
            <a:ext cx="7498080" cy="4800600"/>
          </a:xfrm>
        </p:spPr>
        <p:txBody>
          <a:bodyPr>
            <a:noAutofit/>
          </a:bodyPr>
          <a:lstStyle/>
          <a:p>
            <a:pPr algn="just">
              <a:buNone/>
            </a:pPr>
            <a:r>
              <a:rPr lang="en-IN" sz="1900" dirty="0" smtClean="0">
                <a:latin typeface="Times New Roman" pitchFamily="18" charset="0"/>
                <a:cs typeface="Times New Roman" pitchFamily="18" charset="0"/>
              </a:rPr>
              <a:t>    Air </a:t>
            </a:r>
            <a:r>
              <a:rPr lang="en-IN" sz="1900" dirty="0" smtClean="0">
                <a:latin typeface="Times New Roman" pitchFamily="18" charset="0"/>
                <a:cs typeface="Times New Roman" pitchFamily="18" charset="0"/>
              </a:rPr>
              <a:t>freight is a significantly more expensive mode of carriage of goods than other modes, and will be used when the value per unit weight of shipments is relatively high and the speed of delivery is an important factor. Under these circumstances, the transport costs can comprise a small proportion of the revenue associated with the products. The advantages offered to the shippers through movement by air include speed, particularly over long distances, lower risk of damage, security, flexibility, accessibility for customers, and good frequency for regular </a:t>
            </a:r>
            <a:r>
              <a:rPr lang="en-IN" sz="1900" dirty="0" smtClean="0">
                <a:latin typeface="Times New Roman" pitchFamily="18" charset="0"/>
                <a:cs typeface="Times New Roman" pitchFamily="18" charset="0"/>
              </a:rPr>
              <a:t>destinations. </a:t>
            </a:r>
            <a:r>
              <a:rPr lang="en-IN" sz="1900" dirty="0" smtClean="0">
                <a:latin typeface="Times New Roman" pitchFamily="18" charset="0"/>
                <a:cs typeface="Times New Roman" pitchFamily="18" charset="0"/>
              </a:rPr>
              <a:t>For integrated operators, the guaranteed delivery and the facility to track consignments gives customers additional advantages over standard air-freight carriage. These superior qualitative differences give rise to higher rates for integrated </a:t>
            </a:r>
            <a:r>
              <a:rPr lang="en-IN" sz="1900" dirty="0" smtClean="0">
                <a:latin typeface="Times New Roman" pitchFamily="18" charset="0"/>
                <a:cs typeface="Times New Roman" pitchFamily="18" charset="0"/>
              </a:rPr>
              <a:t>services. </a:t>
            </a:r>
            <a:r>
              <a:rPr lang="en-IN" sz="1900" dirty="0" smtClean="0">
                <a:latin typeface="Times New Roman" pitchFamily="18" charset="0"/>
                <a:cs typeface="Times New Roman" pitchFamily="18" charset="0"/>
              </a:rPr>
              <a:t>Over shorter distances, air transport faces stiff competition from surface modes and from combined road and sea services. Air-freight demand varies by season, and this is taken into account by carriers supplying airlift capacity. The emphasis on multimodal transport operations and on greater integration of transport with other logistical services will dominate freight developments in the next two decades. While e-commerce eliminates the need for physical distribution of some products and services, it is dramatically altering the pattern of consumption and generating new sources of business for the air-freight industry.</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 M. Brewer, K. J. Button, D. A. </a:t>
            </a:r>
            <a:r>
              <a:rPr lang="en-IN" sz="2000" dirty="0" err="1" smtClean="0">
                <a:latin typeface="Times New Roman" pitchFamily="18" charset="0"/>
                <a:cs typeface="Times New Roman" pitchFamily="18" charset="0"/>
              </a:rPr>
              <a:t>Hensher</a:t>
            </a:r>
            <a:r>
              <a:rPr lang="en-IN" sz="2000" dirty="0" smtClean="0">
                <a:latin typeface="Times New Roman" pitchFamily="18" charset="0"/>
                <a:cs typeface="Times New Roman" pitchFamily="18" charset="0"/>
              </a:rPr>
              <a:t>: Handbook of Logistics and Supply-Chain Management, Volume 2, </a:t>
            </a:r>
            <a:r>
              <a:rPr lang="en-IN" sz="2000" dirty="0" err="1" smtClean="0">
                <a:latin typeface="Times New Roman" pitchFamily="18" charset="0"/>
                <a:cs typeface="Times New Roman" pitchFamily="18" charset="0"/>
              </a:rPr>
              <a:t>Pergamon</a:t>
            </a:r>
            <a:r>
              <a:rPr lang="en-IN" sz="2000" dirty="0" smtClean="0">
                <a:latin typeface="Times New Roman" pitchFamily="18" charset="0"/>
                <a:cs typeface="Times New Roman" pitchFamily="18" charset="0"/>
              </a:rPr>
              <a:t>, 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K. J. Button, K. Haynes, R. </a:t>
            </a:r>
            <a:r>
              <a:rPr lang="en-IN" sz="2000" dirty="0" err="1" smtClean="0">
                <a:latin typeface="Times New Roman" pitchFamily="18" charset="0"/>
                <a:cs typeface="Times New Roman" pitchFamily="18" charset="0"/>
              </a:rPr>
              <a:t>Stough</a:t>
            </a:r>
            <a:r>
              <a:rPr lang="en-IN" sz="2000" dirty="0" smtClean="0">
                <a:latin typeface="Times New Roman" pitchFamily="18" charset="0"/>
                <a:cs typeface="Times New Roman" pitchFamily="18" charset="0"/>
              </a:rPr>
              <a:t>: Flying into the future, Air transport Policy in the EU, 1998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J. Simmons: Benefits of different transport modes, ECMT Economic Research Centre, Paris, 1993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K. E. </a:t>
            </a:r>
            <a:r>
              <a:rPr lang="en-IN" sz="2000" dirty="0" err="1" smtClean="0">
                <a:latin typeface="Times New Roman" pitchFamily="18" charset="0"/>
                <a:cs typeface="Times New Roman" pitchFamily="18" charset="0"/>
              </a:rPr>
              <a:t>Thuermer</a:t>
            </a:r>
            <a:r>
              <a:rPr lang="en-IN" sz="2000" dirty="0" smtClean="0">
                <a:latin typeface="Times New Roman" pitchFamily="18" charset="0"/>
                <a:cs typeface="Times New Roman" pitchFamily="18" charset="0"/>
              </a:rPr>
              <a:t>: International Air Freight Shares in 2011, Logistics Management, TIACA, 2008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Global Market forecast t- The future of flying 2005-2025, Airbus, </a:t>
            </a:r>
            <a:r>
              <a:rPr lang="en-IN" sz="2000" dirty="0" smtClean="0">
                <a:latin typeface="Times New Roman" pitchFamily="18" charset="0"/>
                <a:cs typeface="Times New Roman" pitchFamily="18" charset="0"/>
              </a:rPr>
              <a:t>2005</a:t>
            </a:r>
          </a:p>
          <a:p>
            <a:pPr algn="just">
              <a:lnSpc>
                <a:spcPct val="160000"/>
              </a:lnSpc>
            </a:pPr>
            <a:r>
              <a:rPr lang="en-IN" sz="2000" dirty="0" smtClean="0">
                <a:latin typeface="Times New Roman" pitchFamily="18" charset="0"/>
                <a:cs typeface="Times New Roman" pitchFamily="18" charset="0"/>
              </a:rPr>
              <a:t>[6] World Air Cargo Forecast 2006-2007, Boeing, </a:t>
            </a:r>
            <a:r>
              <a:rPr lang="en-IN" sz="2000" dirty="0" smtClean="0">
                <a:latin typeface="Times New Roman" pitchFamily="18" charset="0"/>
                <a:cs typeface="Times New Roman" pitchFamily="18" charset="0"/>
              </a:rPr>
              <a:t>2006/2007</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Yonghwa</a:t>
            </a:r>
            <a:r>
              <a:rPr lang="en-IN" sz="2000" dirty="0" smtClean="0">
                <a:latin typeface="Times New Roman" pitchFamily="18" charset="0"/>
                <a:cs typeface="Times New Roman" pitchFamily="18" charset="0"/>
              </a:rPr>
              <a:t> Park, Hun-Koo Ha: Analysis of the impact of high-speed railroad service on air transport demand, Transportation Research Part E: Logistics and Transportation Review, Vol. 42, No. 2, pp. 95-104, 2006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 Zhang, Y. Zhang: A model of air cargo liberalization: passenger vs. All-cargo carriers, Transportation Research Part E: Logistics and Transportation Review, Vol. 38, No. 3-4, pp. 175-191, 2002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T. H. </a:t>
            </a:r>
            <a:r>
              <a:rPr lang="en-IN" sz="2000" dirty="0" err="1" smtClean="0">
                <a:latin typeface="Times New Roman" pitchFamily="18" charset="0"/>
                <a:cs typeface="Times New Roman" pitchFamily="18" charset="0"/>
              </a:rPr>
              <a:t>Uom</a:t>
            </a:r>
            <a:r>
              <a:rPr lang="en-IN" sz="2000" dirty="0" smtClean="0">
                <a:latin typeface="Times New Roman" pitchFamily="18" charset="0"/>
                <a:cs typeface="Times New Roman" pitchFamily="18" charset="0"/>
              </a:rPr>
              <a:t>, A. Zhang, W. Swan: Air cargo logistics and hub developments, Transportation Research Part E: Logistics and Transportation Review, Vol. 40, No. 2, 2004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S. D. Barrett: How do the demands for airport services differ between full-service carriers and low-cost carriers, Journal of Air Transport Management, Vol. 10, No. 1, pp. 33-39, 2004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1379</Words>
  <Application>Microsoft Office PowerPoint</Application>
  <PresentationFormat>On-screen Show (4:3)</PresentationFormat>
  <Paragraphs>58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Air freight pursue</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2021-10-09T13:26:55Z</dcterms:modified>
</cp:coreProperties>
</file>