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Event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Aspect-Oriented Programming (AOP) methodology has been investigated in the design and implementation of a representative Event Management System Software. Eclipse-AJDT environment has been used as open source enhanced IDE support for programming in AOP language – </a:t>
            </a:r>
            <a:r>
              <a:rPr lang="en-IN" sz="2000" dirty="0" err="1" smtClean="0">
                <a:latin typeface="Times New Roman" pitchFamily="18" charset="0"/>
                <a:cs typeface="Times New Roman" pitchFamily="18" charset="0"/>
              </a:rPr>
              <a:t>AspectJ</a:t>
            </a:r>
            <a:r>
              <a:rPr lang="en-IN" sz="2000" dirty="0" smtClean="0">
                <a:latin typeface="Times New Roman" pitchFamily="18" charset="0"/>
                <a:cs typeface="Times New Roman" pitchFamily="18" charset="0"/>
              </a:rPr>
              <a:t>. Twelve crosscutting concerns have been identified and modularized into highly cohesive modular units – aspects, thus reducing the complexity of the design due to elimination of code scattering and tangling. The impact of using this methodology on various quality factors of the software has been examined. The study concludes that AOP methodology in Eclipse-AJDT environment can help in evolving efficient, cost-effective and quality ‘Event Management System Software’.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system customer contacts the company for event management. </a:t>
            </a:r>
          </a:p>
          <a:p>
            <a:pPr algn="just">
              <a:lnSpc>
                <a:spcPct val="150000"/>
              </a:lnSpc>
            </a:pPr>
            <a:r>
              <a:rPr lang="en-IN" sz="2000" dirty="0" smtClean="0">
                <a:latin typeface="Times New Roman" pitchFamily="18" charset="0"/>
                <a:cs typeface="Times New Roman" pitchFamily="18" charset="0"/>
              </a:rPr>
              <a:t>The existing system was studied to establish its weak and strong points. The information that was acquired from this study gave the basis for the design of the system. </a:t>
            </a:r>
          </a:p>
          <a:p>
            <a:pPr algn="just">
              <a:lnSpc>
                <a:spcPct val="150000"/>
              </a:lnSpc>
            </a:pPr>
            <a:r>
              <a:rPr lang="en-IN" sz="2000" dirty="0" smtClean="0">
                <a:latin typeface="Times New Roman" pitchFamily="18" charset="0"/>
                <a:cs typeface="Times New Roman" pitchFamily="18" charset="0"/>
              </a:rPr>
              <a:t>This process supports existing infrastructure requirements and provides specific recommendations for hardware and network solutions based on existing and projected user needs. </a:t>
            </a:r>
          </a:p>
          <a:p>
            <a:pPr algn="just">
              <a:lnSpc>
                <a:spcPct val="150000"/>
              </a:lnSpc>
            </a:pPr>
            <a:r>
              <a:rPr lang="en-IN" sz="2000" dirty="0" smtClean="0">
                <a:latin typeface="Times New Roman" pitchFamily="18" charset="0"/>
                <a:cs typeface="Times New Roman" pitchFamily="18" charset="0"/>
              </a:rPr>
              <a:t>It was qualitative in that opinions of the people were sought and the researcher had to contextualize them according to his/her understanding.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leads to problems of code scattering [</a:t>
            </a:r>
            <a:r>
              <a:rPr lang="en-IN" sz="2000" dirty="0" err="1" smtClean="0">
                <a:latin typeface="Times New Roman" pitchFamily="18" charset="0"/>
                <a:cs typeface="Times New Roman" pitchFamily="18" charset="0"/>
              </a:rPr>
              <a:t>Gradecki</a:t>
            </a:r>
            <a:r>
              <a:rPr lang="en-IN" sz="2000" dirty="0" smtClean="0">
                <a:latin typeface="Times New Roman" pitchFamily="18" charset="0"/>
                <a:cs typeface="Times New Roman" pitchFamily="18" charset="0"/>
              </a:rPr>
              <a:t> et al. (2003)] and tangling [</a:t>
            </a:r>
            <a:r>
              <a:rPr lang="en-IN" sz="2000" dirty="0" err="1" smtClean="0">
                <a:latin typeface="Times New Roman" pitchFamily="18" charset="0"/>
                <a:cs typeface="Times New Roman" pitchFamily="18" charset="0"/>
              </a:rPr>
              <a:t>Laddad</a:t>
            </a:r>
            <a:r>
              <a:rPr lang="en-IN" sz="2000" dirty="0" smtClean="0">
                <a:latin typeface="Times New Roman" pitchFamily="18" charset="0"/>
                <a:cs typeface="Times New Roman" pitchFamily="18" charset="0"/>
              </a:rPr>
              <a:t> (2003)] which increase the complexity of the software and degrade its quality.</a:t>
            </a:r>
          </a:p>
          <a:p>
            <a:pPr algn="just">
              <a:lnSpc>
                <a:spcPct val="150000"/>
              </a:lnSpc>
            </a:pPr>
            <a:r>
              <a:rPr lang="en-IN" sz="2000" dirty="0" smtClean="0">
                <a:latin typeface="Times New Roman" pitchFamily="18" charset="0"/>
                <a:cs typeface="Times New Roman" pitchFamily="18" charset="0"/>
              </a:rPr>
              <a:t>These help in breaking down a complex problem into smaller parts, and solve them individually.</a:t>
            </a:r>
          </a:p>
          <a:p>
            <a:pPr algn="just">
              <a:lnSpc>
                <a:spcPct val="150000"/>
              </a:lnSpc>
            </a:pPr>
            <a:r>
              <a:rPr lang="en-IN" sz="2000" dirty="0" smtClean="0">
                <a:latin typeface="Times New Roman" pitchFamily="18" charset="0"/>
                <a:cs typeface="Times New Roman" pitchFamily="18" charset="0"/>
              </a:rPr>
              <a:t>Crosscutting concerns create the problems of code scattering and code tangling, which degrade program’s comprehensibility and decrease modularity, reusability, maintainability, customizability.</a:t>
            </a:r>
          </a:p>
          <a:p>
            <a:pPr algn="just">
              <a:lnSpc>
                <a:spcPct val="150000"/>
              </a:lnSpc>
            </a:pPr>
            <a:r>
              <a:rPr lang="en-IN" sz="2000" dirty="0" smtClean="0">
                <a:latin typeface="Times New Roman" pitchFamily="18" charset="0"/>
                <a:cs typeface="Times New Roman" pitchFamily="18" charset="0"/>
              </a:rPr>
              <a:t>Generality of advice is another potential problem. This may generate misleading error messages in a large system.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includes physical scope which describes the physical area of application where the project will be applied and technical scope describes the functionalities in proposed system.</a:t>
            </a:r>
          </a:p>
          <a:p>
            <a:pPr algn="just">
              <a:lnSpc>
                <a:spcPct val="150000"/>
              </a:lnSpc>
            </a:pPr>
            <a:r>
              <a:rPr lang="en-IN" sz="2000" dirty="0" smtClean="0">
                <a:latin typeface="Times New Roman" pitchFamily="18" charset="0"/>
                <a:cs typeface="Times New Roman" pitchFamily="18" charset="0"/>
              </a:rPr>
              <a:t>This helped the researcher to ensure that the functionalities that were proposed by all the system users during the interview were well captured and incorporated into the new proposed system. </a:t>
            </a:r>
          </a:p>
          <a:p>
            <a:pPr algn="just">
              <a:lnSpc>
                <a:spcPct val="150000"/>
              </a:lnSpc>
            </a:pPr>
            <a:r>
              <a:rPr lang="en-IN" sz="2000" dirty="0" smtClean="0">
                <a:latin typeface="Times New Roman" pitchFamily="18" charset="0"/>
                <a:cs typeface="Times New Roman" pitchFamily="18" charset="0"/>
              </a:rPr>
              <a:t>This objective was achieved and the developed system has the functionalities that were proposed by the different system users. </a:t>
            </a:r>
          </a:p>
          <a:p>
            <a:pPr algn="just">
              <a:lnSpc>
                <a:spcPct val="150000"/>
              </a:lnSpc>
            </a:pPr>
            <a:r>
              <a:rPr lang="en-IN" sz="2000" dirty="0" smtClean="0">
                <a:latin typeface="Times New Roman" pitchFamily="18" charset="0"/>
                <a:cs typeface="Times New Roman" pitchFamily="18" charset="0"/>
              </a:rPr>
              <a:t>All the activities mentioned above were done with the main aim of achieving what was proposed by the researcher. </a:t>
            </a:r>
          </a:p>
          <a:p>
            <a:pPr algn="just">
              <a:lnSpc>
                <a:spcPct val="150000"/>
              </a:lnSpc>
            </a:pPr>
            <a:r>
              <a:rPr lang="en-IN" sz="2000" dirty="0" smtClean="0">
                <a:latin typeface="Times New Roman" pitchFamily="18" charset="0"/>
                <a:cs typeface="Times New Roman" pitchFamily="18" charset="0"/>
              </a:rPr>
              <a:t>It is mainly used as a general-purpose scripting language used to develop dynamic web content and can be embedded in HTML.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lgn="just">
              <a:lnSpc>
                <a:spcPct val="150000"/>
              </a:lnSpc>
            </a:pPr>
            <a:r>
              <a:rPr lang="en-IN" sz="1900" dirty="0" smtClean="0">
                <a:latin typeface="Times New Roman" pitchFamily="18" charset="0"/>
                <a:cs typeface="Times New Roman" pitchFamily="18" charset="0"/>
              </a:rPr>
              <a:t>The management of events must be seen as an interdisciplinary task field requiring effective and efficient cooperation between diverse partners.</a:t>
            </a:r>
          </a:p>
          <a:p>
            <a:pPr algn="just">
              <a:lnSpc>
                <a:spcPct val="150000"/>
              </a:lnSpc>
            </a:pPr>
            <a:r>
              <a:rPr lang="en-IN" sz="1900" dirty="0" smtClean="0">
                <a:latin typeface="Times New Roman" pitchFamily="18" charset="0"/>
                <a:cs typeface="Times New Roman" pitchFamily="18" charset="0"/>
              </a:rPr>
              <a:t>Thus overall improvements in the quality and performance of the software system were realized. Several innovative visual and navigational features of Eclipse-AJDT environment made the development work of the software easy and reliable.</a:t>
            </a:r>
          </a:p>
          <a:p>
            <a:pPr algn="just">
              <a:lnSpc>
                <a:spcPct val="150000"/>
              </a:lnSpc>
            </a:pPr>
            <a:r>
              <a:rPr lang="en-IN" sz="1900" dirty="0" smtClean="0">
                <a:latin typeface="Times New Roman" pitchFamily="18" charset="0"/>
                <a:cs typeface="Times New Roman" pitchFamily="18" charset="0"/>
              </a:rPr>
              <a:t>It is claimed that AOP methodology is very powerful and using it through </a:t>
            </a:r>
            <a:r>
              <a:rPr lang="en-IN" sz="1900" dirty="0" err="1" smtClean="0">
                <a:latin typeface="Times New Roman" pitchFamily="18" charset="0"/>
                <a:cs typeface="Times New Roman" pitchFamily="18" charset="0"/>
              </a:rPr>
              <a:t>AspectJ</a:t>
            </a:r>
            <a:r>
              <a:rPr lang="en-IN" sz="1900" dirty="0" smtClean="0">
                <a:latin typeface="Times New Roman" pitchFamily="18" charset="0"/>
                <a:cs typeface="Times New Roman" pitchFamily="18" charset="0"/>
              </a:rPr>
              <a:t> can enable development of concise, modular, efficient, flexible and cost-effective source code in shorter span of time. Increase in </a:t>
            </a:r>
            <a:r>
              <a:rPr lang="en-IN" sz="1900" dirty="0" err="1" smtClean="0">
                <a:latin typeface="Times New Roman" pitchFamily="18" charset="0"/>
                <a:cs typeface="Times New Roman" pitchFamily="18" charset="0"/>
              </a:rPr>
              <a:t>understandability</a:t>
            </a:r>
            <a:r>
              <a:rPr lang="en-IN" sz="1900" dirty="0" smtClean="0">
                <a:latin typeface="Times New Roman" pitchFamily="18" charset="0"/>
                <a:cs typeface="Times New Roman" pitchFamily="18" charset="0"/>
              </a:rPr>
              <a:t>, adaptability and maintainability are also reported.</a:t>
            </a:r>
          </a:p>
          <a:p>
            <a:pPr algn="just">
              <a:lnSpc>
                <a:spcPct val="150000"/>
              </a:lnSpc>
            </a:pPr>
            <a:r>
              <a:rPr lang="en-IN" sz="1900" dirty="0" smtClean="0">
                <a:latin typeface="Times New Roman" pitchFamily="18" charset="0"/>
                <a:cs typeface="Times New Roman" pitchFamily="18" charset="0"/>
              </a:rPr>
              <a:t>Successful implementation of the application concludes that AOP methodology in Eclipse-AJDT environment can help in evolving efficient, cost-effective and quality ‘Event Management System Software’.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Official eclipse 3.0 FAQs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Arthorne, J.; Laffra, C. (2004).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4C4D4E"/>
                          </a:solidFill>
                          <a:latin typeface="Times New Roman"/>
                          <a:ea typeface="Calibri"/>
                          <a:cs typeface="Latha"/>
                        </a:rPr>
                        <a:t>The Eclipse ecosystem is a thriving one, with many research projects based on Eclipse, commercial products that ship on top of Eclipse, lively discussions in newsgroups and mailing lists, and a long list of articles and books that address the platform.</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Improving Design Patterns Modularity Using Aspect Orientation,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Bernardi, M. L.; Lucca, G. A. D.,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set of existing metrics has been used to evaluate the quality of the different AOP implementations.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133600"/>
                <a:gridCol w="16002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Spiral Model of Software Development and Enhancement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Boehm, B. (1986).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 outline is given of the process steps involved in the spiral model, an evolving risk-driven approach that provides a framework for guiding the software process, and its application to a software project is shown.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Eclipse AspectJ: Aspect-Oriented Programming with AspectJ and the AspectJ Development Tools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Colyer, A. et al. (2004),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It can dramatically reduce the time taken to implement common features and functions, improve quality, integrate plain-old Java objects with systems and services, create simpler, more reusable components, and much more besides.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98637" y="1524000"/>
            <a:ext cx="6772275" cy="44957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609600"/>
            <a:ext cx="7498080" cy="4800600"/>
          </a:xfrm>
        </p:spPr>
        <p:txBody>
          <a:bodyPr>
            <a:noAutofit/>
          </a:bodyPr>
          <a:lstStyle/>
          <a:p>
            <a:pPr algn="just">
              <a:buNone/>
            </a:pPr>
            <a:r>
              <a:rPr lang="en-IN" sz="1700" dirty="0" smtClean="0">
                <a:latin typeface="Times New Roman" pitchFamily="18" charset="0"/>
                <a:cs typeface="Times New Roman" pitchFamily="18" charset="0"/>
              </a:rPr>
              <a:t>     In this study, a user friendly and menu driven application software for the selected event management system has been designed and implemented using AOP methodology in Eclipse-AJDT environment. A good design is intended to be modular, and this was achieved through cleaner separation of crosscutting concerns. Twelve crosscutting concerns were identified and they were modularized as aspects in highly cohesive modular units. Limitations of OOP design were overcome and the complexity of the design was considerably reduced due to elimination of code scattering and tangling. This study convinced that separation of concerns is one of the main requirements of good system design and implementation. Several benefits are attributed to software with well separated concerns. Use of AOP methodology increased several software quality factors such as modularity, readability, </a:t>
            </a:r>
            <a:r>
              <a:rPr lang="en-IN" sz="1700" dirty="0" err="1" smtClean="0">
                <a:latin typeface="Times New Roman" pitchFamily="18" charset="0"/>
                <a:cs typeface="Times New Roman" pitchFamily="18" charset="0"/>
              </a:rPr>
              <a:t>understandability</a:t>
            </a:r>
            <a:r>
              <a:rPr lang="en-IN" sz="1700" dirty="0" smtClean="0">
                <a:latin typeface="Times New Roman" pitchFamily="18" charset="0"/>
                <a:cs typeface="Times New Roman" pitchFamily="18" charset="0"/>
              </a:rPr>
              <a:t>, maintainability, extendibility, reusability, correctness, traceability, flexibility, adaptability and ease of evolution. Reduction in development time and costing were also perceived. Thus overall improvements in the quality and performance of the software system were realized. Several innovative visual and navigational features of Eclipse-AJDT environment made the development work of the software easy and reliable. Thus Eclipse-AJDT is the most suitable environment for developing aspect-oriented software. However AOP methodology should be applied with utmost caution and discipline. Successful implementation of the application concludes that AOP methodology in Eclipse-AJDT environment can help in evolving efficient, cost-effective and quality ‘Event Management System Software’. </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900" dirty="0" smtClean="0">
                <a:latin typeface="Times New Roman" pitchFamily="18" charset="0"/>
                <a:cs typeface="Times New Roman" pitchFamily="18" charset="0"/>
              </a:rPr>
              <a:t>[1] </a:t>
            </a:r>
            <a:r>
              <a:rPr lang="en-IN" sz="1900" dirty="0" err="1" smtClean="0">
                <a:latin typeface="Times New Roman" pitchFamily="18" charset="0"/>
                <a:cs typeface="Times New Roman" pitchFamily="18" charset="0"/>
              </a:rPr>
              <a:t>Arthorne</a:t>
            </a:r>
            <a:r>
              <a:rPr lang="en-IN" sz="1900" dirty="0" smtClean="0">
                <a:latin typeface="Times New Roman" pitchFamily="18" charset="0"/>
                <a:cs typeface="Times New Roman" pitchFamily="18" charset="0"/>
              </a:rPr>
              <a:t>, J.; </a:t>
            </a:r>
            <a:r>
              <a:rPr lang="en-IN" sz="1900" dirty="0" err="1" smtClean="0">
                <a:latin typeface="Times New Roman" pitchFamily="18" charset="0"/>
                <a:cs typeface="Times New Roman" pitchFamily="18" charset="0"/>
              </a:rPr>
              <a:t>Laffra</a:t>
            </a:r>
            <a:r>
              <a:rPr lang="en-IN" sz="1900" dirty="0" smtClean="0">
                <a:latin typeface="Times New Roman" pitchFamily="18" charset="0"/>
                <a:cs typeface="Times New Roman" pitchFamily="18" charset="0"/>
              </a:rPr>
              <a:t>, C. (2004). Official eclipse 3.0 FAQs, Addison – Wesley Professional. </a:t>
            </a:r>
          </a:p>
          <a:p>
            <a:pPr algn="just">
              <a:lnSpc>
                <a:spcPct val="160000"/>
              </a:lnSpc>
            </a:pPr>
            <a:r>
              <a:rPr lang="en-IN" sz="1900" dirty="0" smtClean="0">
                <a:latin typeface="Times New Roman" pitchFamily="18" charset="0"/>
                <a:cs typeface="Times New Roman" pitchFamily="18" charset="0"/>
              </a:rPr>
              <a:t>[2] </a:t>
            </a:r>
            <a:r>
              <a:rPr lang="en-IN" sz="1900" dirty="0" err="1" smtClean="0">
                <a:latin typeface="Times New Roman" pitchFamily="18" charset="0"/>
                <a:cs typeface="Times New Roman" pitchFamily="18" charset="0"/>
              </a:rPr>
              <a:t>Bernardi</a:t>
            </a:r>
            <a:r>
              <a:rPr lang="en-IN" sz="1900" dirty="0" smtClean="0">
                <a:latin typeface="Times New Roman" pitchFamily="18" charset="0"/>
                <a:cs typeface="Times New Roman" pitchFamily="18" charset="0"/>
              </a:rPr>
              <a:t>, M. L.; Lucca, G. A. D., Improving Design Patterns Modularity Using Aspect Orientation, RCOST, University of </a:t>
            </a:r>
            <a:r>
              <a:rPr lang="en-IN" sz="1900" dirty="0" err="1" smtClean="0">
                <a:latin typeface="Times New Roman" pitchFamily="18" charset="0"/>
                <a:cs typeface="Times New Roman" pitchFamily="18" charset="0"/>
              </a:rPr>
              <a:t>Saunio</a:t>
            </a:r>
            <a:r>
              <a:rPr lang="en-IN" sz="1900" dirty="0" smtClean="0">
                <a:latin typeface="Times New Roman" pitchFamily="18" charset="0"/>
                <a:cs typeface="Times New Roman" pitchFamily="18" charset="0"/>
              </a:rPr>
              <a:t>, Italy. </a:t>
            </a:r>
          </a:p>
          <a:p>
            <a:pPr algn="just">
              <a:lnSpc>
                <a:spcPct val="160000"/>
              </a:lnSpc>
            </a:pPr>
            <a:r>
              <a:rPr lang="en-IN" sz="1900" dirty="0" smtClean="0">
                <a:latin typeface="Times New Roman" pitchFamily="18" charset="0"/>
                <a:cs typeface="Times New Roman" pitchFamily="18" charset="0"/>
              </a:rPr>
              <a:t>[3] Boehm, B. (1986). A Spiral Model of Software Development and Enhancement, ACM SIGSOFT Software Engineering Notes, ACM, 11, 4 (August, 1986), pp. 14-24. </a:t>
            </a:r>
          </a:p>
          <a:p>
            <a:pPr algn="just">
              <a:lnSpc>
                <a:spcPct val="160000"/>
              </a:lnSpc>
            </a:pPr>
            <a:r>
              <a:rPr lang="en-IN" sz="1900" dirty="0" smtClean="0">
                <a:latin typeface="Times New Roman" pitchFamily="18" charset="0"/>
                <a:cs typeface="Times New Roman" pitchFamily="18" charset="0"/>
              </a:rPr>
              <a:t>[4] Clement, A. et al. (2003), Aspect-Oriented Programming with AJDT, Workshop on Analysis of Aspect-Oriented Software, ECOOP 2003. </a:t>
            </a:r>
          </a:p>
          <a:p>
            <a:pPr algn="just">
              <a:lnSpc>
                <a:spcPct val="160000"/>
              </a:lnSpc>
            </a:pPr>
            <a:r>
              <a:rPr lang="en-IN" sz="1900" dirty="0" smtClean="0">
                <a:latin typeface="Times New Roman" pitchFamily="18" charset="0"/>
                <a:cs typeface="Times New Roman" pitchFamily="18" charset="0"/>
              </a:rPr>
              <a:t>[5] </a:t>
            </a:r>
            <a:r>
              <a:rPr lang="en-IN" sz="1900" dirty="0" err="1" smtClean="0">
                <a:latin typeface="Times New Roman" pitchFamily="18" charset="0"/>
                <a:cs typeface="Times New Roman" pitchFamily="18" charset="0"/>
              </a:rPr>
              <a:t>Colyer</a:t>
            </a:r>
            <a:r>
              <a:rPr lang="en-IN" sz="1900" dirty="0" smtClean="0">
                <a:latin typeface="Times New Roman" pitchFamily="18" charset="0"/>
                <a:cs typeface="Times New Roman" pitchFamily="18" charset="0"/>
              </a:rPr>
              <a:t>, A. et al. (2004), Eclipse </a:t>
            </a:r>
            <a:r>
              <a:rPr lang="en-IN" sz="1900" dirty="0" err="1" smtClean="0">
                <a:latin typeface="Times New Roman" pitchFamily="18" charset="0"/>
                <a:cs typeface="Times New Roman" pitchFamily="18" charset="0"/>
              </a:rPr>
              <a:t>AspectJ</a:t>
            </a:r>
            <a:r>
              <a:rPr lang="en-IN" sz="1900" dirty="0" smtClean="0">
                <a:latin typeface="Times New Roman" pitchFamily="18" charset="0"/>
                <a:cs typeface="Times New Roman" pitchFamily="18" charset="0"/>
              </a:rPr>
              <a:t>: Aspect-Oriented Programming with </a:t>
            </a:r>
            <a:r>
              <a:rPr lang="en-IN" sz="1900" dirty="0" err="1" smtClean="0">
                <a:latin typeface="Times New Roman" pitchFamily="18" charset="0"/>
                <a:cs typeface="Times New Roman" pitchFamily="18" charset="0"/>
              </a:rPr>
              <a:t>AspectJ</a:t>
            </a:r>
            <a:r>
              <a:rPr lang="en-IN" sz="1900" dirty="0" smtClean="0">
                <a:latin typeface="Times New Roman" pitchFamily="18" charset="0"/>
                <a:cs typeface="Times New Roman" pitchFamily="18" charset="0"/>
              </a:rPr>
              <a:t> and the </a:t>
            </a:r>
            <a:r>
              <a:rPr lang="en-IN" sz="1900" dirty="0" err="1" smtClean="0">
                <a:latin typeface="Times New Roman" pitchFamily="18" charset="0"/>
                <a:cs typeface="Times New Roman" pitchFamily="18" charset="0"/>
              </a:rPr>
              <a:t>AspectJ</a:t>
            </a:r>
            <a:r>
              <a:rPr lang="en-IN" sz="1900" dirty="0" smtClean="0">
                <a:latin typeface="Times New Roman" pitchFamily="18" charset="0"/>
                <a:cs typeface="Times New Roman" pitchFamily="18" charset="0"/>
              </a:rPr>
              <a:t> Development Tools, Addison Wesley Professional.</a:t>
            </a:r>
            <a:endParaRPr lang="en-US" sz="19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Daum</a:t>
            </a:r>
            <a:r>
              <a:rPr lang="en-IN" sz="2000" dirty="0" smtClean="0">
                <a:latin typeface="Times New Roman" pitchFamily="18" charset="0"/>
                <a:cs typeface="Times New Roman" pitchFamily="18" charset="0"/>
              </a:rPr>
              <a:t>, B. (2005), Professional Eclipse 3 for Java Developers, Wiley – India. </a:t>
            </a:r>
          </a:p>
          <a:p>
            <a:pPr algn="just">
              <a:lnSpc>
                <a:spcPct val="17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Dijkstra</a:t>
            </a:r>
            <a:r>
              <a:rPr lang="en-IN" sz="2000" dirty="0" smtClean="0">
                <a:latin typeface="Times New Roman" pitchFamily="18" charset="0"/>
                <a:cs typeface="Times New Roman" pitchFamily="18" charset="0"/>
              </a:rPr>
              <a:t>, E.W. (1974). On the role of scientific thought, EWD 447 (</a:t>
            </a:r>
            <a:r>
              <a:rPr lang="en-IN" sz="2000" dirty="0" err="1" smtClean="0">
                <a:latin typeface="Times New Roman" pitchFamily="18" charset="0"/>
                <a:cs typeface="Times New Roman" pitchFamily="18" charset="0"/>
              </a:rPr>
              <a:t>Nuenen</a:t>
            </a:r>
            <a:r>
              <a:rPr lang="en-IN" sz="2000" dirty="0" smtClean="0">
                <a:latin typeface="Times New Roman" pitchFamily="18" charset="0"/>
                <a:cs typeface="Times New Roman" pitchFamily="18" charset="0"/>
              </a:rPr>
              <a:t>, The Netherlands, 30th August 1974). </a:t>
            </a:r>
          </a:p>
          <a:p>
            <a:pPr algn="just">
              <a:lnSpc>
                <a:spcPct val="170000"/>
              </a:lnSpc>
            </a:pP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Elrad</a:t>
            </a:r>
            <a:r>
              <a:rPr lang="en-IN" sz="2000" dirty="0" smtClean="0">
                <a:latin typeface="Times New Roman" pitchFamily="18" charset="0"/>
                <a:cs typeface="Times New Roman" pitchFamily="18" charset="0"/>
              </a:rPr>
              <a:t>, T. et al. (2001, a). Aspect-Oriented Programming, Communications of the ACM 44, 10 (October 2001), pp. 29-32. </a:t>
            </a:r>
          </a:p>
          <a:p>
            <a:pPr algn="just">
              <a:lnSpc>
                <a:spcPct val="170000"/>
              </a:lnSpc>
            </a:pP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Elrad</a:t>
            </a:r>
            <a:r>
              <a:rPr lang="en-IN" sz="2000" dirty="0" smtClean="0">
                <a:latin typeface="Times New Roman" pitchFamily="18" charset="0"/>
                <a:cs typeface="Times New Roman" pitchFamily="18" charset="0"/>
              </a:rPr>
              <a:t>, T. et al. (2001, b). Discussing Aspects of AOP. Communications of the ACM 44, 10 (October 2001), pp. 33-38. </a:t>
            </a:r>
          </a:p>
          <a:p>
            <a:pPr algn="just">
              <a:lnSpc>
                <a:spcPct val="170000"/>
              </a:lnSpc>
            </a:pP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Filman</a:t>
            </a:r>
            <a:r>
              <a:rPr lang="en-IN" sz="2000" dirty="0" smtClean="0">
                <a:latin typeface="Times New Roman" pitchFamily="18" charset="0"/>
                <a:cs typeface="Times New Roman" pitchFamily="18" charset="0"/>
              </a:rPr>
              <a:t>, R.E. et al. (Eds.) (2004). Aspect-Oriented Software Development, Addison – Wesley Professional.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1318</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Event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2021-10-08T13:25:27Z</dcterms:modified>
</cp:coreProperties>
</file>