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Industrial customer banking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succeed in today’s fast and competitive markets, organizations must find new and effective ways to open revenue streams, improve enterprise efficiency and foster profitable long-term growth. Many of the world’s leading business organizations are achieving those core objectives by focusing intently on the quality and lifetime value of their customer relationships. By adopting an integrated, approach to sales and service interactions, these world-class organizations are relearning the traditional lesson of putting the “customer first.” Customer relationship management is a business strategy that provides the enterprise with a complete, dependable, and integrated view of its customer base. Although e-CRM research is prolific, there appears to be a lack of consistent  understanding and agreement as to the </a:t>
            </a:r>
            <a:r>
              <a:rPr lang="en-IN" sz="2000" dirty="0" err="1" smtClean="0">
                <a:latin typeface="Times New Roman" pitchFamily="18" charset="0"/>
                <a:cs typeface="Times New Roman" pitchFamily="18" charset="0"/>
              </a:rPr>
              <a:t>operationalization</a:t>
            </a:r>
            <a:r>
              <a:rPr lang="en-IN" sz="2000" dirty="0" smtClean="0">
                <a:latin typeface="Times New Roman" pitchFamily="18" charset="0"/>
                <a:cs typeface="Times New Roman" pitchFamily="18" charset="0"/>
              </a:rPr>
              <a:t> of the term e-CRM.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Some </a:t>
            </a:r>
            <a:r>
              <a:rPr lang="en-IN" sz="2000" dirty="0" smtClean="0">
                <a:latin typeface="Times New Roman" pitchFamily="18" charset="0"/>
                <a:cs typeface="Times New Roman" pitchFamily="18" charset="0"/>
              </a:rPr>
              <a:t>research refers to e-CRM as a philosophy (Crafton, 2002), some consider </a:t>
            </a:r>
            <a:r>
              <a:rPr lang="en-IN" sz="2000" dirty="0" err="1" smtClean="0">
                <a:latin typeface="Times New Roman" pitchFamily="18" charset="0"/>
                <a:cs typeface="Times New Roman" pitchFamily="18" charset="0"/>
              </a:rPr>
              <a:t>eCRM</a:t>
            </a:r>
            <a:r>
              <a:rPr lang="en-IN" sz="2000" dirty="0" smtClean="0">
                <a:latin typeface="Times New Roman" pitchFamily="18" charset="0"/>
                <a:cs typeface="Times New Roman" pitchFamily="18" charset="0"/>
              </a:rPr>
              <a:t> a marketing strategy (</a:t>
            </a:r>
            <a:r>
              <a:rPr lang="en-IN" sz="2000" dirty="0" err="1" smtClean="0">
                <a:latin typeface="Times New Roman" pitchFamily="18" charset="0"/>
                <a:cs typeface="Times New Roman" pitchFamily="18" charset="0"/>
              </a:rPr>
              <a:t>Bai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Hu</a:t>
            </a:r>
            <a:r>
              <a:rPr lang="en-IN" sz="2000" dirty="0" smtClean="0">
                <a:latin typeface="Times New Roman" pitchFamily="18" charset="0"/>
                <a:cs typeface="Times New Roman" pitchFamily="18" charset="0"/>
              </a:rPr>
              <a:t>, and Jang, 2006), and others refer to specific software tools, methods, and systems as e-CRM (H. M. Chen, Chen, and </a:t>
            </a:r>
            <a:r>
              <a:rPr lang="en-IN" sz="2000" dirty="0" err="1" smtClean="0">
                <a:latin typeface="Times New Roman" pitchFamily="18" charset="0"/>
                <a:cs typeface="Times New Roman" pitchFamily="18" charset="0"/>
              </a:rPr>
              <a:t>Kazman</a:t>
            </a:r>
            <a:r>
              <a:rPr lang="en-IN" sz="2000" dirty="0" smtClean="0">
                <a:latin typeface="Times New Roman" pitchFamily="18" charset="0"/>
                <a:cs typeface="Times New Roman" pitchFamily="18" charset="0"/>
              </a:rPr>
              <a:t>, 2007; </a:t>
            </a:r>
            <a:r>
              <a:rPr lang="en-IN" sz="2000" dirty="0" err="1" smtClean="0">
                <a:latin typeface="Times New Roman" pitchFamily="18" charset="0"/>
                <a:cs typeface="Times New Roman" pitchFamily="18" charset="0"/>
              </a:rPr>
              <a:t>Scullin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Fjermestad</a:t>
            </a:r>
            <a:r>
              <a:rPr lang="en-IN" sz="2000" dirty="0" smtClean="0">
                <a:latin typeface="Times New Roman" pitchFamily="18" charset="0"/>
                <a:cs typeface="Times New Roman" pitchFamily="18" charset="0"/>
              </a:rPr>
              <a:t>, and Romano, 2004). E-CRM system brings together lots of pieces of information about customers, sales, market trends, marketing effectiveness and responsiveness. e-CRM system helps companies improve the profitability of their interactions with customers while at the same time making those interactions appear friendlier through individualization. e-CRM purpose is to enhance customer satisfaction and retention by alignment of customer business processes with technology integration. This particular research tries to explore the relationship between technology and effective e-CRM in business organizations, especially banks, which influence the sustainable service process.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have influenced how banks must re-position themselves to take advantage of new opportunities that include establishing new service delivery channels and new market for existing services (loan, letters of credit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peripheral and relatively small economies it is vital that SMEs are able to see that a market, other than in a domestic setting, exists for their product or service offering.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advantages exist when the institution considers using an e-CRM approach to its service interaction marketing, such as quick service/response time, two-way interactive service relationships, and the ability to provide service for customers from anywhere at any </a:t>
            </a:r>
            <a:r>
              <a:rPr lang="en-IN" sz="2000" dirty="0" smtClean="0">
                <a:latin typeface="Times New Roman" pitchFamily="18" charset="0"/>
                <a:cs typeface="Times New Roman" pitchFamily="18" charset="0"/>
              </a:rPr>
              <a:t>time.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issue identified here is how far the website of the banks is ensuring its quality by supporting the customers in their banking transactions with which the customers feel better relationship management through the institutional website.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Customer data can be analyzed from multiple perspectives to discover which elements of a marketing campaign had the greatest impact on sales and </a:t>
            </a:r>
            <a:r>
              <a:rPr lang="en-IN" sz="2000" dirty="0" smtClean="0">
                <a:latin typeface="Times New Roman" pitchFamily="18" charset="0"/>
                <a:cs typeface="Times New Roman" pitchFamily="18" charset="0"/>
              </a:rPr>
              <a:t>profitability.</a:t>
            </a:r>
          </a:p>
          <a:p>
            <a:pPr algn="just">
              <a:lnSpc>
                <a:spcPct val="150000"/>
              </a:lnSpc>
            </a:pPr>
            <a:r>
              <a:rPr lang="en-IN" sz="2000" dirty="0" smtClean="0">
                <a:latin typeface="Times New Roman" pitchFamily="18" charset="0"/>
                <a:cs typeface="Times New Roman" pitchFamily="18" charset="0"/>
              </a:rPr>
              <a:t>A positive impact on the ‘bottom line’ is therefore expected from an organization dedicating resources to </a:t>
            </a:r>
            <a:r>
              <a:rPr lang="en-IN" sz="2000" dirty="0" err="1" smtClean="0">
                <a:latin typeface="Times New Roman" pitchFamily="18" charset="0"/>
                <a:cs typeface="Times New Roman" pitchFamily="18" charset="0"/>
              </a:rPr>
              <a:t>eCRM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aimed to establish the relationship between e-CRM practices and the website service quality by examining the impact of e-CRM practices on customers’ perceptions of website service quality.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E-CRM </a:t>
            </a:r>
            <a:r>
              <a:rPr lang="en-IN" sz="2000" dirty="0" smtClean="0">
                <a:latin typeface="Times New Roman" pitchFamily="18" charset="0"/>
                <a:cs typeface="Times New Roman" pitchFamily="18" charset="0"/>
              </a:rPr>
              <a:t>purpose is to enhance customer satisfaction and retention by alignment of customer business processes with technology integration.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give more importance to responsiveness and the business process like web service quality variables which is having more pragmatic in their day to day professional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customers are having more interest in quick load of the website, easy use of website, happy with the use of the website by saving more time in business transactions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Though the customers are making use of the web for the financial transactions they are bit concerned about the trust worthiness of the website transactions.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E-CRM involves far more than automating processes in sales, marketing, and service and then increasing the efficiency of these processes.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 by deploying an e-CRM strategy to maintain relationships with customers, an organization will be better equipped to serve their customers’ desires and improve their loyalty, which will in turn improve the organization’s efficiency and profitability.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general, the value of e-CRM comes in lowering costs, enabling </a:t>
            </a:r>
            <a:r>
              <a:rPr lang="en-IN" sz="2000" dirty="0" smtClean="0">
                <a:latin typeface="Times New Roman" pitchFamily="18" charset="0"/>
                <a:cs typeface="Times New Roman" pitchFamily="18" charset="0"/>
              </a:rPr>
              <a:t>more efficient </a:t>
            </a:r>
            <a:r>
              <a:rPr lang="en-IN" sz="2000" dirty="0" smtClean="0">
                <a:latin typeface="Times New Roman" pitchFamily="18" charset="0"/>
                <a:cs typeface="Times New Roman" pitchFamily="18" charset="0"/>
              </a:rPr>
              <a:t>business practice and creating competitive </a:t>
            </a:r>
            <a:r>
              <a:rPr lang="en-IN" sz="2000" dirty="0" smtClean="0">
                <a:latin typeface="Times New Roman" pitchFamily="18" charset="0"/>
                <a:cs typeface="Times New Roman" pitchFamily="18" charset="0"/>
              </a:rPr>
              <a:t>advantage.</a:t>
            </a:r>
          </a:p>
          <a:p>
            <a:pPr algn="just">
              <a:lnSpc>
                <a:spcPct val="150000"/>
              </a:lnSpc>
            </a:pPr>
            <a:r>
              <a:rPr lang="en-IN" sz="2000" dirty="0" smtClean="0">
                <a:latin typeface="Times New Roman" pitchFamily="18" charset="0"/>
                <a:cs typeface="Times New Roman" pitchFamily="18" charset="0"/>
              </a:rPr>
              <a:t>To answer a large number of e-mails quickly and cost efficiently automated email reply systems are increasingly implemented.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E-CRM describes the broad range of technologies used to support a company’s CRM strategy.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From CRM to FRM: Applying CRM in the Football Industry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Adamson, G, Jones, W, and Tapp, A.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the authors develop a conceptual and implementation framework for `fan relationship management' (FRM) that learns from the successes and failures of conventional customer relationship management (CRM) but considers the special nature of football.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Examining E-relationship Marketing Features on Hotel Websites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Bai, B., Hu, C. and Jang, S. (2006),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study developed and tested a progressive five-level e-Relationship marketing (e-RM) model.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Customer Relationship Management and the Impact of Corporate Culture – A European Study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Bentum, R. V. and Stone, M.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Cost-cutting strategies prevailed, despite many firms facing problems of decreasing loyalty and declining shares-of-wallet in an increasingly competitive environment.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Exploring the Success Factors of e-CRM Strategies in Practice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Q. and Chen, H. M. (2004),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Electronic Customer Relationship Management (</a:t>
                      </a:r>
                      <a:r>
                        <a:rPr lang="en-US" sz="2000" dirty="0" err="1">
                          <a:solidFill>
                            <a:srgbClr val="333333"/>
                          </a:solidFill>
                          <a:latin typeface="Times New Roman"/>
                          <a:ea typeface="Calibri"/>
                          <a:cs typeface="Latha"/>
                        </a:rPr>
                        <a:t>eCRM</a:t>
                      </a:r>
                      <a:r>
                        <a:rPr lang="en-US" sz="2000" dirty="0">
                          <a:solidFill>
                            <a:srgbClr val="333333"/>
                          </a:solidFill>
                          <a:latin typeface="Times New Roman"/>
                          <a:ea typeface="Calibri"/>
                          <a:cs typeface="Latha"/>
                        </a:rPr>
                        <a:t>) is one of the primary strategic initiatives in industry today with co-existing criticism and over-enthusiasm.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70560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widespread use of the web technology presents an opportunity for business to use the internet as a tool for electronic customer relationship management (e-CRM). This study has analyzed the impact of e-CRM practices on website service quality within the banking sector. E-CRM practices have been widely recognized as crucial competitive tools in the modern information technology economy where the customers have become more business and operational sensitive than emotional sensitive. More than emotional quotient the customers are sensitive towards rational quotient. Findings provided the evidence that e-CRM practices are critically important in enhancing the utilitarian dimensions of website service quality. Banks should improve the web service quality in ensuring the trust of the customers by making provision of better security to their transactions. Banks should provide better visual and design appeal to the customers so that they can attract more customers in making use of websites as a viable means to do financial transactions. The study is limited to the customers of four banks in </a:t>
            </a:r>
            <a:r>
              <a:rPr lang="en-IN" sz="2000" dirty="0" err="1" smtClean="0">
                <a:latin typeface="Times New Roman" pitchFamily="18" charset="0"/>
                <a:cs typeface="Times New Roman" pitchFamily="18" charset="0"/>
              </a:rPr>
              <a:t>Ibri</a:t>
            </a:r>
            <a:r>
              <a:rPr lang="en-IN" sz="2000" dirty="0" smtClean="0">
                <a:latin typeface="Times New Roman" pitchFamily="18" charset="0"/>
                <a:cs typeface="Times New Roman" pitchFamily="18" charset="0"/>
              </a:rPr>
              <a:t>, Sultanate of Oman. Future studies should investigate whether similar findings can be replicated in larger scale populations with multiple profiles and cultural backgrounds.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Adamson, G, Jones, W, and </a:t>
            </a:r>
            <a:r>
              <a:rPr lang="en-IN" sz="1800" dirty="0" err="1" smtClean="0">
                <a:latin typeface="Times New Roman" pitchFamily="18" charset="0"/>
                <a:cs typeface="Times New Roman" pitchFamily="18" charset="0"/>
              </a:rPr>
              <a:t>Tapp</a:t>
            </a:r>
            <a:r>
              <a:rPr lang="en-IN" sz="1800" dirty="0" smtClean="0">
                <a:latin typeface="Times New Roman" pitchFamily="18" charset="0"/>
                <a:cs typeface="Times New Roman" pitchFamily="18" charset="0"/>
              </a:rPr>
              <a:t>, A. (2005), From CRM to FRM: Applying CRM in the Football Industry. Database Marketing and Customer Strategy Management, 13, pp. 156-172.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Adebanjo</a:t>
            </a:r>
            <a:r>
              <a:rPr lang="en-IN" sz="1800" dirty="0" smtClean="0">
                <a:latin typeface="Times New Roman" pitchFamily="18" charset="0"/>
                <a:cs typeface="Times New Roman" pitchFamily="18" charset="0"/>
              </a:rPr>
              <a:t>, D. (2003), Classifying and Selecting e-CRM Applications: An Analysis-Based Proposal, Management Decision, Vol. 41, No. 6, pp. 570-7.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Anon </a:t>
            </a:r>
            <a:r>
              <a:rPr lang="en-IN" sz="1800" dirty="0" smtClean="0">
                <a:latin typeface="Times New Roman" pitchFamily="18" charset="0"/>
                <a:cs typeface="Times New Roman" pitchFamily="18" charset="0"/>
              </a:rPr>
              <a:t>(2001), A Short Guide to </a:t>
            </a:r>
            <a:r>
              <a:rPr lang="en-IN" sz="1800" dirty="0" err="1" smtClean="0">
                <a:latin typeface="Times New Roman" pitchFamily="18" charset="0"/>
                <a:cs typeface="Times New Roman" pitchFamily="18" charset="0"/>
              </a:rPr>
              <a:t>Ebusiness</a:t>
            </a:r>
            <a:r>
              <a:rPr lang="en-IN" sz="1800" dirty="0" smtClean="0">
                <a:latin typeface="Times New Roman" pitchFamily="18" charset="0"/>
                <a:cs typeface="Times New Roman" pitchFamily="18" charset="0"/>
              </a:rPr>
              <a:t>; Getting Close to Customers: Leapfrogging with E-CRM, Enterprise Ireland access via http://www.enterpriseireland.com/ebusiness.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Bai</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C. and Jang, S. (2006), Examining E-relationship Marketing Features on Hotel Websites. Journal of Travel and Tourism Marketing, 21, pp. 33-48.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Bentum</a:t>
            </a:r>
            <a:r>
              <a:rPr lang="en-IN" sz="1800" dirty="0" smtClean="0">
                <a:latin typeface="Times New Roman" pitchFamily="18" charset="0"/>
                <a:cs typeface="Times New Roman" pitchFamily="18" charset="0"/>
              </a:rPr>
              <a:t>, R. V. and Stone, M. (2005), Customer Relationship Management and the Impact of Corporate Culture – A European Study. Database Marketing and Customer Strategy Management, 13, pp. 28-54.</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Bradway</a:t>
            </a:r>
            <a:r>
              <a:rPr lang="en-IN" sz="2000" dirty="0" smtClean="0">
                <a:latin typeface="Times New Roman" pitchFamily="18" charset="0"/>
                <a:cs typeface="Times New Roman" pitchFamily="18" charset="0"/>
              </a:rPr>
              <a:t>, B. and R. </a:t>
            </a:r>
            <a:r>
              <a:rPr lang="en-IN" sz="2000" dirty="0" err="1" smtClean="0">
                <a:latin typeface="Times New Roman" pitchFamily="18" charset="0"/>
                <a:cs typeface="Times New Roman" pitchFamily="18" charset="0"/>
              </a:rPr>
              <a:t>Purchia</a:t>
            </a:r>
            <a:r>
              <a:rPr lang="en-IN" sz="2000" dirty="0" smtClean="0">
                <a:latin typeface="Times New Roman" pitchFamily="18" charset="0"/>
                <a:cs typeface="Times New Roman" pitchFamily="18" charset="0"/>
              </a:rPr>
              <a:t> (2000), Top 10 Strategic IT Initiatives in e-CRM for the New Millennium, http://www. financial-insights.com</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Chen, Q. and Chen, H. M. (2004), Exploring the Success Factors of e-CRM Strategies in Practice. Database Marketing and Customer Strategy Management, 11, pp. 333-343</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Greenberg, G, (2001) “As Good as Dead: New Yorker, pp. 36-41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Hamill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J. and Gregory, K., (1993B), ‘Internet Marketing in the Internationalization of UK SMEs’, Journal of Marketing Management, 13, pp.9-28</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Lin, C. and Huang, Y. (2007). An Integrated Framework for Managing ECRM Evaluation Process. International Journal of Electronic Business, 5, pp. 340- 359.</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1519</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Industrial customer banking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2021-10-07T09:40:25Z</dcterms:modified>
</cp:coreProperties>
</file>