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Project monitoring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study explored the need for monitoring and evaluation system in an environment of a university in a third world country. Two methods were employed for data collection, which are qualitative and quantitative methodology combined with participatory action research methodology. Also prototype approach was used as method for system development. Group discussions were conducted during a workshop to establish the user requirements. The use of focus group during a workshop helped the authors to understand problematic areas with regard to project monitoring and evaluation at </a:t>
            </a:r>
            <a:r>
              <a:rPr lang="en-IN" sz="2000" dirty="0" err="1" smtClean="0">
                <a:latin typeface="Times New Roman" pitchFamily="18" charset="0"/>
                <a:cs typeface="Times New Roman" pitchFamily="18" charset="0"/>
              </a:rPr>
              <a:t>Sokoine</a:t>
            </a:r>
            <a:r>
              <a:rPr lang="en-IN" sz="2000" dirty="0" smtClean="0">
                <a:latin typeface="Times New Roman" pitchFamily="18" charset="0"/>
                <a:cs typeface="Times New Roman" pitchFamily="18" charset="0"/>
              </a:rPr>
              <a:t> University of Agriculture. After identifying challenges related to monitoring and evaluation, then a need for an interactive web-based information system was felt. The authors </a:t>
            </a:r>
            <a:r>
              <a:rPr lang="en-IN" sz="2000" dirty="0" err="1" smtClean="0">
                <a:latin typeface="Times New Roman" pitchFamily="18" charset="0"/>
                <a:cs typeface="Times New Roman" pitchFamily="18" charset="0"/>
              </a:rPr>
              <a:t>endeavored</a:t>
            </a:r>
            <a:r>
              <a:rPr lang="en-IN" sz="2000" dirty="0" smtClean="0">
                <a:latin typeface="Times New Roman" pitchFamily="18" charset="0"/>
                <a:cs typeface="Times New Roman" pitchFamily="18" charset="0"/>
              </a:rPr>
              <a:t> to develop a web– based monitoring and evaluation system to supplement conventional projects monitoring and evaluation system. This web-based system has been tested and approved as reference system for other institutions or organization involved in monitoring and evaluation of programmes involving several projects or schemes.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process is particularly focused on capabilities needs of the stakeholders, and the target users, and why these needs exist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Based </a:t>
            </a:r>
            <a:r>
              <a:rPr lang="en-IN" sz="2000" dirty="0" smtClean="0">
                <a:latin typeface="Times New Roman" pitchFamily="18" charset="0"/>
                <a:cs typeface="Times New Roman" pitchFamily="18" charset="0"/>
              </a:rPr>
              <a:t>on these findings a need to have a more cost effective and efficient web-based M&amp;E information system to replace the existing manual system at SUA was felt.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stakeholder group will provide requirements needed to ensure the system is maintainable and fits in well with the existing infrastructure at the University and stakeholders’ environment (e.g. funders, policy makers, general public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After revisiting this specific objective one can find out that the authors have managed to do an analysis of the existing manual that guides monitoring and evaluation of </a:t>
            </a:r>
            <a:r>
              <a:rPr lang="en-IN" sz="2000" dirty="0" smtClean="0">
                <a:latin typeface="Times New Roman" pitchFamily="18" charset="0"/>
                <a:cs typeface="Times New Roman" pitchFamily="18" charset="0"/>
              </a:rPr>
              <a:t>EPINAV.</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use of focus group during a workshop helped the authors to understand problematic areas with regard to project monitoring and evaluation at </a:t>
            </a:r>
            <a:r>
              <a:rPr lang="en-IN" sz="2000" dirty="0" err="1" smtClean="0">
                <a:latin typeface="Times New Roman" pitchFamily="18" charset="0"/>
                <a:cs typeface="Times New Roman" pitchFamily="18" charset="0"/>
              </a:rPr>
              <a:t>Sokoine</a:t>
            </a:r>
            <a:r>
              <a:rPr lang="en-IN" sz="2000" dirty="0" smtClean="0">
                <a:latin typeface="Times New Roman" pitchFamily="18" charset="0"/>
                <a:cs typeface="Times New Roman" pitchFamily="18" charset="0"/>
              </a:rPr>
              <a:t> University of Agriculture.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adoption of this system will help to engage projects under the programme as well as stakeholders in understanding project progress, learning from achievements and problems, and agreeing on what are feasible options to improve the efficacy of both strategies and operations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aim of evaluation is to determine the relevance of interventions in a broader perspective to reflect on efficiency, effectiveness, impact and sustainability of such </a:t>
            </a:r>
            <a:r>
              <a:rPr lang="en-IN" sz="2000" dirty="0" smtClean="0">
                <a:latin typeface="Times New Roman" pitchFamily="18" charset="0"/>
                <a:cs typeface="Times New Roman" pitchFamily="18" charset="0"/>
              </a:rPr>
              <a:t>interventions.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web-based M&amp;E system should reduce the manpower needed to do M&amp;E thereby allowing the University to realize significant cost-savings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realization of this objective allowed the design of the proposed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purpose of this section is to synthesize information, analyze and define high-level needs and features of the web based monitoring and evaluation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The project team will have input from a representative of the administration for purposes of gathering requirements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record to enter ranges from goal, purposes, output, activities and </a:t>
            </a:r>
            <a:r>
              <a:rPr lang="en-IN" sz="2000" dirty="0" smtClean="0">
                <a:latin typeface="Times New Roman" pitchFamily="18" charset="0"/>
                <a:cs typeface="Times New Roman" pitchFamily="18" charset="0"/>
              </a:rPr>
              <a:t>theme.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This study focuses on the use of a Web-based Monitoring and Evaluation (M&amp;E) system to keep track of implementation progress, give an alert on success or failure to individual projects with own sub-goals that contributes to overall performance of the EPINAV programme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system will remedy shortcomings in previous monitoring and evaluation, especially the delayed reporting and extra expenses resulting from manual operations to establish performance indicators and gauge success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information system provides scientific monitoring and evaluation of each project in terms of the outcomes and its impacts based on performance indicators developed during the conception phase of each project.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web-based construction Project Performance Monitoring System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Cheung O*, Suen C.H., &amp; Cheung K.W. (2004).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describes the development of a Web-based construction Project Performance Monitoring System (PPMS) that aims to assist project managers in exercising construction project control.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Research design qualitative, quantitative and mixed methods approaches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Creswell, J. W. (2003).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Researcher's Role Data Collection Procedures Data Recording Procedures Data Analysis and Interpretation Validating the Accuracy of Findings.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209800"/>
                <a:gridCol w="1600200"/>
                <a:gridCol w="3905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Measuring outcomes of United Way–funded programs: Expectations and reality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Hendricks, M., Plantz, M. C., &amp; Pritchard, K. J. (2008).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authors first describe and then assess the strengths and limitations of the distinguishing features of the UWA approach, efforts to disseminate the approach, implementation by local United Ways, and actual outcome measurement by local agencies.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Ten steps to a Result-based monitoring and evaluation system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Kusek, Z., &amp; Rist, C. (2004).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These steps begin with a 'readiness assessment' and take the practitioner through the design, management, and importantly, the sustainability of such systems.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905000" y="1295400"/>
            <a:ext cx="6553200" cy="4953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304800"/>
            <a:ext cx="7498080" cy="4800600"/>
          </a:xfrm>
        </p:spPr>
        <p:txBody>
          <a:bodyPr>
            <a:noAutofit/>
          </a:bodyPr>
          <a:lstStyle/>
          <a:p>
            <a:pPr algn="just">
              <a:buNone/>
            </a:pPr>
            <a:r>
              <a:rPr lang="en-IN" sz="1800" dirty="0" smtClean="0">
                <a:latin typeface="Times New Roman" pitchFamily="18" charset="0"/>
                <a:cs typeface="Times New Roman" pitchFamily="18" charset="0"/>
              </a:rPr>
              <a:t>    The </a:t>
            </a:r>
            <a:r>
              <a:rPr lang="en-IN" sz="1800" dirty="0" smtClean="0">
                <a:latin typeface="Times New Roman" pitchFamily="18" charset="0"/>
                <a:cs typeface="Times New Roman" pitchFamily="18" charset="0"/>
              </a:rPr>
              <a:t>characteristics of the proposed web based monitoring and evaluation system which make it more effective, elegant, ethical and efficient (i.e. 5Es of usability testing) than the conventional projects monitoring and evaluation system are as follows: a) It provides a better interface and attractive environment to user. b) It provides an efficient security to the system and data storage of different projects. c) The database is flexible. d) It is easily understandable and reliable. e) The users’ requirements are fully implemented using structured and object oriented analysis and design methodologies. f) It gives an early warning alert to project which are not performing as well those who excel in fulfilling the project goal. g) Automation of the monitoring of project activities and their expenditure. h) Fast Processing of the project information provided by project team (i.e. data capture of different reported data) </a:t>
            </a:r>
            <a:r>
              <a:rPr lang="en-IN" sz="1800" dirty="0" err="1" smtClean="0">
                <a:latin typeface="Times New Roman" pitchFamily="18" charset="0"/>
                <a:cs typeface="Times New Roman" pitchFamily="18" charset="0"/>
              </a:rPr>
              <a:t>i</a:t>
            </a:r>
            <a:r>
              <a:rPr lang="en-IN" sz="1800" dirty="0" smtClean="0">
                <a:latin typeface="Times New Roman" pitchFamily="18" charset="0"/>
                <a:cs typeface="Times New Roman" pitchFamily="18" charset="0"/>
              </a:rPr>
              <a:t>) Project update of information pertaining to projects are easily accomplished and j) It is easier and convenient for the end users. Thus, it is recommended that strategies to re-engineer systems to fit into other programmes / projects administered at DRPGS as well as unique requirements of research institutions and organization should be devised. Otherwise M&amp;E tasks will continue to be manual operations and less effective and efficient. On other hand, this system can be used as case study to further the analytical and practical skills of SUA students, especially those who are majoring or have keen interests in Informatics, Information System, Computer Science and Agricultural Economics and Agribusiness. </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Cheung O*, </a:t>
            </a:r>
            <a:r>
              <a:rPr lang="en-IN" sz="1800" dirty="0" err="1" smtClean="0">
                <a:latin typeface="Times New Roman" pitchFamily="18" charset="0"/>
                <a:cs typeface="Times New Roman" pitchFamily="18" charset="0"/>
              </a:rPr>
              <a:t>Suen</a:t>
            </a:r>
            <a:r>
              <a:rPr lang="en-IN" sz="1800" dirty="0" smtClean="0">
                <a:latin typeface="Times New Roman" pitchFamily="18" charset="0"/>
                <a:cs typeface="Times New Roman" pitchFamily="18" charset="0"/>
              </a:rPr>
              <a:t> C.H., &amp; Cheung K.W. (2004). ‘A web-based construction Project Performance Monitoring System’, City University of Hong Kong.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Creswell</a:t>
            </a:r>
            <a:r>
              <a:rPr lang="en-IN" sz="1800" dirty="0" smtClean="0">
                <a:latin typeface="Times New Roman" pitchFamily="18" charset="0"/>
                <a:cs typeface="Times New Roman" pitchFamily="18" charset="0"/>
              </a:rPr>
              <a:t>, J. W. (2003). ‘Research design qualitative, quantitative and mixed methods approaches. Thousand Oaks, CA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Development </a:t>
            </a:r>
            <a:r>
              <a:rPr lang="en-IN" sz="1800" dirty="0" smtClean="0">
                <a:latin typeface="Times New Roman" pitchFamily="18" charset="0"/>
                <a:cs typeface="Times New Roman" pitchFamily="18" charset="0"/>
              </a:rPr>
              <a:t>Assistance Committee (DAC). (2002). Glossary of Terms in Evaluation and Results-Based Management. Paris: OECD.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Hendricks</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Plantz</a:t>
            </a:r>
            <a:r>
              <a:rPr lang="en-IN" sz="1800" dirty="0" smtClean="0">
                <a:latin typeface="Times New Roman" pitchFamily="18" charset="0"/>
                <a:cs typeface="Times New Roman" pitchFamily="18" charset="0"/>
              </a:rPr>
              <a:t>, M. C., &amp; Pritchard, K. J. (2008). ‘Measuring outcomes of United Way–funded programs: Expectations and reality.’ In Carman J. G. &amp; Fredericks K. A. (Eds.), Nonprofits and evaluation. New Directions for Evaluation, USA </a:t>
            </a:r>
            <a:endParaRPr lang="en-IN" sz="1800" dirty="0" smtClean="0">
              <a:latin typeface="Times New Roman" pitchFamily="18" charset="0"/>
              <a:cs typeface="Times New Roman" pitchFamily="18" charset="0"/>
            </a:endParaRPr>
          </a:p>
          <a:p>
            <a:pPr algn="just">
              <a:lnSpc>
                <a:spcPct val="160000"/>
              </a:lnSpc>
            </a:pPr>
            <a:r>
              <a:rPr lang="en-IN" sz="1800" dirty="0" err="1" smtClean="0">
                <a:latin typeface="Times New Roman" pitchFamily="18" charset="0"/>
                <a:cs typeface="Times New Roman" pitchFamily="18" charset="0"/>
              </a:rPr>
              <a:t>Holzer</a:t>
            </a:r>
            <a:r>
              <a:rPr lang="en-IN" sz="1800" dirty="0" smtClean="0">
                <a:latin typeface="Times New Roman" pitchFamily="18" charset="0"/>
                <a:cs typeface="Times New Roman" pitchFamily="18" charset="0"/>
              </a:rPr>
              <a:t>, M. (2000). ‘Public Performance Evaluation and Improvement’, Evaluation capacity development in Asia, National </a:t>
            </a:r>
            <a:r>
              <a:rPr lang="en-IN" sz="1800" dirty="0" err="1" smtClean="0">
                <a:latin typeface="Times New Roman" pitchFamily="18" charset="0"/>
                <a:cs typeface="Times New Roman" pitchFamily="18" charset="0"/>
              </a:rPr>
              <a:t>Center</a:t>
            </a:r>
            <a:r>
              <a:rPr lang="en-IN" sz="1800" dirty="0" smtClean="0">
                <a:latin typeface="Times New Roman" pitchFamily="18" charset="0"/>
                <a:cs typeface="Times New Roman" pitchFamily="18" charset="0"/>
              </a:rPr>
              <a:t> for Public Productivity, Rutgers University, NJ, USA.</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Khan, A. (1999). ‘Asian Perspective in Evaluation Capacity Development: The Challenges of the New Millennium’, Selected Proceedings from the International Conference, Beijing, pp.9-15 </a:t>
            </a:r>
            <a:endParaRPr lang="en-IN" sz="1700" dirty="0" smtClean="0">
              <a:latin typeface="Times New Roman" pitchFamily="18" charset="0"/>
              <a:cs typeface="Times New Roman" pitchFamily="18" charset="0"/>
            </a:endParaRPr>
          </a:p>
          <a:p>
            <a:pPr algn="just">
              <a:lnSpc>
                <a:spcPct val="170000"/>
              </a:lnSpc>
            </a:pPr>
            <a:r>
              <a:rPr lang="en-IN" sz="1700" dirty="0" err="1" smtClean="0">
                <a:latin typeface="Times New Roman" pitchFamily="18" charset="0"/>
                <a:cs typeface="Times New Roman" pitchFamily="18" charset="0"/>
              </a:rPr>
              <a:t>Kurwijila</a:t>
            </a:r>
            <a:r>
              <a:rPr lang="en-IN" sz="1700" dirty="0" smtClean="0">
                <a:latin typeface="Times New Roman" pitchFamily="18" charset="0"/>
                <a:cs typeface="Times New Roman" pitchFamily="18" charset="0"/>
              </a:rPr>
              <a:t>, L., </a:t>
            </a:r>
            <a:r>
              <a:rPr lang="en-IN" sz="1700" dirty="0" err="1" smtClean="0">
                <a:latin typeface="Times New Roman" pitchFamily="18" charset="0"/>
                <a:cs typeface="Times New Roman" pitchFamily="18" charset="0"/>
              </a:rPr>
              <a:t>Ishengoma</a:t>
            </a:r>
            <a:r>
              <a:rPr lang="en-IN" sz="1700" dirty="0" smtClean="0">
                <a:latin typeface="Times New Roman" pitchFamily="18" charset="0"/>
                <a:cs typeface="Times New Roman" pitchFamily="18" charset="0"/>
              </a:rPr>
              <a:t>, R., </a:t>
            </a:r>
            <a:r>
              <a:rPr lang="en-IN" sz="1700" dirty="0" err="1" smtClean="0">
                <a:latin typeface="Times New Roman" pitchFamily="18" charset="0"/>
                <a:cs typeface="Times New Roman" pitchFamily="18" charset="0"/>
              </a:rPr>
              <a:t>Msolla</a:t>
            </a:r>
            <a:r>
              <a:rPr lang="en-IN" sz="1700" dirty="0" smtClean="0">
                <a:latin typeface="Times New Roman" pitchFamily="18" charset="0"/>
                <a:cs typeface="Times New Roman" pitchFamily="18" charset="0"/>
              </a:rPr>
              <a:t>, S., &amp; </a:t>
            </a:r>
            <a:r>
              <a:rPr lang="en-IN" sz="1700" dirty="0" err="1" smtClean="0">
                <a:latin typeface="Times New Roman" pitchFamily="18" charset="0"/>
                <a:cs typeface="Times New Roman" pitchFamily="18" charset="0"/>
              </a:rPr>
              <a:t>Murusuri</a:t>
            </a:r>
            <a:r>
              <a:rPr lang="en-IN" sz="1700" dirty="0" smtClean="0">
                <a:latin typeface="Times New Roman" pitchFamily="18" charset="0"/>
                <a:cs typeface="Times New Roman" pitchFamily="18" charset="0"/>
              </a:rPr>
              <a:t>, D. (2009). ‘Strengthening communication’, Transforming Lives, vol. 4, no. 2, pp. 2-3. </a:t>
            </a:r>
            <a:endParaRPr lang="en-IN" sz="1700" dirty="0" smtClean="0">
              <a:latin typeface="Times New Roman" pitchFamily="18" charset="0"/>
              <a:cs typeface="Times New Roman" pitchFamily="18" charset="0"/>
            </a:endParaRPr>
          </a:p>
          <a:p>
            <a:pPr algn="just">
              <a:lnSpc>
                <a:spcPct val="170000"/>
              </a:lnSpc>
            </a:pPr>
            <a:r>
              <a:rPr lang="en-IN" sz="1700" dirty="0" err="1" smtClean="0">
                <a:latin typeface="Times New Roman" pitchFamily="18" charset="0"/>
                <a:cs typeface="Times New Roman" pitchFamily="18" charset="0"/>
              </a:rPr>
              <a:t>Kusek</a:t>
            </a:r>
            <a:r>
              <a:rPr lang="en-IN" sz="1700" dirty="0" smtClean="0">
                <a:latin typeface="Times New Roman" pitchFamily="18" charset="0"/>
                <a:cs typeface="Times New Roman" pitchFamily="18" charset="0"/>
              </a:rPr>
              <a:t>, Z., &amp; </a:t>
            </a:r>
            <a:r>
              <a:rPr lang="en-IN" sz="1700" dirty="0" err="1" smtClean="0">
                <a:latin typeface="Times New Roman" pitchFamily="18" charset="0"/>
                <a:cs typeface="Times New Roman" pitchFamily="18" charset="0"/>
              </a:rPr>
              <a:t>Rist</a:t>
            </a:r>
            <a:r>
              <a:rPr lang="en-IN" sz="1700" dirty="0" smtClean="0">
                <a:latin typeface="Times New Roman" pitchFamily="18" charset="0"/>
                <a:cs typeface="Times New Roman" pitchFamily="18" charset="0"/>
              </a:rPr>
              <a:t>, C. (2001), ‘Building a performance-based monitoring and evaluation system’ Evaluation Journal of Australia. Vol. 1, No. 2, December 2001, pp. 14-23. </a:t>
            </a:r>
            <a:endParaRPr lang="en-IN" sz="1700" dirty="0" smtClean="0">
              <a:latin typeface="Times New Roman" pitchFamily="18" charset="0"/>
              <a:cs typeface="Times New Roman" pitchFamily="18" charset="0"/>
            </a:endParaRPr>
          </a:p>
          <a:p>
            <a:pPr algn="just">
              <a:lnSpc>
                <a:spcPct val="170000"/>
              </a:lnSpc>
            </a:pPr>
            <a:r>
              <a:rPr lang="en-IN" sz="1700" dirty="0" err="1" smtClean="0">
                <a:latin typeface="Times New Roman" pitchFamily="18" charset="0"/>
                <a:cs typeface="Times New Roman" pitchFamily="18" charset="0"/>
              </a:rPr>
              <a:t>Kusek</a:t>
            </a:r>
            <a:r>
              <a:rPr lang="en-IN" sz="1700" dirty="0" smtClean="0">
                <a:latin typeface="Times New Roman" pitchFamily="18" charset="0"/>
                <a:cs typeface="Times New Roman" pitchFamily="18" charset="0"/>
              </a:rPr>
              <a:t>, Z., &amp; </a:t>
            </a:r>
            <a:r>
              <a:rPr lang="en-IN" sz="1700" dirty="0" err="1" smtClean="0">
                <a:latin typeface="Times New Roman" pitchFamily="18" charset="0"/>
                <a:cs typeface="Times New Roman" pitchFamily="18" charset="0"/>
              </a:rPr>
              <a:t>Rist</a:t>
            </a:r>
            <a:r>
              <a:rPr lang="en-IN" sz="1700" dirty="0" smtClean="0">
                <a:latin typeface="Times New Roman" pitchFamily="18" charset="0"/>
                <a:cs typeface="Times New Roman" pitchFamily="18" charset="0"/>
              </a:rPr>
              <a:t>, C. (2004). ‘Ten steps to a Result-based monitoring and evaluation system’, A Handbook for Development Practitioner, World Bank, Washington D.C.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Mackay</a:t>
            </a:r>
            <a:r>
              <a:rPr lang="en-IN" sz="1700" dirty="0" smtClean="0">
                <a:latin typeface="Times New Roman" pitchFamily="18" charset="0"/>
                <a:cs typeface="Times New Roman" pitchFamily="18" charset="0"/>
              </a:rPr>
              <a:t>, K. (2008). ‘Building Monitoring and Evaluation Systems to Improve Government Performance’, Evaluation Capacity Development, World Bank, Viewed 26 September 2011, Retrieved from http://www.worldbank.org/ieg/ecd/better_government.html</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1256</TotalTime>
  <Words>1473</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Project monitoring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2021-10-06T13:53:55Z</dcterms:modified>
</cp:coreProperties>
</file>