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customer service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Customer </a:t>
            </a:r>
            <a:r>
              <a:rPr lang="en-IN" sz="2000" dirty="0" smtClean="0">
                <a:latin typeface="Times New Roman" pitchFamily="18" charset="0"/>
                <a:cs typeface="Times New Roman" pitchFamily="18" charset="0"/>
              </a:rPr>
              <a:t>interactions with an organization’s website create opportunities for positive experiences that can lead to long-term relationship building. The range of potential interactions is now quite diverse, including product information search, purchase transaction and/or service delivery. The domain of customer experience (CE) is well developed in the face-to-face context, but little attention has been paid to exploring the concept in the online context. The purpose of this paper is to provide a review of the online consumer literature in order to inform understanding of the antecedents and consequences of online customer experience (OCE) in the purchase context. The paper offers four important contributions for both academics and practitioners. First, it adds to understanding of OCE in the purchase context and, second, specifically recognizes and discusses the antecedents of OCE by drawing on existing literature relating to online consumer purchase. Third, it proposes the potential consequences of OCE and provides a framework for future testing. Finally, the paper addresses a problem of relevance to both academics and practitioners, and proposes future research and managerial implications.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significant number of online studies exist which can help one identify the likely drivers of online customer experience (OCE).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enabled the researchers to identify quickly the overall nature of existing research, its epistemological assumptions and methodological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first key difference between the two contexts is the degree of personal contact, which can range from very intensive in a face-to-face context to nonexistent online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Online, the brand is presented in a predominantly audio-visual way, whereas offline opportunities exist for the brand to be experienced via a range of artefacts such as staff and their presentation, buildings and facilities, vehicles, livery and other tangible </a:t>
            </a:r>
            <a:r>
              <a:rPr lang="en-IN" sz="2000" dirty="0" smtClean="0">
                <a:latin typeface="Times New Roman" pitchFamily="18" charset="0"/>
                <a:cs typeface="Times New Roman" pitchFamily="18" charset="0"/>
              </a:rPr>
              <a:t>elements.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enables us to address a problem of relevance and interest to academics and practitioners alike and to propose future research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paper extends understanding of the factors that potentially impact OCE and provides a discussion not found so far in the literature.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provide a useful structural model which is centred upon the cognitive view of experience and which tests the relationships between various internal customer components (such as computer skill and control, level of arousal or degree of attention) that impact the user’s experience of the website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we suggest a strong interactive effect between antecedent factors and their impact upon OCE.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 seven key elements which enhance consumers’ experience of M-commerce.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propose that the customer is involved in reviewing incoming information in relation to past, present and potentially future </a:t>
            </a:r>
            <a:r>
              <a:rPr lang="en-IN" sz="2000" dirty="0" smtClean="0">
                <a:latin typeface="Times New Roman" pitchFamily="18" charset="0"/>
                <a:cs typeface="Times New Roman" pitchFamily="18" charset="0"/>
              </a:rPr>
              <a:t>experiences.</a:t>
            </a:r>
          </a:p>
          <a:p>
            <a:pPr algn="just">
              <a:lnSpc>
                <a:spcPct val="150000"/>
              </a:lnSpc>
            </a:pPr>
            <a:r>
              <a:rPr lang="en-IN" sz="2000" dirty="0" smtClean="0">
                <a:latin typeface="Times New Roman" pitchFamily="18" charset="0"/>
                <a:cs typeface="Times New Roman" pitchFamily="18" charset="0"/>
              </a:rPr>
              <a:t>The third set of proposed antecedents of OCE relates to skill (SK) and perceived control (PC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literature so far does not suggest this proposition and, to this extent, is weak in its linkage between proposed antecedents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model proposes trust and satisfaction to be outcome variables that both independently and together have a direct influence upon customer loyalty.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Online customer experience therefore becomes an important concept for e-marketers responsible for the online B2C environment, and particularly in the context of online purchase, given the increasing performance in online sales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creation of the subjective response is via the customer’s interaction with the various components of the organization’s offer, which includes the performance of the product itself, packaging, pricing, advertising, retail environment and customer service handling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Managerial effort tends to focus on the former in terms of the development of website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Such frameworks provide practitioners with clear direction in the development of effective websites that provide efficient and effective customer experience, thereby leading to a positive emotional state.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Dimensions of consumer expertise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Alba, J.W. and Hutchinson, J.W. (1987).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purpose of this article is to review basic empirical results from the psychological literature in a way that provides a useful foundation for research on consumer knowledge.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Physical environment and service experience: an appropriation-based model</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Bonnin, G. (2006).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aim of the paper is to show how the appropriation process gives an improved understanding of the consumer-physical environment relationship.</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B2C e-commerce web site quality: an empirical examination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Cao, M., Zhang, Q. and Seydel, J. (2005).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fulfils the identification of web site quality and the development and validation of its measures and offers a framework and practical guidelines for e-commerce managers and web designers.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Perspectives on consumer decision making: an integrated approach</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Hansen, T. (2005).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framework which integrates several perspectives on consumer decision making and </a:t>
                      </a:r>
                      <a:r>
                        <a:rPr lang="en-US" sz="2000" dirty="0" err="1">
                          <a:solidFill>
                            <a:srgbClr val="333333"/>
                          </a:solidFill>
                          <a:latin typeface="Times New Roman"/>
                          <a:ea typeface="Calibri"/>
                          <a:cs typeface="Latha"/>
                        </a:rPr>
                        <a:t>hypothesises</a:t>
                      </a:r>
                      <a:r>
                        <a:rPr lang="en-US" sz="2000" dirty="0">
                          <a:solidFill>
                            <a:srgbClr val="333333"/>
                          </a:solidFill>
                          <a:latin typeface="Times New Roman"/>
                          <a:ea typeface="Calibri"/>
                          <a:cs typeface="Latha"/>
                        </a:rPr>
                        <a:t> possible links between several basic constructs is developed.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304975"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paper discusses current definitions and understanding of the concept of customer experience and explores the newly extended concept of OCE. A review of key literature is presented that gives insight and direction to an understanding of the antecedents of OCE which helps to develop a conceptual framework for future testing. A number of conclusions can be drawn. Managerial implications stem from this literature review. The proposed framework suggests that e-marketers need to be aware that, while functional performance of a website is important (as embedded in the proposed antecedents, e.g. easy navigation, usefulness, information provision), it is also important to understand the experiential state of customers and the responses they are likely to generate. Managerial effort tends to focus on the former in terms of the development of website performance. Consumer research should focus upon understanding the emotional and cognitive state of customers both during and following the online purchase process, and understanding how to adjust the features of a website to improve these. At the same time, there may be differences in the relevance of different experiential states, depending on the nature of the product or service type being delivered via the website. The output of the research proposed in this paper would lead to effective measurement scales for the e-marketer to use in the identification of relevant inputs and outputs of an effective OCE for retail websites.</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152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Alba, J.W. and Hutchinson, J.W. (1987). Dimensions of consumer expertise. Journal of Consumer Research, 13, pp. 411–454.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Algesheimer</a:t>
            </a:r>
            <a:r>
              <a:rPr lang="en-IN" sz="2000" dirty="0" smtClean="0">
                <a:latin typeface="Times New Roman" pitchFamily="18" charset="0"/>
                <a:cs typeface="Times New Roman" pitchFamily="18" charset="0"/>
              </a:rPr>
              <a:t>, R. and </a:t>
            </a:r>
            <a:r>
              <a:rPr lang="en-IN" sz="2000" dirty="0" err="1" smtClean="0">
                <a:latin typeface="Times New Roman" pitchFamily="18" charset="0"/>
                <a:cs typeface="Times New Roman" pitchFamily="18" charset="0"/>
              </a:rPr>
              <a:t>Dholakia</a:t>
            </a:r>
            <a:r>
              <a:rPr lang="en-IN" sz="2000" dirty="0" smtClean="0">
                <a:latin typeface="Times New Roman" pitchFamily="18" charset="0"/>
                <a:cs typeface="Times New Roman" pitchFamily="18" charset="0"/>
              </a:rPr>
              <a:t>, P.M. (2006). Do customer communities pay off? Harvard Business Review, 84, pp. 26–30</a:t>
            </a:r>
            <a:r>
              <a:rPr lang="en-IN" sz="2000" dirty="0" smtClean="0">
                <a:latin typeface="Times New Roman" pitchFamily="18" charset="0"/>
                <a:cs typeface="Times New Roman" pitchFamily="18" charset="0"/>
              </a:rPr>
              <a:t>.</a:t>
            </a:r>
          </a:p>
          <a:p>
            <a:pPr algn="just">
              <a:lnSpc>
                <a:spcPct val="160000"/>
              </a:lnSpc>
            </a:pPr>
            <a:r>
              <a:rPr lang="en-IN" sz="2000" dirty="0" err="1" smtClean="0">
                <a:latin typeface="Times New Roman" pitchFamily="18" charset="0"/>
                <a:cs typeface="Times New Roman" pitchFamily="18" charset="0"/>
              </a:rPr>
              <a:t>Bonnin</a:t>
            </a:r>
            <a:r>
              <a:rPr lang="en-IN" sz="2000" dirty="0" smtClean="0">
                <a:latin typeface="Times New Roman" pitchFamily="18" charset="0"/>
                <a:cs typeface="Times New Roman" pitchFamily="18" charset="0"/>
              </a:rPr>
              <a:t>, G. (2006). Physical environment and service experience: an appropriation-based model. Journal of Services Research, 6, pp. 45–65.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Brown</a:t>
            </a:r>
            <a:r>
              <a:rPr lang="en-IN" sz="2000" dirty="0" smtClean="0">
                <a:latin typeface="Times New Roman" pitchFamily="18" charset="0"/>
                <a:cs typeface="Times New Roman" pitchFamily="18" charset="0"/>
              </a:rPr>
              <a:t>, J.R. and </a:t>
            </a:r>
            <a:r>
              <a:rPr lang="en-IN" sz="2000" dirty="0" err="1" smtClean="0">
                <a:latin typeface="Times New Roman" pitchFamily="18" charset="0"/>
                <a:cs typeface="Times New Roman" pitchFamily="18" charset="0"/>
              </a:rPr>
              <a:t>Dant</a:t>
            </a:r>
            <a:r>
              <a:rPr lang="en-IN" sz="2000" dirty="0" smtClean="0">
                <a:latin typeface="Times New Roman" pitchFamily="18" charset="0"/>
                <a:cs typeface="Times New Roman" pitchFamily="18" charset="0"/>
              </a:rPr>
              <a:t>, R.P. (2008). On what makes a significant contribution to the retailing literature. Journal of Retailing, 84, pp. 131–135</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Cao, M., Zhang, Q. and </a:t>
            </a:r>
            <a:r>
              <a:rPr lang="en-IN" sz="2000" dirty="0" err="1" smtClean="0">
                <a:latin typeface="Times New Roman" pitchFamily="18" charset="0"/>
                <a:cs typeface="Times New Roman" pitchFamily="18" charset="0"/>
              </a:rPr>
              <a:t>Seydel</a:t>
            </a:r>
            <a:r>
              <a:rPr lang="en-IN" sz="2000" dirty="0" smtClean="0">
                <a:latin typeface="Times New Roman" pitchFamily="18" charset="0"/>
                <a:cs typeface="Times New Roman" pitchFamily="18" charset="0"/>
              </a:rPr>
              <a:t>, J. (2005). B2C e-commerce web site quality: an empirical examination. Industrial Management &amp; Data Systems, 105, pp. 645–661.</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Coursaris</a:t>
            </a:r>
            <a:r>
              <a:rPr lang="en-IN" sz="2000" dirty="0" smtClean="0">
                <a:latin typeface="Times New Roman" pitchFamily="18" charset="0"/>
                <a:cs typeface="Times New Roman" pitchFamily="18" charset="0"/>
              </a:rPr>
              <a:t>, C. and </a:t>
            </a:r>
            <a:r>
              <a:rPr lang="en-IN" sz="2000" dirty="0" err="1" smtClean="0">
                <a:latin typeface="Times New Roman" pitchFamily="18" charset="0"/>
                <a:cs typeface="Times New Roman" pitchFamily="18" charset="0"/>
              </a:rPr>
              <a:t>Hassanein</a:t>
            </a:r>
            <a:r>
              <a:rPr lang="en-IN" sz="2000" dirty="0" smtClean="0">
                <a:latin typeface="Times New Roman" pitchFamily="18" charset="0"/>
                <a:cs typeface="Times New Roman" pitchFamily="18" charset="0"/>
              </a:rPr>
              <a:t>, K. (2001). Understanding M-commerce: a consumer centric model. Quarterly Journal of Electronic Commerce, 3, pp. 247–271</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Davis, F.D. (1989). Perceived usefulness, perceived ease-</a:t>
            </a:r>
            <a:r>
              <a:rPr lang="en-IN" sz="2000" dirty="0" err="1" smtClean="0">
                <a:latin typeface="Times New Roman" pitchFamily="18" charset="0"/>
                <a:cs typeface="Times New Roman" pitchFamily="18" charset="0"/>
              </a:rPr>
              <a:t>ofuse</a:t>
            </a:r>
            <a:r>
              <a:rPr lang="en-IN" sz="2000" dirty="0" smtClean="0">
                <a:latin typeface="Times New Roman" pitchFamily="18" charset="0"/>
                <a:cs typeface="Times New Roman" pitchFamily="18" charset="0"/>
              </a:rPr>
              <a:t> and user acceptance of information technology. MIS Quarterly, 13, pp. 319–340</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Frow</a:t>
            </a:r>
            <a:r>
              <a:rPr lang="en-IN" sz="2000" dirty="0" smtClean="0">
                <a:latin typeface="Times New Roman" pitchFamily="18" charset="0"/>
                <a:cs typeface="Times New Roman" pitchFamily="18" charset="0"/>
              </a:rPr>
              <a:t>, P. and Payne, A. (2007). Towards the ‘perfect’ customer experience. Journal of Brand Management, 15, pp. 89–101.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Geffen</a:t>
            </a:r>
            <a:r>
              <a:rPr lang="en-IN" sz="2000" dirty="0" smtClean="0">
                <a:latin typeface="Times New Roman" pitchFamily="18" charset="0"/>
                <a:cs typeface="Times New Roman" pitchFamily="18" charset="0"/>
              </a:rPr>
              <a:t>, D. (2003). TAM or just plain habit: a look at experienced online shoppers. Journal of End User Computing, 15, pp. 1–13</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Hansen, T. (2005). Perspectives on consumer </a:t>
            </a:r>
            <a:r>
              <a:rPr lang="en-IN" sz="2000" dirty="0" err="1" smtClean="0">
                <a:latin typeface="Times New Roman" pitchFamily="18" charset="0"/>
                <a:cs typeface="Times New Roman" pitchFamily="18" charset="0"/>
              </a:rPr>
              <a:t>decisionmaking</a:t>
            </a:r>
            <a:r>
              <a:rPr lang="en-IN" sz="2000" dirty="0" smtClean="0">
                <a:latin typeface="Times New Roman" pitchFamily="18" charset="0"/>
                <a:cs typeface="Times New Roman" pitchFamily="18" charset="0"/>
              </a:rPr>
              <a:t>: an integrated approach. Journal of Consumer Behaviour, 4, pp. 420–437.</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1428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Online customer service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2021-10-06T12:04:01Z</dcterms:modified>
</cp:coreProperties>
</file>