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Human resource procurement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Employee </a:t>
            </a:r>
            <a:r>
              <a:rPr lang="en-IN" sz="2000" dirty="0" smtClean="0">
                <a:latin typeface="Times New Roman" pitchFamily="18" charset="0"/>
                <a:cs typeface="Times New Roman" pitchFamily="18" charset="0"/>
              </a:rPr>
              <a:t>Retention is the biggest challenge that Human Resource Management is facing today'. The uncertainty </a:t>
            </a:r>
            <a:r>
              <a:rPr lang="en-IN" sz="2000" dirty="0" err="1" smtClean="0">
                <a:latin typeface="Times New Roman" pitchFamily="18" charset="0"/>
                <a:cs typeface="Times New Roman" pitchFamily="18" charset="0"/>
              </a:rPr>
              <a:t>ofa</a:t>
            </a:r>
            <a:r>
              <a:rPr lang="en-IN" sz="2000" dirty="0" smtClean="0">
                <a:latin typeface="Times New Roman" pitchFamily="18" charset="0"/>
                <a:cs typeface="Times New Roman" pitchFamily="18" charset="0"/>
              </a:rPr>
              <a:t> changing economy, increasing competition and diversity in the workplace have compelled the organisations to hold on to their top performers at whatever cost they have to pay. It is a very difficult </a:t>
            </a:r>
            <a:r>
              <a:rPr lang="en-IN" sz="2000" dirty="0" err="1" smtClean="0">
                <a:latin typeface="Times New Roman" pitchFamily="18" charset="0"/>
                <a:cs typeface="Times New Roman" pitchFamily="18" charset="0"/>
              </a:rPr>
              <a:t>taskfor</a:t>
            </a:r>
            <a:r>
              <a:rPr lang="en-IN" sz="2000" dirty="0" smtClean="0">
                <a:latin typeface="Times New Roman" pitchFamily="18" charset="0"/>
                <a:cs typeface="Times New Roman" pitchFamily="18" charset="0"/>
              </a:rPr>
              <a:t> the recruiters to hire professionals with right ski/Is set </a:t>
            </a:r>
            <a:r>
              <a:rPr lang="en-IN" sz="2000" dirty="0" err="1" smtClean="0">
                <a:latin typeface="Times New Roman" pitchFamily="18" charset="0"/>
                <a:cs typeface="Times New Roman" pitchFamily="18" charset="0"/>
              </a:rPr>
              <a:t>allover</a:t>
            </a:r>
            <a:r>
              <a:rPr lang="en-IN" sz="2000" dirty="0" smtClean="0">
                <a:latin typeface="Times New Roman" pitchFamily="18" charset="0"/>
                <a:cs typeface="Times New Roman" pitchFamily="18" charset="0"/>
              </a:rPr>
              <a:t> again. Thus the focus has shifted front 'numbers' to 'quality' and from 'recruitment' to 'retention.' Many organisational human resource </a:t>
            </a:r>
            <a:r>
              <a:rPr lang="en-IN" sz="2000" dirty="0" smtClean="0">
                <a:latin typeface="Times New Roman" pitchFamily="18" charset="0"/>
                <a:cs typeface="Times New Roman" pitchFamily="18" charset="0"/>
              </a:rPr>
              <a:t>management practices </a:t>
            </a:r>
            <a:r>
              <a:rPr lang="en-IN" sz="2000" dirty="0" smtClean="0">
                <a:latin typeface="Times New Roman" pitchFamily="18" charset="0"/>
                <a:cs typeface="Times New Roman" pitchFamily="18" charset="0"/>
              </a:rPr>
              <a:t>play dominant role in building employee commitment </a:t>
            </a:r>
            <a:r>
              <a:rPr lang="en-IN" sz="2000" dirty="0" smtClean="0">
                <a:latin typeface="Times New Roman" pitchFamily="18" charset="0"/>
                <a:cs typeface="Times New Roman" pitchFamily="18" charset="0"/>
              </a:rPr>
              <a:t>and loyalty</a:t>
            </a:r>
            <a:r>
              <a:rPr lang="en-IN" sz="2000" dirty="0" smtClean="0">
                <a:latin typeface="Times New Roman" pitchFamily="18" charset="0"/>
                <a:cs typeface="Times New Roman" pitchFamily="18" charset="0"/>
              </a:rPr>
              <a:t>. Out </a:t>
            </a:r>
            <a:r>
              <a:rPr lang="en-IN" sz="2000" dirty="0" smtClean="0">
                <a:latin typeface="Times New Roman" pitchFamily="18" charset="0"/>
                <a:cs typeface="Times New Roman" pitchFamily="18" charset="0"/>
              </a:rPr>
              <a:t>of the </a:t>
            </a:r>
            <a:r>
              <a:rPr lang="en-IN" sz="2000" dirty="0" smtClean="0">
                <a:latin typeface="Times New Roman" pitchFamily="18" charset="0"/>
                <a:cs typeface="Times New Roman" pitchFamily="18" charset="0"/>
              </a:rPr>
              <a:t>plentiful practices, the procurement </a:t>
            </a:r>
            <a:r>
              <a:rPr lang="en-IN" sz="2000" dirty="0" smtClean="0">
                <a:latin typeface="Times New Roman" pitchFamily="18" charset="0"/>
                <a:cs typeface="Times New Roman" pitchFamily="18" charset="0"/>
              </a:rPr>
              <a:t>practice facilitates </a:t>
            </a:r>
            <a:r>
              <a:rPr lang="en-IN" sz="2000" dirty="0" smtClean="0">
                <a:latin typeface="Times New Roman" pitchFamily="18" charset="0"/>
                <a:cs typeface="Times New Roman" pitchFamily="18" charset="0"/>
              </a:rPr>
              <a:t>the entry </a:t>
            </a:r>
            <a:r>
              <a:rPr lang="en-IN" sz="2000" dirty="0" smtClean="0">
                <a:latin typeface="Times New Roman" pitchFamily="18" charset="0"/>
                <a:cs typeface="Times New Roman" pitchFamily="18" charset="0"/>
              </a:rPr>
              <a:t>of an </a:t>
            </a:r>
            <a:r>
              <a:rPr lang="en-IN" sz="2000" dirty="0" smtClean="0">
                <a:latin typeface="Times New Roman" pitchFamily="18" charset="0"/>
                <a:cs typeface="Times New Roman" pitchFamily="18" charset="0"/>
              </a:rPr>
              <a:t>employee in an organisation. Hence keeping in view the significance </a:t>
            </a:r>
            <a:r>
              <a:rPr lang="en-IN" sz="2000" dirty="0" smtClean="0">
                <a:latin typeface="Times New Roman" pitchFamily="18" charset="0"/>
                <a:cs typeface="Times New Roman" pitchFamily="18" charset="0"/>
              </a:rPr>
              <a:t>of this </a:t>
            </a:r>
            <a:r>
              <a:rPr lang="en-IN" sz="2000" dirty="0" smtClean="0">
                <a:latin typeface="Times New Roman" pitchFamily="18" charset="0"/>
                <a:cs typeface="Times New Roman" pitchFamily="18" charset="0"/>
              </a:rPr>
              <a:t>function, the researchers have ventured to investigate the influence of procurement practices on </a:t>
            </a:r>
            <a:r>
              <a:rPr lang="en-IN" sz="2000" dirty="0" smtClean="0">
                <a:latin typeface="Times New Roman" pitchFamily="18" charset="0"/>
                <a:cs typeface="Times New Roman" pitchFamily="18" charset="0"/>
              </a:rPr>
              <a:t>employees‘ retention </a:t>
            </a:r>
            <a:r>
              <a:rPr lang="en-IN" sz="2000" dirty="0" smtClean="0">
                <a:latin typeface="Times New Roman" pitchFamily="18" charset="0"/>
                <a:cs typeface="Times New Roman" pitchFamily="18" charset="0"/>
              </a:rPr>
              <a:t>intentions in the Indian IT industry. This paper studies the influence </a:t>
            </a:r>
            <a:r>
              <a:rPr lang="en-IN" sz="2000" dirty="0" smtClean="0">
                <a:latin typeface="Times New Roman" pitchFamily="18" charset="0"/>
                <a:cs typeface="Times New Roman" pitchFamily="18" charset="0"/>
              </a:rPr>
              <a:t>of organisational procurement practices </a:t>
            </a:r>
            <a:r>
              <a:rPr lang="en-IN" sz="2000" dirty="0" smtClean="0">
                <a:latin typeface="Times New Roman" pitchFamily="18" charset="0"/>
                <a:cs typeface="Times New Roman" pitchFamily="18" charset="0"/>
              </a:rPr>
              <a:t>on employee retention intentions on the basis </a:t>
            </a:r>
            <a:r>
              <a:rPr lang="en-IN" sz="2000" dirty="0" smtClean="0">
                <a:latin typeface="Times New Roman" pitchFamily="18" charset="0"/>
                <a:cs typeface="Times New Roman" pitchFamily="18" charset="0"/>
              </a:rPr>
              <a:t>of personal </a:t>
            </a:r>
            <a:r>
              <a:rPr lang="en-IN" sz="2000" dirty="0" smtClean="0">
                <a:latin typeface="Times New Roman" pitchFamily="18" charset="0"/>
                <a:cs typeface="Times New Roman" pitchFamily="18" charset="0"/>
              </a:rPr>
              <a:t>and positional variables </a:t>
            </a:r>
            <a:r>
              <a:rPr lang="en-IN" sz="2000" dirty="0" smtClean="0">
                <a:latin typeface="Times New Roman" pitchFamily="18" charset="0"/>
                <a:cs typeface="Times New Roman" pitchFamily="18" charset="0"/>
              </a:rPr>
              <a:t>of employees</a:t>
            </a:r>
            <a:r>
              <a:rPr lang="en-IN" sz="2000" dirty="0" smtClean="0">
                <a:latin typeface="Times New Roman" pitchFamily="18" charset="0"/>
                <a:cs typeface="Times New Roman" pitchFamily="18" charset="0"/>
              </a:rPr>
              <a:t>. It also examines the variations in the corporate perception on the procurement practices as a retention </a:t>
            </a:r>
            <a:r>
              <a:rPr lang="en-IN" sz="2000" dirty="0" smtClean="0">
                <a:latin typeface="Times New Roman" pitchFamily="18" charset="0"/>
                <a:cs typeface="Times New Roman" pitchFamily="18" charset="0"/>
              </a:rPr>
              <a:t>tool for  IT Personnel</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a company can tap external sources, the existing staff will have to compete with the outsiders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External recruitment may lead to dissatisfaction and frustration among existing employees. They may feel that their chances of promotion are reduced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studies tell us about the extent of correlation which, exists between different sources of recruitment and factors of success on the job</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may help in removing inequalities in existing wage structures and in maintaining sound and consistent wag differentials a plant or industry.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leave for growth, some leave for family problems but majority of them switchover jobs due to only one reason that is dissatisfaction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providing a good orientation training to the newly hired employee can not only help to effectively integrate that person into the workplace but can also help to make the new person feel welcome and provide him/ her information about how to cope with the demands of the workplace, and any possible problems that may </a:t>
            </a:r>
            <a:r>
              <a:rPr lang="en-IN" sz="2000" dirty="0" smtClean="0">
                <a:latin typeface="Times New Roman" pitchFamily="18" charset="0"/>
                <a:cs typeface="Times New Roman" pitchFamily="18" charset="0"/>
              </a:rPr>
              <a:t>arise.</a:t>
            </a:r>
          </a:p>
          <a:p>
            <a:pPr algn="just">
              <a:lnSpc>
                <a:spcPct val="150000"/>
              </a:lnSpc>
            </a:pPr>
            <a:r>
              <a:rPr lang="en-IN" sz="2000" dirty="0" smtClean="0">
                <a:latin typeface="Times New Roman" pitchFamily="18" charset="0"/>
                <a:cs typeface="Times New Roman" pitchFamily="18" charset="0"/>
              </a:rPr>
              <a:t>The magnitude and nature of these loses is a critical management issue, affecting productivity, profitability, product and service quality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change in the nature </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 workplace has brought up more-not-fewer retention </a:t>
            </a:r>
            <a:r>
              <a:rPr lang="en-IN" sz="2000" dirty="0" smtClean="0">
                <a:latin typeface="Times New Roman" pitchFamily="18" charset="0"/>
                <a:cs typeface="Times New Roman" pitchFamily="18" charset="0"/>
              </a:rPr>
              <a:t>issues.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personnel man who simply pushes files and attends labour courts for conciliation purposes and other rituals of legal procedure for the settlement of industrial disputes is not a personnel administrator of the future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Human Resource Planning constitutes an integral part of corporate plan and serves the organisational purposes in more ways than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selection is to pick up the most suitable persons who would match the requirements of the job and the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assessments are made to find employee potential for the purpose of promotions.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The globalisation </a:t>
            </a:r>
            <a:r>
              <a:rPr lang="en-IN" sz="1900" dirty="0" err="1" smtClean="0">
                <a:latin typeface="Times New Roman" pitchFamily="18" charset="0"/>
                <a:cs typeface="Times New Roman" pitchFamily="18" charset="0"/>
              </a:rPr>
              <a:t>ofbusiness</a:t>
            </a:r>
            <a:r>
              <a:rPr lang="en-IN" sz="1900" dirty="0" smtClean="0">
                <a:latin typeface="Times New Roman" pitchFamily="18" charset="0"/>
                <a:cs typeface="Times New Roman" pitchFamily="18" charset="0"/>
              </a:rPr>
              <a:t> is forcing the managers to grapple with complex issues of employee retention as they seek to gain or sustain a competitive advantage</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The factors that may be considered in analysing </a:t>
            </a:r>
            <a:r>
              <a:rPr lang="en-IN" sz="1900" dirty="0" err="1" smtClean="0">
                <a:latin typeface="Times New Roman" pitchFamily="18" charset="0"/>
                <a:cs typeface="Times New Roman" pitchFamily="18" charset="0"/>
              </a:rPr>
              <a:t>staffretention</a:t>
            </a:r>
            <a:r>
              <a:rPr lang="en-IN" sz="1900" dirty="0" smtClean="0">
                <a:latin typeface="Times New Roman" pitchFamily="18" charset="0"/>
                <a:cs typeface="Times New Roman" pitchFamily="18" charset="0"/>
              </a:rPr>
              <a:t> should include Training period, Intent to stay, Job satisfaction, Pay and benefits, Promotion opportunities, Job design, and Performance</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It is also important to check in </a:t>
            </a:r>
            <a:r>
              <a:rPr lang="en-IN" sz="1900" dirty="0" err="1" smtClean="0">
                <a:latin typeface="Times New Roman" pitchFamily="18" charset="0"/>
                <a:cs typeface="Times New Roman" pitchFamily="18" charset="0"/>
              </a:rPr>
              <a:t>witf</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the employees </a:t>
            </a:r>
            <a:r>
              <a:rPr lang="en-IN" sz="1900" dirty="0" smtClean="0">
                <a:latin typeface="Times New Roman" pitchFamily="18" charset="0"/>
                <a:cs typeface="Times New Roman" pitchFamily="18" charset="0"/>
              </a:rPr>
              <a:t>for formal and informal catch ups, providing the opportunity to give and receive performance feedback and to discuss the strategies for their long-term </a:t>
            </a:r>
            <a:r>
              <a:rPr lang="en-IN" sz="1900" dirty="0" smtClean="0">
                <a:latin typeface="Times New Roman" pitchFamily="18" charset="0"/>
                <a:cs typeface="Times New Roman" pitchFamily="18" charset="0"/>
              </a:rPr>
              <a:t>career development.</a:t>
            </a:r>
          </a:p>
          <a:p>
            <a:pPr algn="just">
              <a:lnSpc>
                <a:spcPct val="150000"/>
              </a:lnSpc>
            </a:pPr>
            <a:r>
              <a:rPr lang="en-IN" sz="1900" dirty="0" smtClean="0">
                <a:latin typeface="Times New Roman" pitchFamily="18" charset="0"/>
                <a:cs typeface="Times New Roman" pitchFamily="18" charset="0"/>
              </a:rPr>
              <a:t>When the employees are hired on the basis </a:t>
            </a:r>
            <a:r>
              <a:rPr lang="en-IN" sz="1900" dirty="0" err="1" smtClean="0">
                <a:latin typeface="Times New Roman" pitchFamily="18" charset="0"/>
                <a:cs typeface="Times New Roman" pitchFamily="18" charset="0"/>
              </a:rPr>
              <a:t>ofsuch</a:t>
            </a:r>
            <a:r>
              <a:rPr lang="en-IN" sz="1900" dirty="0" smtClean="0">
                <a:latin typeface="Times New Roman" pitchFamily="18" charset="0"/>
                <a:cs typeface="Times New Roman" pitchFamily="18" charset="0"/>
              </a:rPr>
              <a:t> analysis they are better suited to the kind </a:t>
            </a:r>
            <a:r>
              <a:rPr lang="en-IN" sz="1900" dirty="0" err="1" smtClean="0">
                <a:latin typeface="Times New Roman" pitchFamily="18" charset="0"/>
                <a:cs typeface="Times New Roman" pitchFamily="18" charset="0"/>
              </a:rPr>
              <a:t>ofwork</a:t>
            </a:r>
            <a:r>
              <a:rPr lang="en-IN" sz="1900" dirty="0" smtClean="0">
                <a:latin typeface="Times New Roman" pitchFamily="18" charset="0"/>
                <a:cs typeface="Times New Roman" pitchFamily="18" charset="0"/>
              </a:rPr>
              <a:t> they are required to do in the organisation, thus enhancing their performance level as well as their job satisfaction consecutively increasing </a:t>
            </a:r>
            <a:r>
              <a:rPr lang="en-IN" sz="1900" dirty="0" err="1" smtClean="0">
                <a:latin typeface="Times New Roman" pitchFamily="18" charset="0"/>
                <a:cs typeface="Times New Roman" pitchFamily="18" charset="0"/>
              </a:rPr>
              <a:t>theirjob</a:t>
            </a:r>
            <a:r>
              <a:rPr lang="en-IN" sz="1900" dirty="0" smtClean="0">
                <a:latin typeface="Times New Roman" pitchFamily="18" charset="0"/>
                <a:cs typeface="Times New Roman" pitchFamily="18" charset="0"/>
              </a:rPr>
              <a:t> engagement and thus retention.</a:t>
            </a:r>
            <a:endParaRPr lang="en-US" sz="19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86000"/>
                <a:gridCol w="16764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Five Steps to Fireproof Your Hiring Process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Haggerty, Deb (2002),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555555"/>
                          </a:solidFill>
                          <a:latin typeface="Times New Roman"/>
                          <a:ea typeface="Calibri"/>
                          <a:cs typeface="Latha"/>
                        </a:rPr>
                        <a:t>One of the major problems for the hiring company is that these workers have also been well-trained in the art of interviewing-in many cases, much better trained than the people interviewing them.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Human Resource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Milkovich George T. and Boudreau Johri W. (1997),</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Human resource management (HRM) is the process of employing people, training them, compensating them, developing policies relating to them, and developing strategies to retain them.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295400"/>
            <a:ext cx="6629400" cy="4953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From </a:t>
            </a:r>
            <a:r>
              <a:rPr lang="en-IN" sz="2000" dirty="0" smtClean="0">
                <a:latin typeface="Times New Roman" pitchFamily="18" charset="0"/>
                <a:cs typeface="Times New Roman" pitchFamily="18" charset="0"/>
              </a:rPr>
              <a:t>the study, the researcher concluded that the banks did the assessment of employees during recruitment with an aim of cultivating a high performance workforce at the companies. Use of assessments results in extraordinary increases in productivity while reducing employee relations problems, employee turnover, stress, tension, conflict and overall human resources expenses. In addition, the study also concluded that majority of the banks had established HR procurement retention strategies in the recruitment of staff. These included job advertisements in newspapers or magazines and use o f websites that contained information for people. However majority of the commercial banks did not employ the commissioning procurement agencies as their employee procurement strategies. The study also concludes that the commercial banks used various human resource management initiatives to enhance employee retention in the companies. These included performance appraisal, promotion and encouraging working environments.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American Society of Health-System Pharmacists (2003), "ASHP Guidelines on the Recruitment, Selection, and Retention of Pharmacy Personnel," Am J Health-</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Pharm</a:t>
            </a:r>
            <a:r>
              <a:rPr lang="en-IN" sz="1800" dirty="0" smtClean="0">
                <a:latin typeface="Times New Roman" pitchFamily="18" charset="0"/>
                <a:cs typeface="Times New Roman" pitchFamily="18" charset="0"/>
              </a:rPr>
              <a:t>, 60, pp.587 - 93.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Chartered </a:t>
            </a:r>
            <a:r>
              <a:rPr lang="en-IN" sz="1800" dirty="0" smtClean="0">
                <a:latin typeface="Times New Roman" pitchFamily="18" charset="0"/>
                <a:cs typeface="Times New Roman" pitchFamily="18" charset="0"/>
              </a:rPr>
              <a:t>Institute </a:t>
            </a:r>
            <a:r>
              <a:rPr lang="en-IN" sz="1800" dirty="0" err="1" smtClean="0">
                <a:latin typeface="Times New Roman" pitchFamily="18" charset="0"/>
                <a:cs typeface="Times New Roman" pitchFamily="18" charset="0"/>
              </a:rPr>
              <a:t>ofPersonnel</a:t>
            </a:r>
            <a:r>
              <a:rPr lang="en-IN" sz="1800" dirty="0" smtClean="0">
                <a:latin typeface="Times New Roman" pitchFamily="18" charset="0"/>
                <a:cs typeface="Times New Roman" pitchFamily="18" charset="0"/>
              </a:rPr>
              <a:t> and Development (CIPD) (2005), "Recruitment, Retention and Turnover," Web document: URL: www.cipd.co. </a:t>
            </a:r>
            <a:r>
              <a:rPr lang="en-IN" sz="1800" dirty="0" err="1" smtClean="0">
                <a:latin typeface="Times New Roman" pitchFamily="18" charset="0"/>
                <a:cs typeface="Times New Roman" pitchFamily="18" charset="0"/>
              </a:rPr>
              <a:t>uk</a:t>
            </a:r>
            <a:r>
              <a:rPr lang="en-IN" sz="1800" dirty="0" smtClean="0">
                <a:latin typeface="Times New Roman" pitchFamily="18" charset="0"/>
                <a:cs typeface="Times New Roman" pitchFamily="18" charset="0"/>
              </a:rPr>
              <a:t>/subjects/</a:t>
            </a:r>
            <a:r>
              <a:rPr lang="en-IN" sz="1800" dirty="0" err="1" smtClean="0">
                <a:latin typeface="Times New Roman" pitchFamily="18" charset="0"/>
                <a:cs typeface="Times New Roman" pitchFamily="18" charset="0"/>
              </a:rPr>
              <a:t>recruitmen</a:t>
            </a:r>
            <a:r>
              <a:rPr lang="en-IN" sz="1800" dirty="0" smtClean="0">
                <a:latin typeface="Times New Roman" pitchFamily="18" charset="0"/>
                <a:cs typeface="Times New Roman" pitchFamily="18" charset="0"/>
              </a:rPr>
              <a:t>/genera// </a:t>
            </a:r>
            <a:r>
              <a:rPr lang="en-IN" sz="1800" dirty="0" err="1" smtClean="0">
                <a:latin typeface="Times New Roman" pitchFamily="18" charset="0"/>
                <a:cs typeface="Times New Roman" pitchFamily="18" charset="0"/>
              </a:rPr>
              <a:t>recruitretnt.htm?IsSrchRes</a:t>
            </a:r>
            <a:r>
              <a:rPr lang="en-IN" sz="1800" dirty="0" smtClean="0">
                <a:latin typeface="Times New Roman" pitchFamily="18" charset="0"/>
                <a:cs typeface="Times New Roman" pitchFamily="18" charset="0"/>
              </a:rPr>
              <a:t>=1.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Figg</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Jonathan (1999), "Power Staffing 101 - Recruitment and Retention Strategies </a:t>
            </a:r>
            <a:r>
              <a:rPr lang="en-IN" sz="1800" dirty="0" err="1" smtClean="0">
                <a:latin typeface="Times New Roman" pitchFamily="18" charset="0"/>
                <a:cs typeface="Times New Roman" pitchFamily="18" charset="0"/>
              </a:rPr>
              <a:t>ofInternal</a:t>
            </a:r>
            <a:r>
              <a:rPr lang="en-IN" sz="1800" dirty="0" smtClean="0">
                <a:latin typeface="Times New Roman" pitchFamily="18" charset="0"/>
                <a:cs typeface="Times New Roman" pitchFamily="18" charset="0"/>
              </a:rPr>
              <a:t> Auditing Executives - Cover Story," Internal Auditor, (April), Web document: URL: www.jindarticles.com.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Fitz-</a:t>
            </a:r>
            <a:r>
              <a:rPr lang="en-IN" sz="1800" dirty="0" err="1" smtClean="0">
                <a:latin typeface="Times New Roman" pitchFamily="18" charset="0"/>
                <a:cs typeface="Times New Roman" pitchFamily="18" charset="0"/>
              </a:rPr>
              <a:t>enz</a:t>
            </a:r>
            <a:r>
              <a:rPr lang="en-IN" sz="1800" dirty="0" smtClean="0">
                <a:latin typeface="Times New Roman" pitchFamily="18" charset="0"/>
                <a:cs typeface="Times New Roman" pitchFamily="18" charset="0"/>
              </a:rPr>
              <a:t>, J. (1997), "It is Costly to Lose Good Employee," Workforce, 76.8, pp.50 - 51</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Cook</a:t>
            </a:r>
            <a:r>
              <a:rPr lang="en-IN" sz="1800" dirty="0" smtClean="0">
                <a:latin typeface="Times New Roman" pitchFamily="18" charset="0"/>
                <a:cs typeface="Times New Roman" pitchFamily="18" charset="0"/>
              </a:rPr>
              <a:t>, Mike (2007), "Keep the People You Need in the Outsourced Economy," Web document: URL: www.humanresources.about.com.</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Gage, Kathleen (2005), "Increase Profits through Employee Retention," Web document: URL: www.turningpointpresents.com.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Haggerty</a:t>
            </a:r>
            <a:r>
              <a:rPr lang="en-IN" sz="2000" dirty="0" smtClean="0">
                <a:latin typeface="Times New Roman" pitchFamily="18" charset="0"/>
                <a:cs typeface="Times New Roman" pitchFamily="18" charset="0"/>
              </a:rPr>
              <a:t>, Deb (2002), "Five Steps to Fireproof Your Hiring Process," Web document: URL: http://www.ideaman.net</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Harris, J. and </a:t>
            </a:r>
            <a:r>
              <a:rPr lang="en-IN" sz="2000" dirty="0" err="1" smtClean="0">
                <a:latin typeface="Times New Roman" pitchFamily="18" charset="0"/>
                <a:cs typeface="Times New Roman" pitchFamily="18" charset="0"/>
              </a:rPr>
              <a:t>Brannick</a:t>
            </a:r>
            <a:r>
              <a:rPr lang="en-IN" sz="2000" dirty="0" smtClean="0">
                <a:latin typeface="Times New Roman" pitchFamily="18" charset="0"/>
                <a:cs typeface="Times New Roman" pitchFamily="18" charset="0"/>
              </a:rPr>
              <a:t>, J. (1999), Finding and Keeping Great Employees, AMA publications, New York</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Meyer, John, </a:t>
            </a:r>
            <a:r>
              <a:rPr lang="en-IN" sz="2000" dirty="0" err="1" smtClean="0">
                <a:latin typeface="Times New Roman" pitchFamily="18" charset="0"/>
                <a:cs typeface="Times New Roman" pitchFamily="18" charset="0"/>
              </a:rPr>
              <a:t>Topolnytsky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Laryssa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Krajewski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Henryk</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Gellatly</a:t>
            </a:r>
            <a:r>
              <a:rPr lang="en-IN" sz="2000" dirty="0" smtClean="0">
                <a:latin typeface="Times New Roman" pitchFamily="18" charset="0"/>
                <a:cs typeface="Times New Roman" pitchFamily="18" charset="0"/>
              </a:rPr>
              <a:t> Ian. (2003), Best Practices: Employee Retention, </a:t>
            </a:r>
            <a:r>
              <a:rPr lang="en-IN" sz="2000" dirty="0" err="1" smtClean="0">
                <a:latin typeface="Times New Roman" pitchFamily="18" charset="0"/>
                <a:cs typeface="Times New Roman" pitchFamily="18" charset="0"/>
              </a:rPr>
              <a:t>Tomson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Carswell</a:t>
            </a:r>
            <a:r>
              <a:rPr lang="en-IN" sz="2000" dirty="0" smtClean="0">
                <a:latin typeface="Times New Roman" pitchFamily="18" charset="0"/>
                <a:cs typeface="Times New Roman" pitchFamily="18" charset="0"/>
              </a:rPr>
              <a:t>, Toronto.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Milkovich</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George T. and Boudreau </a:t>
            </a:r>
            <a:r>
              <a:rPr lang="en-IN" sz="2000" dirty="0" err="1" smtClean="0">
                <a:latin typeface="Times New Roman" pitchFamily="18" charset="0"/>
                <a:cs typeface="Times New Roman" pitchFamily="18" charset="0"/>
              </a:rPr>
              <a:t>Johri</a:t>
            </a:r>
            <a:r>
              <a:rPr lang="en-IN" sz="2000" dirty="0" smtClean="0">
                <a:latin typeface="Times New Roman" pitchFamily="18" charset="0"/>
                <a:cs typeface="Times New Roman" pitchFamily="18" charset="0"/>
              </a:rPr>
              <a:t> W. (1997), Human Resource Management" Irwin, Chicago.</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1195</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Human resource procurement</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2021-10-06T14:52:51Z</dcterms:modified>
</cp:coreProperties>
</file>