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Credit card fraud detection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use of credit cards is prevalent in modern day society. But it is obvious that the number of credit card fraud cases is constantly increasing in spite of the chip cards worldwide integration and existing protection systems. This is why the problem of fraud detection is very important now. In this paper the general description of the developed fraud detection system and comparisons between models based on using of artificial intelligence are given. In the last section of this paper the results of evaluative testing and corresponding conclusions are considered.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obvious that the number of credit card fraud cases is constantly increasing in spite of the chip cards worldwide integration and existing protection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as in other related fields, financial fraud is also occurring in spite of the chip cards worldwide integration and existing protection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why most software developers are trying to improve existing methods of fraud detection in processing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the existing cost measure, a cost-sensitive method that depends on the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minimum risk is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system, a review of a contextual investigation including the identification of Credit Card </a:t>
            </a:r>
            <a:r>
              <a:rPr lang="en-IN" sz="2000" dirty="0" smtClean="0">
                <a:latin typeface="Times New Roman" pitchFamily="18" charset="0"/>
                <a:cs typeface="Times New Roman" pitchFamily="18" charset="0"/>
              </a:rPr>
              <a:t>misrepresentation.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disadvantage of this approach is that it is required to store all observed values in the training data which is difficult for a considerable amount of transactions. </a:t>
            </a:r>
          </a:p>
          <a:p>
            <a:pPr algn="just">
              <a:lnSpc>
                <a:spcPct val="150000"/>
              </a:lnSpc>
            </a:pPr>
            <a:r>
              <a:rPr lang="en-IN" sz="2000" dirty="0" smtClean="0">
                <a:latin typeface="Times New Roman" pitchFamily="18" charset="0"/>
                <a:cs typeface="Times New Roman" pitchFamily="18" charset="0"/>
              </a:rPr>
              <a:t>Such problems can be avoided using of artificial intelligence. But this task is very special and complex models are not acceptable because of authorization time limits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is that if a number of different values for some attribute in the training set is increased then the dispersion of the attribute values will grow upwards. </a:t>
            </a:r>
          </a:p>
          <a:p>
            <a:pPr algn="just">
              <a:lnSpc>
                <a:spcPct val="150000"/>
              </a:lnSpc>
            </a:pPr>
            <a:r>
              <a:rPr lang="en-IN" sz="2000" dirty="0" smtClean="0">
                <a:latin typeface="Times New Roman" pitchFamily="18" charset="0"/>
                <a:cs typeface="Times New Roman" pitchFamily="18" charset="0"/>
              </a:rPr>
              <a:t>The main problem for this is that the real distribution of values for each attribute does not correspond to any common distribution.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system a collective replacement comparison measure is proposed that represents profits and losses due to fraud detection.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use random forest algorithm in proposed system to classify the credit card data set. Random Forest is a Classification and Regression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Irregular words have an advantage over the choice tree, as they adjust the propensity to over fit to their set of preparations.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subset of the preparation set is evaluated randomly so that each node at that point parts on an element are chosen from a random subset of the full list of capabilities to prepare each individual tree and then a choice tree is constructed.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assumption about the conditional independence of attributes has a great influence to the efficacy of Bayesian Network </a:t>
            </a:r>
            <a:r>
              <a:rPr lang="en-IN" sz="2000" dirty="0" smtClean="0">
                <a:latin typeface="Times New Roman" pitchFamily="18" charset="0"/>
                <a:cs typeface="Times New Roman" pitchFamily="18" charset="0"/>
              </a:rPr>
              <a:t>classification.</a:t>
            </a:r>
          </a:p>
          <a:p>
            <a:pPr algn="just">
              <a:lnSpc>
                <a:spcPct val="150000"/>
              </a:lnSpc>
            </a:pPr>
            <a:r>
              <a:rPr lang="en-IN" sz="2000" dirty="0" smtClean="0">
                <a:latin typeface="Times New Roman" pitchFamily="18" charset="0"/>
                <a:cs typeface="Times New Roman" pitchFamily="18" charset="0"/>
              </a:rPr>
              <a:t>The techniques efficiency is measured based on accuracy, flexibility, and specificity, precision.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Random Forest algorithm is a machine learning based algorithm that combines multiple decision trees together for obtaining efficient outcome.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Decision </a:t>
            </a:r>
            <a:r>
              <a:rPr lang="en-IN" sz="2000" dirty="0" smtClean="0">
                <a:latin typeface="Times New Roman" pitchFamily="18" charset="0"/>
                <a:cs typeface="Times New Roman" pitchFamily="18" charset="0"/>
              </a:rPr>
              <a:t>trees are created by random forest algorithm based on data samples and selects the best solution by means of </a:t>
            </a:r>
            <a:r>
              <a:rPr lang="en-IN" sz="2000" dirty="0" smtClean="0">
                <a:latin typeface="Times New Roman" pitchFamily="18" charset="0"/>
                <a:cs typeface="Times New Roman" pitchFamily="18" charset="0"/>
              </a:rPr>
              <a:t>voting.</a:t>
            </a:r>
          </a:p>
          <a:p>
            <a:pPr algn="just">
              <a:lnSpc>
                <a:spcPct val="150000"/>
              </a:lnSpc>
            </a:pPr>
            <a:r>
              <a:rPr lang="en-IN" sz="2000" dirty="0" smtClean="0">
                <a:latin typeface="Times New Roman" pitchFamily="18" charset="0"/>
                <a:cs typeface="Times New Roman" pitchFamily="18" charset="0"/>
              </a:rPr>
              <a:t>There may also be incomplete occurrences of data which do not carry the information that you think you'd like to lever may need to eliminate these occurrences.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Neural Data Mining for Credit Card Fraud Detection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Brause R., Langsdorf T., Hepp M.,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This paper shows how advanced data mining techniques and a neural network algorithm can be combined successfully to obtain a high fraud coverage combined with a low false alarm rate.</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Using Bayesian Belief Networks for Credit Card Fraud Detection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Mukhanov 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the disadvantage of Bayesian Belief Networks for the fraud detection and the developed input data representation method are considered</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Estimating continuous distributions in Bayesian classifiers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John G. H., Langley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abandon the normality assumption and instead use statistical methods for nonparametric density estimation.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 scalable learning with non-uniform class and cost distribution: A case study in credit card fraud detection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 Philip K.; Stolfo, Salvatore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empirical results from a credit card fraud detection task indicate that the approach can significantly reduce loss due to illegitimate transactions.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371600"/>
            <a:ext cx="70104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buNone/>
            </a:pPr>
            <a:r>
              <a:rPr lang="en-IN" sz="1900" dirty="0" smtClean="0">
                <a:latin typeface="Times New Roman" pitchFamily="18" charset="0"/>
                <a:cs typeface="Times New Roman" pitchFamily="18" charset="0"/>
              </a:rPr>
              <a:t>     A </a:t>
            </a:r>
            <a:r>
              <a:rPr lang="en-IN" sz="1900" dirty="0" smtClean="0">
                <a:latin typeface="Times New Roman" pitchFamily="18" charset="0"/>
                <a:cs typeface="Times New Roman" pitchFamily="18" charset="0"/>
              </a:rPr>
              <a:t>general description of the developed fraud detection system and comparison of base models have been presented. When comparing these models, the special evaluative </a:t>
            </a:r>
            <a:r>
              <a:rPr lang="en-IN" sz="1900" dirty="0" smtClean="0">
                <a:latin typeface="Times New Roman" pitchFamily="18" charset="0"/>
                <a:cs typeface="Times New Roman" pitchFamily="18" charset="0"/>
              </a:rPr>
              <a:t>testing was </a:t>
            </a:r>
            <a:r>
              <a:rPr lang="en-IN" sz="1900" dirty="0" smtClean="0">
                <a:latin typeface="Times New Roman" pitchFamily="18" charset="0"/>
                <a:cs typeface="Times New Roman" pitchFamily="18" charset="0"/>
              </a:rPr>
              <a:t>conducted. This evaluative testing was intended to simulate a typical use of credit cards. Obtained results show that it is impossible to use the Naive Bayesian Classifier based on the discrete distribution, the normal distribution and the kernel density estimation for this type of fraud detection. The main problem for this is that the real distribution of values for each attribute does not correspond to any common distribution. This is why the input representation method was developed that allows to increase effectiveness of the Naive Bayesian Classifier and Bayesian Networks method for this type of fraud detection. The description of the developed clustering model was considered in this paper also. This model allows banking employees to provide fast monitoring of incoming transactions. But the accuracy of classification for this model is not enough, because of the fact that the correlation between attributes is not taken into account in this model. The same problem is observed with the Naive Bayesian Classifier and because of this the model is less accurate than the model based on Bayesian Networks. Results of conducted evaluative testing prove that it is possible to use Bayesian Networks based on the input representation method and the developed clustering model in the real fraud detection system.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[1] </a:t>
            </a:r>
            <a:r>
              <a:rPr lang="en-IN" sz="1900" dirty="0" err="1" smtClean="0">
                <a:latin typeface="Times New Roman" pitchFamily="18" charset="0"/>
                <a:cs typeface="Times New Roman" pitchFamily="18" charset="0"/>
              </a:rPr>
              <a:t>Brause</a:t>
            </a:r>
            <a:r>
              <a:rPr lang="en-IN" sz="1900" dirty="0" smtClean="0">
                <a:latin typeface="Times New Roman" pitchFamily="18" charset="0"/>
                <a:cs typeface="Times New Roman" pitchFamily="18" charset="0"/>
              </a:rPr>
              <a:t> R., </a:t>
            </a:r>
            <a:r>
              <a:rPr lang="en-IN" sz="1900" dirty="0" err="1" smtClean="0">
                <a:latin typeface="Times New Roman" pitchFamily="18" charset="0"/>
                <a:cs typeface="Times New Roman" pitchFamily="18" charset="0"/>
              </a:rPr>
              <a:t>Langsdorf</a:t>
            </a:r>
            <a:r>
              <a:rPr lang="en-IN" sz="1900" dirty="0" smtClean="0">
                <a:latin typeface="Times New Roman" pitchFamily="18" charset="0"/>
                <a:cs typeface="Times New Roman" pitchFamily="18" charset="0"/>
              </a:rPr>
              <a:t> T., </a:t>
            </a:r>
            <a:r>
              <a:rPr lang="en-IN" sz="1900" dirty="0" err="1" smtClean="0">
                <a:latin typeface="Times New Roman" pitchFamily="18" charset="0"/>
                <a:cs typeface="Times New Roman" pitchFamily="18" charset="0"/>
              </a:rPr>
              <a:t>Hepp</a:t>
            </a:r>
            <a:r>
              <a:rPr lang="en-IN" sz="1900" dirty="0" smtClean="0">
                <a:latin typeface="Times New Roman" pitchFamily="18" charset="0"/>
                <a:cs typeface="Times New Roman" pitchFamily="18" charset="0"/>
              </a:rPr>
              <a:t> M., “ Neural Data Mining for Credit Card Fraud Detection,” Proc. of the 11th IEEE International Conference on Tools with Artificial Intelligence, Evanston, IL, 1999. pp. 103-106.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2] J. </a:t>
            </a:r>
            <a:r>
              <a:rPr lang="en-IN" sz="1900" dirty="0" err="1" smtClean="0">
                <a:latin typeface="Times New Roman" pitchFamily="18" charset="0"/>
                <a:cs typeface="Times New Roman" pitchFamily="18" charset="0"/>
              </a:rPr>
              <a:t>Abello</a:t>
            </a:r>
            <a:r>
              <a:rPr lang="en-IN" sz="1900" dirty="0" smtClean="0">
                <a:latin typeface="Times New Roman" pitchFamily="18" charset="0"/>
                <a:cs typeface="Times New Roman" pitchFamily="18" charset="0"/>
              </a:rPr>
              <a:t>, P. </a:t>
            </a:r>
            <a:r>
              <a:rPr lang="en-IN" sz="1900" dirty="0" err="1" smtClean="0">
                <a:latin typeface="Times New Roman" pitchFamily="18" charset="0"/>
                <a:cs typeface="Times New Roman" pitchFamily="18" charset="0"/>
              </a:rPr>
              <a:t>Pardalos</a:t>
            </a:r>
            <a:r>
              <a:rPr lang="en-IN" sz="1900" dirty="0" smtClean="0">
                <a:latin typeface="Times New Roman" pitchFamily="18" charset="0"/>
                <a:cs typeface="Times New Roman" pitchFamily="18" charset="0"/>
              </a:rPr>
              <a:t>, M. </a:t>
            </a:r>
            <a:r>
              <a:rPr lang="en-IN" sz="1900" dirty="0" err="1" smtClean="0">
                <a:latin typeface="Times New Roman" pitchFamily="18" charset="0"/>
                <a:cs typeface="Times New Roman" pitchFamily="18" charset="0"/>
              </a:rPr>
              <a:t>Resende</a:t>
            </a:r>
            <a:r>
              <a:rPr lang="en-IN" sz="1900" dirty="0" smtClean="0">
                <a:latin typeface="Times New Roman" pitchFamily="18" charset="0"/>
                <a:cs typeface="Times New Roman" pitchFamily="18" charset="0"/>
              </a:rPr>
              <a:t>, Massive Datasets, </a:t>
            </a:r>
            <a:r>
              <a:rPr lang="en-IN" sz="1900" dirty="0" err="1" smtClean="0">
                <a:latin typeface="Times New Roman" pitchFamily="18" charset="0"/>
                <a:cs typeface="Times New Roman" pitchFamily="18" charset="0"/>
              </a:rPr>
              <a:t>Kluwer</a:t>
            </a:r>
            <a:r>
              <a:rPr lang="en-IN" sz="1900" dirty="0" smtClean="0">
                <a:latin typeface="Times New Roman" pitchFamily="18" charset="0"/>
                <a:cs typeface="Times New Roman" pitchFamily="18" charset="0"/>
              </a:rPr>
              <a:t> Press, New York, 2000.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3] </a:t>
            </a:r>
            <a:r>
              <a:rPr lang="en-IN" sz="1900" dirty="0" err="1" smtClean="0">
                <a:latin typeface="Times New Roman" pitchFamily="18" charset="0"/>
                <a:cs typeface="Times New Roman" pitchFamily="18" charset="0"/>
              </a:rPr>
              <a:t>Mukhanov</a:t>
            </a:r>
            <a:r>
              <a:rPr lang="en-IN" sz="1900" dirty="0" smtClean="0">
                <a:latin typeface="Times New Roman" pitchFamily="18" charset="0"/>
                <a:cs typeface="Times New Roman" pitchFamily="18" charset="0"/>
              </a:rPr>
              <a:t> L., “Using Bayesian Belief Networks for Credit Card Fraud Detection,” Proceeding of the IASTED International Conference on Artificial Intelligence and applications, ACTA Press, 2008, pp. 221- 225.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John G. H., Langley P., “ Estimating continuous distributions in Bayesian classifiers ,” Proc. of the Eleventh Conference on Uncertainty in Artificial Intelligence, Morgan Kaufmann Publishers, San Mateo,1995.</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Chan, Philip K.; </a:t>
            </a:r>
            <a:r>
              <a:rPr lang="en-IN" sz="2000" dirty="0" err="1" smtClean="0">
                <a:latin typeface="Times New Roman" pitchFamily="18" charset="0"/>
                <a:cs typeface="Times New Roman" pitchFamily="18" charset="0"/>
              </a:rPr>
              <a:t>Stolfo</a:t>
            </a:r>
            <a:r>
              <a:rPr lang="en-IN" sz="2000" dirty="0" smtClean="0">
                <a:latin typeface="Times New Roman" pitchFamily="18" charset="0"/>
                <a:cs typeface="Times New Roman" pitchFamily="18" charset="0"/>
              </a:rPr>
              <a:t>, Salvatore J., “ Toward scalable learning with non-uniform class and cost distribution: A case study in credit card fraud detection,” Proc. of the Fourth International Conference on Knowledge Discovery and Data Mining, o. AAAI Press,1998.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Lam, </a:t>
            </a:r>
            <a:r>
              <a:rPr lang="en-IN" sz="2000" dirty="0" err="1" smtClean="0">
                <a:latin typeface="Times New Roman" pitchFamily="18" charset="0"/>
                <a:cs typeface="Times New Roman" pitchFamily="18" charset="0"/>
              </a:rPr>
              <a:t>Wai</a:t>
            </a:r>
            <a:r>
              <a:rPr lang="en-IN" sz="2000" dirty="0" smtClean="0">
                <a:latin typeface="Times New Roman" pitchFamily="18" charset="0"/>
                <a:cs typeface="Times New Roman" pitchFamily="18" charset="0"/>
              </a:rPr>
              <a:t>; Bacchus, </a:t>
            </a:r>
            <a:r>
              <a:rPr lang="en-IN" sz="2000" dirty="0" err="1" smtClean="0">
                <a:latin typeface="Times New Roman" pitchFamily="18" charset="0"/>
                <a:cs typeface="Times New Roman" pitchFamily="18" charset="0"/>
              </a:rPr>
              <a:t>Fahiem</a:t>
            </a:r>
            <a:r>
              <a:rPr lang="en-IN" sz="2000" dirty="0" smtClean="0">
                <a:latin typeface="Times New Roman" pitchFamily="18" charset="0"/>
                <a:cs typeface="Times New Roman" pitchFamily="18" charset="0"/>
              </a:rPr>
              <a:t>, “Learning Bayesian belief networks: An approach based on the MDL principle,” Computational Intelligence Vol. 10. № 4. 1994. P. 269-293.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Suzuki J., “Learning Bayesian belief networks based on the MDL principle: An efficient algorithm using the branch and bound technique,” Proceedings of the international conference on machine learning, Bally, Italy, 1996.</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1277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Credit card fraud detection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2021-10-05T15:34:15Z</dcterms:modified>
</cp:coreProperties>
</file>