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Course material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discusses various features in the design and implementation of online course materials. The author provides a critical review of some instructional design patterns and expands on the alignment among instruction, motivation and learners’ performances as part of a curriculum design process. In this context, the author emphasizes the value of permanent analysis and assessment to support an efficient management of online environments in which knowledge construction and interaction find common ground on which to evolve. The author argues in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of steady and competent efforts to implement varied educational strategies posed both for online instructors and learners. Practical recommendations are espoused for the designers of online courses.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learning Management Systems (LMS) are based on desktop environments, rather than mobile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eLearning is now quite mature and a number of successful applications exist in technical subjects, learning natural languages poses a different set of opportunities and challenges from an eLearning perspective.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most of the existing online testing systems provide support for only completely “online” exams.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setup for handling the processing tasks is quite time and resource consuming as these tasks are handled by separate teams using separate legacy systems.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That help and hint buttons exist that help learners resolve doubts regarding material content and technical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expected that the students understand and handle the basics before moving to more complex issues. Designers should vary the ways in which materials are presented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Every lesson should conclude with activities that wrap up the issues covered in the introductory and central sections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we think of instructional design, we typically think of the term “models” which, as defined by Ryder (2008, p. 1), “give structure and meaning to an ID problem, enabling the would-be designer to negotiate their design task with a semblance of conscious understanding”.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proposed to extend the scope to include education to physically challenged. Support to important Indian languages is also envisaged.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different strategies examined and the recommendations proposed in this study offer designers a holistic approach to the development and support of online learning and instruction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Its main purpose is to identify the target audience and its characteristics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projected that e-learners understand the purpose and function of different information and technology systems and their corresponding applications in order to eventually troubleshoot and solve any technical difficulties that may arise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By setting up a personal planning schema that will allow the e-tutor and e-learners to deal with expected performances (in terms of time and production).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 learners understand how systems operate, apart from getting the know-how to sort situations out, they will be more than likely able to implement emergent technologies that can harmonize with or improve their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it is important that they have the opportunity to explore the system, try out its tools, familiarize themselves with the procedures and types of interactions involved, reflect upon their performance, and make any necessary adjustments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Learners need to know about the lesson requirements and expected performances and products.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Prior studies for technology insertion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Cradler, J., &amp; Cradler, R. (1995).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Technology has been viewed as a lodestone for improving student academic performance and for increasing the flexibility of public schools.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Teaching with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Sandholtz, J., Ringstaff, C., &amp; Dwyer, D. (1997).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trend has begun to be extended to primary and secondary education, but currently it is expressed at the university level.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133600" y="1447800"/>
            <a:ext cx="5638800" cy="4876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modern learning environment, course designers are continuously exposed to an ever-widening range of pedagogical implications, models and strategies. However, if tactically put together, the right combination of elements and emphasis in the design can provide the means to implement course materials that respond to the necessities and performance goals of the specific target audience. It is essential that, regardless of the model chosen, designers plan for and meet the instructional objectives necessary for an effective course process, developed through a gradual but steady instructive mode. Every participant in the process needs to acknowledge the value of continuous analysis and assessment that determine whether the technical and educational features of the material are aligned with the course, with the material objectives, and with the learners’ expected outcomes. The different strategies examined and the recommendations proposed in this study offer designers a holistic approach to the development and support of online learning and instruction. Further research is currently in progress to further examine how the selection of particular instructional components, strategies and models can be applied to enhance the ways in which learners and instructors access knowledge in online environments.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Brown, G., &amp; Yule, G. (1983). Teaching the spoken language. Cambridge: Cambridge University Press.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Castrillo</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García</a:t>
            </a:r>
            <a:r>
              <a:rPr lang="en-IN" sz="1800" dirty="0" smtClean="0">
                <a:latin typeface="Times New Roman" pitchFamily="18" charset="0"/>
                <a:cs typeface="Times New Roman" pitchFamily="18" charset="0"/>
              </a:rPr>
              <a:t>, J., &amp; </a:t>
            </a:r>
            <a:r>
              <a:rPr lang="en-IN" sz="1800" dirty="0" err="1" smtClean="0">
                <a:latin typeface="Times New Roman" pitchFamily="18" charset="0"/>
                <a:cs typeface="Times New Roman" pitchFamily="18" charset="0"/>
              </a:rPr>
              <a:t>Ruipérez</a:t>
            </a:r>
            <a:r>
              <a:rPr lang="en-IN" sz="1800" dirty="0" smtClean="0">
                <a:latin typeface="Times New Roman" pitchFamily="18" charset="0"/>
                <a:cs typeface="Times New Roman" pitchFamily="18" charset="0"/>
              </a:rPr>
              <a:t>, G. (2005). </a:t>
            </a:r>
            <a:r>
              <a:rPr lang="en-IN" sz="1800" dirty="0" err="1" smtClean="0">
                <a:latin typeface="Times New Roman" pitchFamily="18" charset="0"/>
                <a:cs typeface="Times New Roman" pitchFamily="18" charset="0"/>
              </a:rPr>
              <a:t>Glosario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sobre</a:t>
            </a:r>
            <a:r>
              <a:rPr lang="en-IN" sz="1800" dirty="0" smtClean="0">
                <a:latin typeface="Times New Roman" pitchFamily="18" charset="0"/>
                <a:cs typeface="Times New Roman" pitchFamily="18" charset="0"/>
              </a:rPr>
              <a:t> E-learning. La </a:t>
            </a:r>
            <a:r>
              <a:rPr lang="en-IN" sz="1800" dirty="0" err="1" smtClean="0">
                <a:latin typeface="Times New Roman" pitchFamily="18" charset="0"/>
                <a:cs typeface="Times New Roman" pitchFamily="18" charset="0"/>
              </a:rPr>
              <a:t>Formación</a:t>
            </a:r>
            <a:r>
              <a:rPr lang="en-IN" sz="1800" dirty="0" smtClean="0">
                <a:latin typeface="Times New Roman" pitchFamily="18" charset="0"/>
                <a:cs typeface="Times New Roman" pitchFamily="18" charset="0"/>
              </a:rPr>
              <a:t> sin </a:t>
            </a:r>
            <a:r>
              <a:rPr lang="en-IN" sz="1800" dirty="0" err="1" smtClean="0">
                <a:latin typeface="Times New Roman" pitchFamily="18" charset="0"/>
                <a:cs typeface="Times New Roman" pitchFamily="18" charset="0"/>
              </a:rPr>
              <a:t>distancia</a:t>
            </a:r>
            <a:r>
              <a:rPr lang="en-IN" sz="1800" dirty="0" smtClean="0">
                <a:latin typeface="Times New Roman" pitchFamily="18" charset="0"/>
                <a:cs typeface="Times New Roman" pitchFamily="18" charset="0"/>
              </a:rPr>
              <a:t>. Madrid: TT Net </a:t>
            </a:r>
            <a:r>
              <a:rPr lang="en-IN" sz="1800" dirty="0" err="1" smtClean="0">
                <a:latin typeface="Times New Roman" pitchFamily="18" charset="0"/>
                <a:cs typeface="Times New Roman" pitchFamily="18" charset="0"/>
              </a:rPr>
              <a:t>España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Servicio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Público</a:t>
            </a:r>
            <a:r>
              <a:rPr lang="en-IN" sz="1800" dirty="0" smtClean="0">
                <a:latin typeface="Times New Roman" pitchFamily="18" charset="0"/>
                <a:cs typeface="Times New Roman" pitchFamily="18" charset="0"/>
              </a:rPr>
              <a:t> de </a:t>
            </a:r>
            <a:r>
              <a:rPr lang="en-IN" sz="1800" dirty="0" err="1" smtClean="0">
                <a:latin typeface="Times New Roman" pitchFamily="18" charset="0"/>
                <a:cs typeface="Times New Roman" pitchFamily="18" charset="0"/>
              </a:rPr>
              <a:t>Empleo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Estatal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Fondo</a:t>
            </a:r>
            <a:r>
              <a:rPr lang="en-IN" sz="1800" dirty="0" smtClean="0">
                <a:latin typeface="Times New Roman" pitchFamily="18" charset="0"/>
                <a:cs typeface="Times New Roman" pitchFamily="18" charset="0"/>
              </a:rPr>
              <a:t> Social </a:t>
            </a:r>
            <a:r>
              <a:rPr lang="en-IN" sz="1800" dirty="0" err="1" smtClean="0">
                <a:latin typeface="Times New Roman" pitchFamily="18" charset="0"/>
                <a:cs typeface="Times New Roman" pitchFamily="18" charset="0"/>
              </a:rPr>
              <a:t>Europeo</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Cradler</a:t>
            </a:r>
            <a:r>
              <a:rPr lang="en-IN" sz="1800" dirty="0" smtClean="0">
                <a:latin typeface="Times New Roman" pitchFamily="18" charset="0"/>
                <a:cs typeface="Times New Roman" pitchFamily="18" charset="0"/>
              </a:rPr>
              <a:t>, J., &amp; Cradler, R. (1995). Prior studies for technology insertion. San Francisco, CA: Far West Laboratory.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Colombia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Ministerio</a:t>
            </a:r>
            <a:r>
              <a:rPr lang="en-IN" sz="1800" dirty="0" smtClean="0">
                <a:latin typeface="Times New Roman" pitchFamily="18" charset="0"/>
                <a:cs typeface="Times New Roman" pitchFamily="18" charset="0"/>
              </a:rPr>
              <a:t> de </a:t>
            </a:r>
            <a:r>
              <a:rPr lang="en-IN" sz="1800" dirty="0" err="1" smtClean="0">
                <a:latin typeface="Times New Roman" pitchFamily="18" charset="0"/>
                <a:cs typeface="Times New Roman" pitchFamily="18" charset="0"/>
              </a:rPr>
              <a:t>Educación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Nacional</a:t>
            </a:r>
            <a:r>
              <a:rPr lang="en-IN" sz="1800" dirty="0" smtClean="0">
                <a:latin typeface="Times New Roman" pitchFamily="18" charset="0"/>
                <a:cs typeface="Times New Roman" pitchFamily="18" charset="0"/>
              </a:rPr>
              <a:t> [MEN]. (2008). </a:t>
            </a:r>
            <a:r>
              <a:rPr lang="en-IN" sz="1800" dirty="0" err="1" smtClean="0">
                <a:latin typeface="Times New Roman" pitchFamily="18" charset="0"/>
                <a:cs typeface="Times New Roman" pitchFamily="18" charset="0"/>
              </a:rPr>
              <a:t>Revolución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Educativa</a:t>
            </a:r>
            <a:r>
              <a:rPr lang="en-IN" sz="1800" dirty="0" smtClean="0">
                <a:latin typeface="Times New Roman" pitchFamily="18" charset="0"/>
                <a:cs typeface="Times New Roman" pitchFamily="18" charset="0"/>
              </a:rPr>
              <a:t>: Plan </a:t>
            </a:r>
            <a:r>
              <a:rPr lang="en-IN" sz="1800" dirty="0" err="1" smtClean="0">
                <a:latin typeface="Times New Roman" pitchFamily="18" charset="0"/>
                <a:cs typeface="Times New Roman" pitchFamily="18" charset="0"/>
              </a:rPr>
              <a:t>Sectorial</a:t>
            </a:r>
            <a:r>
              <a:rPr lang="en-IN" sz="1800" dirty="0" smtClean="0">
                <a:latin typeface="Times New Roman" pitchFamily="18" charset="0"/>
                <a:cs typeface="Times New Roman" pitchFamily="18" charset="0"/>
              </a:rPr>
              <a:t> de </a:t>
            </a:r>
            <a:r>
              <a:rPr lang="en-IN" sz="1800" dirty="0" err="1" smtClean="0">
                <a:latin typeface="Times New Roman" pitchFamily="18" charset="0"/>
                <a:cs typeface="Times New Roman" pitchFamily="18" charset="0"/>
              </a:rPr>
              <a:t>Educación</a:t>
            </a:r>
            <a:r>
              <a:rPr lang="en-IN" sz="1800" dirty="0" smtClean="0">
                <a:latin typeface="Times New Roman" pitchFamily="18" charset="0"/>
                <a:cs typeface="Times New Roman" pitchFamily="18" charset="0"/>
              </a:rPr>
              <a:t> 2006-2010. </a:t>
            </a:r>
            <a:r>
              <a:rPr lang="en-IN" sz="1800" dirty="0" err="1" smtClean="0">
                <a:latin typeface="Times New Roman" pitchFamily="18" charset="0"/>
                <a:cs typeface="Times New Roman" pitchFamily="18" charset="0"/>
              </a:rPr>
              <a:t>Documento</a:t>
            </a:r>
            <a:r>
              <a:rPr lang="en-IN" sz="1800" dirty="0" smtClean="0">
                <a:latin typeface="Times New Roman" pitchFamily="18" charset="0"/>
                <a:cs typeface="Times New Roman" pitchFamily="18" charset="0"/>
              </a:rPr>
              <a:t> No. 8. Colombia.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Cornelius</a:t>
            </a:r>
            <a:r>
              <a:rPr lang="en-IN" sz="1800" dirty="0" smtClean="0">
                <a:latin typeface="Times New Roman" pitchFamily="18" charset="0"/>
                <a:cs typeface="Times New Roman" pitchFamily="18" charset="0"/>
              </a:rPr>
              <a:t>, S., &amp; </a:t>
            </a:r>
            <a:r>
              <a:rPr lang="en-IN" sz="1800" dirty="0" err="1" smtClean="0">
                <a:latin typeface="Times New Roman" pitchFamily="18" charset="0"/>
                <a:cs typeface="Times New Roman" pitchFamily="18" charset="0"/>
              </a:rPr>
              <a:t>Higgison</a:t>
            </a:r>
            <a:r>
              <a:rPr lang="en-IN" sz="1800" dirty="0" smtClean="0">
                <a:latin typeface="Times New Roman" pitchFamily="18" charset="0"/>
                <a:cs typeface="Times New Roman" pitchFamily="18" charset="0"/>
              </a:rPr>
              <a:t>, C. (2000). The Tutor’s role. </a:t>
            </a:r>
            <a:r>
              <a:rPr lang="en-IN" sz="1800" dirty="0" err="1" smtClean="0">
                <a:latin typeface="Times New Roman" pitchFamily="18" charset="0"/>
                <a:cs typeface="Times New Roman" pitchFamily="18" charset="0"/>
              </a:rPr>
              <a:t>Heriot</a:t>
            </a:r>
            <a:r>
              <a:rPr lang="en-IN" sz="1800" dirty="0" smtClean="0">
                <a:latin typeface="Times New Roman" pitchFamily="18" charset="0"/>
                <a:cs typeface="Times New Roman" pitchFamily="18" charset="0"/>
              </a:rPr>
              <a:t>-Watt University and Robert Gordon University. Retrieved March 20, 2008 from http://otis. scotcit.ac.uk/</a:t>
            </a:r>
            <a:r>
              <a:rPr lang="en-IN" sz="1800" dirty="0" err="1" smtClean="0">
                <a:latin typeface="Times New Roman" pitchFamily="18" charset="0"/>
                <a:cs typeface="Times New Roman" pitchFamily="18" charset="0"/>
              </a:rPr>
              <a:t>onlinebook</a:t>
            </a:r>
            <a:r>
              <a:rPr lang="en-IN" sz="1800" dirty="0" smtClean="0">
                <a:latin typeface="Times New Roman" pitchFamily="18" charset="0"/>
                <a:cs typeface="Times New Roman" pitchFamily="18" charset="0"/>
              </a:rPr>
              <a:t>/otist206.htm</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Dillon, C., &amp; Walsh, S. (1992). Faculty: The neglected resource in distance education. The American Journal of Distance Education, 36, 5-21.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Ernest</a:t>
            </a:r>
            <a:r>
              <a:rPr lang="en-IN" sz="2000" dirty="0" smtClean="0">
                <a:latin typeface="Times New Roman" pitchFamily="18" charset="0"/>
                <a:cs typeface="Times New Roman" pitchFamily="18" charset="0"/>
              </a:rPr>
              <a:t>, P. (2003). Factors which facilitate effective on-line learning. English courses at the UOC. Retrieved January 17, 2008, from http://www.uoc.edu/dt/20202/index. html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Fullan</a:t>
            </a:r>
            <a:r>
              <a:rPr lang="en-IN" sz="2000" dirty="0" smtClean="0">
                <a:latin typeface="Times New Roman" pitchFamily="18" charset="0"/>
                <a:cs typeface="Times New Roman" pitchFamily="18" charset="0"/>
              </a:rPr>
              <a:t>, M. (Ed.). (1997). The challenge of school change: A collection of articles. New York: Hawker Brownlow.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Gagne</a:t>
            </a:r>
            <a:r>
              <a:rPr lang="en-IN" sz="2000" dirty="0" smtClean="0">
                <a:latin typeface="Times New Roman" pitchFamily="18" charset="0"/>
                <a:cs typeface="Times New Roman" pitchFamily="18" charset="0"/>
              </a:rPr>
              <a:t>, R., &amp; Briggs, L. (1974). Principles of instructional design. NY: Holt Rinehart and Winston</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Sandholtz</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Ringstaff</a:t>
            </a:r>
            <a:r>
              <a:rPr lang="en-IN" sz="2000" dirty="0" smtClean="0">
                <a:latin typeface="Times New Roman" pitchFamily="18" charset="0"/>
                <a:cs typeface="Times New Roman" pitchFamily="18" charset="0"/>
              </a:rPr>
              <a:t>, C., &amp; Dwyer, D. (1997). Teaching with technology. New York: Teachers College Press.</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1175</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Course material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2021-10-04T13:08:05Z</dcterms:modified>
</cp:coreProperties>
</file>