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9" r:id="rId2"/>
    <p:sldId id="257" r:id="rId3"/>
    <p:sldId id="286" r:id="rId4"/>
    <p:sldId id="260" r:id="rId5"/>
    <p:sldId id="262" r:id="rId6"/>
    <p:sldId id="263" r:id="rId7"/>
    <p:sldId id="294" r:id="rId8"/>
    <p:sldId id="298" r:id="rId9"/>
    <p:sldId id="310" r:id="rId10"/>
    <p:sldId id="312" r:id="rId11"/>
    <p:sldId id="296" r:id="rId12"/>
    <p:sldId id="307" r:id="rId13"/>
    <p:sldId id="31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2/17/2020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724400"/>
          </a:xfrm>
        </p:spPr>
        <p:txBody>
          <a:bodyPr>
            <a:noAutofit/>
          </a:bodyPr>
          <a:lstStyle/>
          <a:p>
            <a:pPr algn="ctr"/>
            <a:r>
              <a:rPr lang="en-US" sz="4000" b="1" dirty="0" smtClean="0">
                <a:latin typeface="Times New Roman" pitchFamily="18" charset="0"/>
                <a:cs typeface="Times New Roman" pitchFamily="18" charset="0"/>
              </a:rPr>
              <a:t>AGRICULTURE SPRAYER WITH EMBEDEED SYSTEM USING SOLAR PANEL</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 Agriculture is a profession of many tedious processes and practices, one of which is the spraying of insecticides in the vineyards. A typical vineyard requires extensive spraying every 4-5 days in the summer and every 3-4 days in the rainy season. The conventional methods are: a person carrying a sprayer and manually actuating a lever to generate pressure and pump the pesticide through a tube or a mobile vehicle carrying an inbuilt compressor and sprayer unit which has to be manually driven by a human operator. These methods are fuel consuming and susceptible to human errors. Another major drawback in human operated systems is that the operator is exposed to the harmful chemicals while spraying</a:t>
            </a:r>
            <a:r>
              <a:rPr lang="en-US" sz="2000" dirty="0" smtClean="0">
                <a:latin typeface="Times New Roman" pitchFamily="18" charset="0"/>
                <a:cs typeface="Times New Roman" pitchFamily="18" charset="0"/>
              </a:rPr>
              <a:t>.</a:t>
            </a:r>
          </a:p>
          <a:p>
            <a:endParaRPr lang="en-US" sz="2400" dirty="0" smtClean="0"/>
          </a:p>
          <a:p>
            <a:endParaRPr lang="en-US" sz="2400" dirty="0" smtClean="0"/>
          </a:p>
          <a:p>
            <a:pPr algn="just">
              <a:lnSpc>
                <a:spcPct val="120000"/>
              </a:lnSpc>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fontScale="92500"/>
          </a:bodyPr>
          <a:lstStyle/>
          <a:p>
            <a:pPr algn="just">
              <a:lnSpc>
                <a:spcPct val="150000"/>
              </a:lnSpc>
            </a:pPr>
            <a:r>
              <a:rPr lang="en-US" sz="2400" dirty="0" smtClean="0">
                <a:latin typeface="Times New Roman" pitchFamily="18" charset="0"/>
                <a:cs typeface="Times New Roman" pitchFamily="18" charset="0"/>
              </a:rPr>
              <a:t> Long term exposure, as in this case, can be extremely detrimental to the operator’s health. This is a project which can be viewed as a viable alternate to these methods. The Automatic sprayer is a three wheeled vehicle which sprays pesticide in any given vineyard with almost nil human assistance. The vehicle is powered using an onboard solar powered battery which brings down the running cost. The control of the vehicle is achieved using an inbuilt microcontroller unit which is programmed to respond to the </a:t>
            </a:r>
            <a:r>
              <a:rPr lang="en-US" sz="2400" dirty="0" smtClean="0">
                <a:latin typeface="Times New Roman" pitchFamily="18" charset="0"/>
                <a:cs typeface="Times New Roman" pitchFamily="18" charset="0"/>
              </a:rPr>
              <a:t>Bluetooth </a:t>
            </a:r>
            <a:r>
              <a:rPr lang="en-US" sz="2400" dirty="0" smtClean="0">
                <a:latin typeface="Times New Roman" pitchFamily="18" charset="0"/>
                <a:cs typeface="Times New Roman" pitchFamily="18" charset="0"/>
              </a:rPr>
              <a:t>device. </a:t>
            </a:r>
          </a:p>
          <a:p>
            <a:pPr algn="just">
              <a:lnSpc>
                <a:spcPct val="150000"/>
              </a:lnSpc>
              <a:buNone/>
            </a:pPr>
            <a:r>
              <a:rPr lang="en-US" sz="2400" b="1" i="1" dirty="0" smtClean="0">
                <a:latin typeface="Times New Roman" pitchFamily="18" charset="0"/>
                <a:cs typeface="Times New Roman" pitchFamily="18" charset="0"/>
              </a:rPr>
              <a:t>	</a:t>
            </a:r>
          </a:p>
          <a:p>
            <a:pPr>
              <a:lnSpc>
                <a:spcPct val="120000"/>
              </a:lnSpc>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a:xfrm>
            <a:off x="1435608" y="1219200"/>
            <a:ext cx="7498080" cy="5029200"/>
          </a:xfrm>
        </p:spPr>
        <p:txBody>
          <a:bodyPr>
            <a:normAutofit fontScale="92500" lnSpcReduction="20000"/>
          </a:bodyPr>
          <a:lstStyle/>
          <a:p>
            <a:pPr algn="just">
              <a:lnSpc>
                <a:spcPct val="160000"/>
              </a:lnSpc>
              <a:buNone/>
            </a:pPr>
            <a:r>
              <a:rPr lang="en-US" sz="2400" dirty="0" smtClean="0">
                <a:latin typeface="Times New Roman" pitchFamily="18" charset="0"/>
                <a:cs typeface="Times New Roman" pitchFamily="18" charset="0"/>
              </a:rPr>
              <a:t>	Hand </a:t>
            </a:r>
            <a:r>
              <a:rPr lang="en-US" sz="2400" dirty="0" smtClean="0">
                <a:latin typeface="Times New Roman" pitchFamily="18" charset="0"/>
                <a:cs typeface="Times New Roman" pitchFamily="18" charset="0"/>
              </a:rPr>
              <a:t>operated sprayers (backpack with spray pump)Fig.1Hand operated </a:t>
            </a:r>
            <a:r>
              <a:rPr lang="en-US" sz="2400" dirty="0" smtClean="0">
                <a:latin typeface="Times New Roman" pitchFamily="18" charset="0"/>
                <a:cs typeface="Times New Roman" pitchFamily="18" charset="0"/>
              </a:rPr>
              <a:t>sprayers. Backpack sprayer refitted </a:t>
            </a:r>
            <a:r>
              <a:rPr lang="en-US" sz="2400" dirty="0" smtClean="0">
                <a:latin typeface="Times New Roman" pitchFamily="18" charset="0"/>
                <a:cs typeface="Times New Roman" pitchFamily="18" charset="0"/>
              </a:rPr>
              <a:t>with a harness so the sprayers can be carried on the operator back. Tank capacity may </a:t>
            </a:r>
            <a:r>
              <a:rPr lang="en-US" sz="2400" dirty="0" smtClean="0">
                <a:latin typeface="Times New Roman" pitchFamily="18" charset="0"/>
                <a:cs typeface="Times New Roman" pitchFamily="18" charset="0"/>
              </a:rPr>
              <a:t>be large </a:t>
            </a:r>
            <a:r>
              <a:rPr lang="en-US" sz="2400" dirty="0" smtClean="0">
                <a:latin typeface="Times New Roman" pitchFamily="18" charset="0"/>
                <a:cs typeface="Times New Roman" pitchFamily="18" charset="0"/>
              </a:rPr>
              <a:t>as 20 liters. A hand lever is continuously operated for to maintain </a:t>
            </a:r>
            <a:r>
              <a:rPr lang="en-US" sz="2400" dirty="0" smtClean="0">
                <a:latin typeface="Times New Roman" pitchFamily="18" charset="0"/>
                <a:cs typeface="Times New Roman" pitchFamily="18" charset="0"/>
              </a:rPr>
              <a:t>the pressure </a:t>
            </a:r>
            <a:r>
              <a:rPr lang="en-US" sz="2400" dirty="0" smtClean="0">
                <a:latin typeface="Times New Roman" pitchFamily="18" charset="0"/>
                <a:cs typeface="Times New Roman" pitchFamily="18" charset="0"/>
              </a:rPr>
              <a:t>which make the backpack </a:t>
            </a:r>
            <a:r>
              <a:rPr lang="en-US" sz="2400" dirty="0" smtClean="0">
                <a:latin typeface="Times New Roman" pitchFamily="18" charset="0"/>
                <a:cs typeface="Times New Roman" pitchFamily="18" charset="0"/>
              </a:rPr>
              <a:t>sprayers output </a:t>
            </a:r>
            <a:r>
              <a:rPr lang="en-US" sz="2400" dirty="0" smtClean="0">
                <a:latin typeface="Times New Roman" pitchFamily="18" charset="0"/>
                <a:cs typeface="Times New Roman" pitchFamily="18" charset="0"/>
              </a:rPr>
              <a:t>more uniform than that of a handheld sprayers. Basic low cost backpack </a:t>
            </a:r>
            <a:r>
              <a:rPr lang="en-US" sz="2400" dirty="0" smtClean="0">
                <a:latin typeface="Times New Roman" pitchFamily="18" charset="0"/>
                <a:cs typeface="Times New Roman" pitchFamily="18" charset="0"/>
              </a:rPr>
              <a:t>sprayer will </a:t>
            </a:r>
            <a:r>
              <a:rPr lang="en-US" sz="2400" dirty="0" smtClean="0">
                <a:latin typeface="Times New Roman" pitchFamily="18" charset="0"/>
                <a:cs typeface="Times New Roman" pitchFamily="18" charset="0"/>
              </a:rPr>
              <a:t>generate only low pressure and lack </a:t>
            </a:r>
            <a:r>
              <a:rPr lang="en-US" sz="2400" dirty="0" smtClean="0">
                <a:latin typeface="Times New Roman" pitchFamily="18" charset="0"/>
                <a:cs typeface="Times New Roman" pitchFamily="18" charset="0"/>
              </a:rPr>
              <a:t>feature such </a:t>
            </a:r>
            <a:r>
              <a:rPr lang="en-US" sz="2400" dirty="0" smtClean="0">
                <a:latin typeface="Times New Roman" pitchFamily="18" charset="0"/>
                <a:cs typeface="Times New Roman" pitchFamily="18" charset="0"/>
              </a:rPr>
              <a:t>as high-pressure pumps, pressure adjustment control(regulator) and pressure </a:t>
            </a:r>
            <a:r>
              <a:rPr lang="en-US" sz="2400" dirty="0" smtClean="0">
                <a:latin typeface="Times New Roman" pitchFamily="18" charset="0"/>
                <a:cs typeface="Times New Roman" pitchFamily="18" charset="0"/>
              </a:rPr>
              <a:t>gauge found </a:t>
            </a:r>
            <a:r>
              <a:rPr lang="en-US" sz="2400" dirty="0" smtClean="0">
                <a:latin typeface="Times New Roman" pitchFamily="18" charset="0"/>
                <a:cs typeface="Times New Roman" pitchFamily="18" charset="0"/>
              </a:rPr>
              <a:t>on commercial grade units.</a:t>
            </a:r>
            <a:endParaRPr lang="en-US" sz="24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 of Existing System</a:t>
            </a:r>
            <a:endParaRPr lang="en-US" dirty="0"/>
          </a:p>
        </p:txBody>
      </p:sp>
      <p:sp>
        <p:nvSpPr>
          <p:cNvPr id="3" name="Content Placeholder 2"/>
          <p:cNvSpPr>
            <a:spLocks noGrp="1"/>
          </p:cNvSpPr>
          <p:nvPr>
            <p:ph idx="1"/>
          </p:nvPr>
        </p:nvSpPr>
        <p:spPr>
          <a:xfrm>
            <a:off x="1435608" y="1752600"/>
            <a:ext cx="7498080" cy="4495800"/>
          </a:xfrm>
        </p:spPr>
        <p:txBody>
          <a:bodyPr>
            <a:norm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Mechanization </a:t>
            </a:r>
            <a:r>
              <a:rPr lang="en-US" sz="2000" dirty="0" smtClean="0">
                <a:latin typeface="Times New Roman" pitchFamily="18" charset="0"/>
                <a:cs typeface="Times New Roman" pitchFamily="18" charset="0"/>
              </a:rPr>
              <a:t>for spraying operation is costlier for </a:t>
            </a:r>
            <a:r>
              <a:rPr lang="en-US" sz="2000" dirty="0" smtClean="0">
                <a:latin typeface="Times New Roman" pitchFamily="18" charset="0"/>
                <a:cs typeface="Times New Roman" pitchFamily="18" charset="0"/>
              </a:rPr>
              <a:t>specialized </a:t>
            </a:r>
            <a:r>
              <a:rPr lang="en-US" sz="2000" dirty="0" smtClean="0">
                <a:latin typeface="Times New Roman" pitchFamily="18" charset="0"/>
                <a:cs typeface="Times New Roman" pitchFamily="18" charset="0"/>
              </a:rPr>
              <a:t>operations such as High pressure sprayer, Engine operated </a:t>
            </a:r>
            <a:r>
              <a:rPr lang="en-US" sz="2000" dirty="0" smtClean="0">
                <a:latin typeface="Times New Roman" pitchFamily="18" charset="0"/>
                <a:cs typeface="Times New Roman" pitchFamily="18" charset="0"/>
              </a:rPr>
              <a:t>sprayer.</a:t>
            </a:r>
          </a:p>
          <a:p>
            <a:pPr algn="just">
              <a:lnSpc>
                <a:spcPct val="150000"/>
              </a:lnSpc>
              <a:buFont typeface="Wingdings" pitchFamily="2" charset="2"/>
              <a:buChar char="Ø"/>
            </a:pPr>
            <a:r>
              <a:rPr lang="en-US" sz="2000" dirty="0" smtClean="0">
                <a:latin typeface="Times New Roman" pitchFamily="18" charset="0"/>
                <a:cs typeface="Times New Roman" pitchFamily="18" charset="0"/>
              </a:rPr>
              <a:t>Skills </a:t>
            </a:r>
            <a:r>
              <a:rPr lang="en-US" sz="2000" dirty="0" smtClean="0">
                <a:latin typeface="Times New Roman" pitchFamily="18" charset="0"/>
                <a:cs typeface="Times New Roman" pitchFamily="18" charset="0"/>
              </a:rPr>
              <a:t>of </a:t>
            </a:r>
            <a:r>
              <a:rPr lang="en-US" sz="2000" dirty="0" smtClean="0">
                <a:latin typeface="Times New Roman" pitchFamily="18" charset="0"/>
                <a:cs typeface="Times New Roman" pitchFamily="18" charset="0"/>
              </a:rPr>
              <a:t>labor </a:t>
            </a:r>
            <a:r>
              <a:rPr lang="en-US" sz="2000" dirty="0" smtClean="0">
                <a:latin typeface="Times New Roman" pitchFamily="18" charset="0"/>
                <a:cs typeface="Times New Roman" pitchFamily="18" charset="0"/>
              </a:rPr>
              <a:t>required depends upon the complexity of the equipment machinery used.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All the pre-existing methods have concentrated on providing feasible easy solutions to reduce cost of production by reducing cost of </a:t>
            </a:r>
            <a:r>
              <a:rPr lang="en-US" sz="2000" dirty="0" smtClean="0">
                <a:latin typeface="Times New Roman" pitchFamily="18" charset="0"/>
                <a:cs typeface="Times New Roman" pitchFamily="18" charset="0"/>
              </a:rPr>
              <a:t>mechanization </a:t>
            </a:r>
            <a:r>
              <a:rPr lang="en-US" sz="2000" dirty="0" smtClean="0">
                <a:latin typeface="Times New Roman" pitchFamily="18" charset="0"/>
                <a:cs typeface="Times New Roman" pitchFamily="18" charset="0"/>
              </a:rPr>
              <a:t>and increasing productivity.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emphasis on the spraying of pesticides using solar power as energy. It can be most often used at various locations such as farms, gardens. </a:t>
            </a:r>
            <a:r>
              <a:rPr lang="en-US" sz="2000" dirty="0" smtClean="0">
                <a:latin typeface="Times New Roman" pitchFamily="18" charset="0"/>
                <a:cs typeface="Times New Roman" pitchFamily="18" charset="0"/>
              </a:rPr>
              <a:t>The additional </a:t>
            </a:r>
            <a:r>
              <a:rPr lang="en-US" sz="2000" dirty="0" smtClean="0">
                <a:latin typeface="Times New Roman" pitchFamily="18" charset="0"/>
                <a:cs typeface="Times New Roman" pitchFamily="18" charset="0"/>
              </a:rPr>
              <a:t>advantage of our system is when battery is charged it can </a:t>
            </a:r>
            <a:r>
              <a:rPr lang="en-US" sz="2000" dirty="0" smtClean="0">
                <a:latin typeface="Times New Roman" pitchFamily="18" charset="0"/>
                <a:cs typeface="Times New Roman" pitchFamily="18" charset="0"/>
              </a:rPr>
              <a:t>use for </a:t>
            </a:r>
            <a:r>
              <a:rPr lang="en-US" sz="2000" dirty="0" smtClean="0">
                <a:latin typeface="Times New Roman" pitchFamily="18" charset="0"/>
                <a:cs typeface="Times New Roman" pitchFamily="18" charset="0"/>
              </a:rPr>
              <a:t>home appliances. </a:t>
            </a:r>
            <a:r>
              <a:rPr lang="en-US" sz="2000" dirty="0" smtClean="0">
                <a:latin typeface="Times New Roman" pitchFamily="18" charset="0"/>
                <a:cs typeface="Times New Roman" pitchFamily="18" charset="0"/>
              </a:rPr>
              <a:t>\Our attempt </a:t>
            </a:r>
            <a:r>
              <a:rPr lang="en-US" sz="2000" dirty="0" smtClean="0">
                <a:latin typeface="Times New Roman" pitchFamily="18" charset="0"/>
                <a:cs typeface="Times New Roman" pitchFamily="18" charset="0"/>
              </a:rPr>
              <a:t>is to developed mechanism, or device which is operates on renewable energy. To save other non-renewable source like petrol etc. And also helpful for agriculture sector</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ADVANTAGE PROPOSED SYSTEM </a:t>
            </a:r>
            <a:endParaRPr lang="en-US" dirty="0"/>
          </a:p>
        </p:txBody>
      </p:sp>
      <p:sp>
        <p:nvSpPr>
          <p:cNvPr id="3" name="Content Placeholder 2"/>
          <p:cNvSpPr>
            <a:spLocks noGrp="1"/>
          </p:cNvSpPr>
          <p:nvPr>
            <p:ph idx="1"/>
          </p:nvPr>
        </p:nvSpPr>
        <p:spPr/>
        <p:txBody>
          <a:bodyPr>
            <a:normAutofit/>
          </a:bodyPr>
          <a:lstStyle/>
          <a:p>
            <a:pPr>
              <a:lnSpc>
                <a:spcPct val="150000"/>
              </a:lnSpc>
              <a:buFont typeface="Wingdings" pitchFamily="2" charset="2"/>
              <a:buChar char="Ø"/>
            </a:pPr>
            <a:r>
              <a:rPr lang="en-US" sz="2000" dirty="0" smtClean="0">
                <a:latin typeface="Times New Roman" pitchFamily="18" charset="0"/>
                <a:cs typeface="Times New Roman" pitchFamily="18" charset="0"/>
              </a:rPr>
              <a:t>t is multipurpose machine. </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US" sz="2000" dirty="0" smtClean="0">
                <a:latin typeface="Times New Roman" pitchFamily="18" charset="0"/>
                <a:cs typeface="Times New Roman" pitchFamily="18" charset="0"/>
              </a:rPr>
              <a:t>Easy </a:t>
            </a:r>
            <a:r>
              <a:rPr lang="en-US" sz="2000" dirty="0" smtClean="0">
                <a:latin typeface="Times New Roman" pitchFamily="18" charset="0"/>
                <a:cs typeface="Times New Roman" pitchFamily="18" charset="0"/>
              </a:rPr>
              <a:t>to operate and user friendly</a:t>
            </a:r>
            <a:r>
              <a:rPr lang="en-US" sz="2000" dirty="0" smtClean="0">
                <a:latin typeface="Times New Roman" pitchFamily="18" charset="0"/>
                <a:cs typeface="Times New Roman" pitchFamily="18" charset="0"/>
              </a:rPr>
              <a:t>.</a:t>
            </a:r>
          </a:p>
          <a:p>
            <a:pPr>
              <a:lnSpc>
                <a:spcPct val="150000"/>
              </a:lnSpc>
              <a:buFont typeface="Wingdings" pitchFamily="2" charset="2"/>
              <a:buChar char="Ø"/>
            </a:pPr>
            <a:r>
              <a:rPr lang="en-US" sz="2000" dirty="0" smtClean="0">
                <a:latin typeface="Times New Roman" pitchFamily="18" charset="0"/>
                <a:cs typeface="Times New Roman" pitchFamily="18" charset="0"/>
              </a:rPr>
              <a:t>Very </a:t>
            </a:r>
            <a:r>
              <a:rPr lang="en-US" sz="2000" dirty="0" smtClean="0">
                <a:latin typeface="Times New Roman" pitchFamily="18" charset="0"/>
                <a:cs typeface="Times New Roman" pitchFamily="18" charset="0"/>
              </a:rPr>
              <a:t>less pollution on other models. </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a:t>
            </a:r>
            <a:r>
              <a:rPr lang="en-US" sz="2000" dirty="0" smtClean="0">
                <a:latin typeface="Times New Roman" pitchFamily="18" charset="0"/>
                <a:cs typeface="Times New Roman" pitchFamily="18" charset="0"/>
              </a:rPr>
              <a:t>portable</a:t>
            </a:r>
          </a:p>
          <a:p>
            <a:pPr>
              <a:lnSpc>
                <a:spcPct val="150000"/>
              </a:lnSpc>
              <a:buFont typeface="Wingdings" pitchFamily="2" charset="2"/>
              <a:buChar char="Ø"/>
            </a:pPr>
            <a:r>
              <a:rPr lang="en-US" sz="2000" dirty="0" smtClean="0">
                <a:latin typeface="Times New Roman" pitchFamily="18" charset="0"/>
                <a:cs typeface="Times New Roman" pitchFamily="18" charset="0"/>
              </a:rPr>
              <a:t>Unit </a:t>
            </a:r>
            <a:r>
              <a:rPr lang="en-US" sz="2000" dirty="0" smtClean="0">
                <a:latin typeface="Times New Roman" pitchFamily="18" charset="0"/>
                <a:cs typeface="Times New Roman" pitchFamily="18" charset="0"/>
              </a:rPr>
              <a:t>cost is very cheap one</a:t>
            </a:r>
            <a:r>
              <a:rPr lang="en-US" sz="2000" dirty="0" smtClean="0">
                <a:latin typeface="Times New Roman" pitchFamily="18" charset="0"/>
                <a:cs typeface="Times New Roman" pitchFamily="18" charset="0"/>
              </a:rPr>
              <a:t>.</a:t>
            </a:r>
          </a:p>
          <a:p>
            <a:pPr>
              <a:lnSpc>
                <a:spcPct val="150000"/>
              </a:lnSpc>
              <a:buFont typeface="Wingdings" pitchFamily="2" charset="2"/>
              <a:buChar char="Ø"/>
            </a:pPr>
            <a:r>
              <a:rPr lang="en-US" sz="2000" dirty="0" smtClean="0">
                <a:latin typeface="Times New Roman" pitchFamily="18" charset="0"/>
                <a:cs typeface="Times New Roman" pitchFamily="18" charset="0"/>
              </a:rPr>
              <a:t>Maintenances </a:t>
            </a:r>
            <a:r>
              <a:rPr lang="en-US" sz="2000" dirty="0" smtClean="0">
                <a:latin typeface="Times New Roman" pitchFamily="18" charset="0"/>
                <a:cs typeface="Times New Roman" pitchFamily="18" charset="0"/>
              </a:rPr>
              <a:t>cost is low</a:t>
            </a:r>
            <a:r>
              <a:rPr lang="en-US" sz="2000" dirty="0" smtClean="0">
                <a:latin typeface="Times New Roman" pitchFamily="18" charset="0"/>
                <a:cs typeface="Times New Roman" pitchFamily="18" charset="0"/>
              </a:rPr>
              <a:t>.</a:t>
            </a:r>
          </a:p>
          <a:p>
            <a:pPr>
              <a:lnSpc>
                <a:spcPct val="150000"/>
              </a:lnSpc>
              <a:buFont typeface="Wingdings" pitchFamily="2" charset="2"/>
              <a:buChar char="Ø"/>
            </a:pPr>
            <a:r>
              <a:rPr lang="en-US" sz="2000" dirty="0" smtClean="0">
                <a:latin typeface="Times New Roman" pitchFamily="18" charset="0"/>
                <a:cs typeface="Times New Roman" pitchFamily="18" charset="0"/>
              </a:rPr>
              <a:t>Easy </a:t>
            </a:r>
            <a:r>
              <a:rPr lang="en-US" sz="2000" dirty="0" smtClean="0">
                <a:latin typeface="Times New Roman" pitchFamily="18" charset="0"/>
                <a:cs typeface="Times New Roman" pitchFamily="18" charset="0"/>
              </a:rPr>
              <a:t>to assemble.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sz="4000" dirty="0" smtClean="0">
                <a:latin typeface="Times New Roman" pitchFamily="18" charset="0"/>
                <a:cs typeface="Times New Roman" pitchFamily="18" charset="0"/>
              </a:rPr>
              <a:t>Block</a:t>
            </a:r>
            <a:r>
              <a:rPr lang="en-US" sz="4000" dirty="0" smtClean="0">
                <a:latin typeface="Times New Roman" pitchFamily="18" charset="0"/>
                <a:cs typeface="Times New Roman" pitchFamily="18" charset="0"/>
              </a:rPr>
              <a:t> </a:t>
            </a:r>
            <a:r>
              <a:rPr lang="en-US" sz="4000" dirty="0" smtClean="0">
                <a:latin typeface="Times New Roman" pitchFamily="18" charset="0"/>
                <a:cs typeface="Times New Roman" pitchFamily="18" charset="0"/>
              </a:rPr>
              <a:t>Diagram	</a:t>
            </a:r>
            <a:endParaRPr lang="en-US" sz="4000" dirty="0">
              <a:latin typeface="Times New Roman" pitchFamily="18" charset="0"/>
              <a:cs typeface="Times New Roman" pitchFamily="18" charset="0"/>
            </a:endParaRPr>
          </a:p>
        </p:txBody>
      </p:sp>
      <p:sp>
        <p:nvSpPr>
          <p:cNvPr id="4" name="Content Placeholder 3"/>
          <p:cNvSpPr>
            <a:spLocks noGrp="1"/>
          </p:cNvSpPr>
          <p:nvPr>
            <p:ph idx="1"/>
          </p:nvPr>
        </p:nvSpPr>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28600"/>
            <a:ext cx="7498080" cy="381000"/>
          </a:xfrm>
        </p:spPr>
        <p:txBody>
          <a:bodyPr>
            <a:normAutofit fontScale="90000"/>
          </a:bodyPr>
          <a:lstStyle/>
          <a:p>
            <a:pPr algn="ctr"/>
            <a:r>
              <a:rPr lang="en-US" sz="4000" dirty="0" smtClean="0">
                <a:latin typeface="Times New Roman" pitchFamily="18" charset="0"/>
                <a:cs typeface="Times New Roman" pitchFamily="18" charset="0"/>
              </a:rPr>
              <a:t>Literature Survey</a:t>
            </a:r>
            <a:endParaRPr lang="en-US" sz="4000"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1143000" y="685800"/>
          <a:ext cx="7791450" cy="5765800"/>
        </p:xfrm>
        <a:graphic>
          <a:graphicData uri="http://schemas.openxmlformats.org/drawingml/2006/table">
            <a:tbl>
              <a:tblPr firstRow="1" bandRow="1">
                <a:tableStyleId>{5C22544A-7EE6-4342-B048-85BDC9FD1C3A}</a:tableStyleId>
              </a:tblPr>
              <a:tblGrid>
                <a:gridCol w="2597150"/>
                <a:gridCol w="2597150"/>
                <a:gridCol w="2597150"/>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lnSpc>
                          <a:spcPct val="100000"/>
                        </a:lnSpc>
                      </a:pPr>
                      <a:r>
                        <a:rPr kumimoji="0" lang="en-US" sz="1800" kern="1200" dirty="0" smtClean="0">
                          <a:solidFill>
                            <a:schemeClr val="dk1"/>
                          </a:solidFill>
                          <a:latin typeface="Times New Roman" pitchFamily="18" charset="0"/>
                          <a:ea typeface="+mn-ea"/>
                          <a:cs typeface="Times New Roman" pitchFamily="18" charset="0"/>
                        </a:rPr>
                        <a:t>,Design andFabricationof Solar Pesticide Sprayer, InternationalJournalofInnovative Researching </a:t>
                      </a:r>
                      <a:r>
                        <a:rPr kumimoji="0" lang="en-US" sz="1800" kern="1200" dirty="0" err="1" smtClean="0">
                          <a:solidFill>
                            <a:schemeClr val="dk1"/>
                          </a:solidFill>
                          <a:latin typeface="Times New Roman" pitchFamily="18" charset="0"/>
                          <a:ea typeface="+mn-ea"/>
                          <a:cs typeface="Times New Roman" pitchFamily="18" charset="0"/>
                        </a:rPr>
                        <a:t>Science,EngineeringandTechnology</a:t>
                      </a:r>
                      <a:r>
                        <a:rPr kumimoji="0" lang="en-US" sz="1800" kern="1200" dirty="0" smtClean="0">
                          <a:solidFill>
                            <a:schemeClr val="dk1"/>
                          </a:solidFill>
                          <a:latin typeface="Times New Roman" pitchFamily="18" charset="0"/>
                          <a:ea typeface="+mn-ea"/>
                          <a:cs typeface="Times New Roman" pitchFamily="18" charset="0"/>
                        </a:rPr>
                        <a:t>, Vol.5, </a:t>
                      </a:r>
                      <a:r>
                        <a:rPr kumimoji="0" lang="en-US" sz="1800" kern="1200" dirty="0" err="1" smtClean="0">
                          <a:solidFill>
                            <a:schemeClr val="dk1"/>
                          </a:solidFill>
                          <a:latin typeface="Times New Roman" pitchFamily="18" charset="0"/>
                          <a:ea typeface="+mn-ea"/>
                          <a:cs typeface="Times New Roman" pitchFamily="18" charset="0"/>
                        </a:rPr>
                        <a:t>SpecialIssue</a:t>
                      </a:r>
                      <a:r>
                        <a:rPr kumimoji="0" lang="en-US" sz="1800" kern="1200" dirty="0" smtClean="0">
                          <a:solidFill>
                            <a:schemeClr val="dk1"/>
                          </a:solidFill>
                          <a:latin typeface="Times New Roman" pitchFamily="18" charset="0"/>
                          <a:ea typeface="+mn-ea"/>
                          <a:cs typeface="Times New Roman" pitchFamily="18" charset="0"/>
                        </a:rPr>
                        <a:t> 8, 2016.</a:t>
                      </a:r>
                      <a:endParaRPr lang="en-US" sz="1800" dirty="0">
                        <a:latin typeface="Times New Roman" pitchFamily="18" charset="0"/>
                        <a:cs typeface="Times New Roman" pitchFamily="18" charset="0"/>
                      </a:endParaRPr>
                    </a:p>
                  </a:txBody>
                  <a:tcPr/>
                </a:tc>
                <a:tc>
                  <a:txBody>
                    <a:bodyPr/>
                    <a:lstStyle/>
                    <a:p>
                      <a:pPr algn="just">
                        <a:lnSpc>
                          <a:spcPct val="100000"/>
                        </a:lnSpc>
                      </a:pPr>
                      <a:r>
                        <a:rPr kumimoji="0" lang="en-US" sz="1800" kern="1200" dirty="0" smtClean="0">
                          <a:solidFill>
                            <a:schemeClr val="dk1"/>
                          </a:solidFill>
                          <a:latin typeface="Times New Roman" pitchFamily="18" charset="0"/>
                          <a:ea typeface="+mn-ea"/>
                          <a:cs typeface="Times New Roman" pitchFamily="18" charset="0"/>
                        </a:rPr>
                        <a:t>R.Rajesh,V.Vimalkingsley,M.Selvapandi,G.Niranjan,G.Varunharshath</a:t>
                      </a:r>
                      <a:endParaRPr lang="en-US" sz="1800" dirty="0">
                        <a:latin typeface="Times New Roman" pitchFamily="18" charset="0"/>
                        <a:cs typeface="Times New Roman" pitchFamily="18" charset="0"/>
                      </a:endParaRPr>
                    </a:p>
                  </a:txBody>
                  <a:tcPr/>
                </a:tc>
                <a:tc>
                  <a:txBody>
                    <a:bodyPr/>
                    <a:lstStyle/>
                    <a:p>
                      <a:pPr algn="just">
                        <a:lnSpc>
                          <a:spcPct val="100000"/>
                        </a:lnSpc>
                      </a:pPr>
                      <a:r>
                        <a:rPr lang="en-US" sz="1800" dirty="0" smtClean="0">
                          <a:latin typeface="Times New Roman" pitchFamily="18" charset="0"/>
                          <a:cs typeface="Times New Roman" pitchFamily="18" charset="0"/>
                        </a:rPr>
                        <a:t> Agriculture has a predominant role in our day to day life. Spraying of pesticides is an important task in agriculture for protecting the crops from pests.</a:t>
                      </a:r>
                      <a:endParaRPr lang="en-US" sz="1800" dirty="0">
                        <a:latin typeface="Times New Roman" pitchFamily="18" charset="0"/>
                        <a:cs typeface="Times New Roman" pitchFamily="18" charset="0"/>
                      </a:endParaRPr>
                    </a:p>
                  </a:txBody>
                  <a:tcPr/>
                </a:tc>
              </a:tr>
              <a:tr h="370840">
                <a:tc>
                  <a:txBody>
                    <a:bodyPr/>
                    <a:lstStyle/>
                    <a:p>
                      <a:pPr algn="just">
                        <a:lnSpc>
                          <a:spcPct val="100000"/>
                        </a:lnSpc>
                      </a:pPr>
                      <a:r>
                        <a:rPr kumimoji="0" lang="en-US" sz="1800" kern="1200" dirty="0" smtClean="0">
                          <a:solidFill>
                            <a:schemeClr val="dk1"/>
                          </a:solidFill>
                          <a:latin typeface="Times New Roman" pitchFamily="18" charset="0"/>
                          <a:ea typeface="+mn-ea"/>
                          <a:cs typeface="Times New Roman" pitchFamily="18" charset="0"/>
                        </a:rPr>
                        <a:t>.,Review of Solar Powered </a:t>
                      </a:r>
                      <a:r>
                        <a:rPr kumimoji="0" lang="en-US" sz="1800" kern="1200" dirty="0" err="1" smtClean="0">
                          <a:solidFill>
                            <a:schemeClr val="dk1"/>
                          </a:solidFill>
                          <a:latin typeface="Times New Roman" pitchFamily="18" charset="0"/>
                          <a:ea typeface="+mn-ea"/>
                          <a:cs typeface="Times New Roman" pitchFamily="18" charset="0"/>
                        </a:rPr>
                        <a:t>PesticideSprayer</a:t>
                      </a:r>
                      <a:r>
                        <a:rPr kumimoji="0" lang="en-US" sz="1800" kern="1200" dirty="0" smtClean="0">
                          <a:solidFill>
                            <a:schemeClr val="dk1"/>
                          </a:solidFill>
                          <a:latin typeface="Times New Roman" pitchFamily="18" charset="0"/>
                          <a:ea typeface="+mn-ea"/>
                          <a:cs typeface="Times New Roman" pitchFamily="18" charset="0"/>
                        </a:rPr>
                        <a:t>,</a:t>
                      </a:r>
                      <a:endParaRPr lang="en-US" sz="1800" dirty="0">
                        <a:latin typeface="Times New Roman" pitchFamily="18" charset="0"/>
                        <a:cs typeface="Times New Roman" pitchFamily="18" charset="0"/>
                      </a:endParaRPr>
                    </a:p>
                  </a:txBody>
                  <a:tcPr/>
                </a:tc>
                <a:tc>
                  <a:txBody>
                    <a:bodyPr/>
                    <a:lstStyle/>
                    <a:p>
                      <a:pPr algn="just">
                        <a:lnSpc>
                          <a:spcPct val="100000"/>
                        </a:lnSpc>
                      </a:pPr>
                      <a:r>
                        <a:rPr kumimoji="0" lang="en-US" sz="1800" kern="1200" dirty="0" err="1" smtClean="0">
                          <a:solidFill>
                            <a:schemeClr val="dk1"/>
                          </a:solidFill>
                          <a:latin typeface="Times New Roman" pitchFamily="18" charset="0"/>
                          <a:ea typeface="+mn-ea"/>
                          <a:cs typeface="Times New Roman" pitchFamily="18" charset="0"/>
                        </a:rPr>
                        <a:t>SarveshKulkarni,KaranHasurkar,RamdasKumbhar,AmolGonde,RautA.S</a:t>
                      </a:r>
                      <a:endParaRPr lang="en-US" sz="1800" dirty="0">
                        <a:latin typeface="Times New Roman" pitchFamily="18" charset="0"/>
                        <a:cs typeface="Times New Roman" pitchFamily="18" charset="0"/>
                      </a:endParaRPr>
                    </a:p>
                  </a:txBody>
                  <a:tcPr/>
                </a:tc>
                <a:tc>
                  <a:txBody>
                    <a:bodyPr/>
                    <a:lstStyle/>
                    <a:p>
                      <a:pPr algn="just">
                        <a:lnSpc>
                          <a:spcPct val="100000"/>
                        </a:lnSpc>
                      </a:pPr>
                      <a:r>
                        <a:rPr kumimoji="0" lang="en-US" sz="1800" kern="1200" dirty="0" smtClean="0">
                          <a:solidFill>
                            <a:schemeClr val="dk1"/>
                          </a:solidFill>
                          <a:latin typeface="Times New Roman" pitchFamily="18" charset="0"/>
                          <a:ea typeface="+mn-ea"/>
                          <a:cs typeface="Times New Roman" pitchFamily="18" charset="0"/>
                        </a:rPr>
                        <a:t>In agriculture sector, spraying of pesticides is an important task to protect the crops from insects for obtaining high yield. However, farmers have been mainly using traditional conventional techniques like hand operated and fuel operated sprayer system for spraying pesticides.</a:t>
                      </a:r>
                      <a:endParaRPr lang="en-US" sz="18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143000" y="284480"/>
          <a:ext cx="7791450" cy="7259320"/>
        </p:xfrm>
        <a:graphic>
          <a:graphicData uri="http://schemas.openxmlformats.org/drawingml/2006/table">
            <a:tbl>
              <a:tblPr firstRow="1" bandRow="1">
                <a:tableStyleId>{5C22544A-7EE6-4342-B048-85BDC9FD1C3A}</a:tableStyleId>
              </a:tblPr>
              <a:tblGrid>
                <a:gridCol w="2597150"/>
                <a:gridCol w="2597150"/>
                <a:gridCol w="2597150"/>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ctr"/>
                      <a:r>
                        <a:rPr lang="en-US" sz="1800" dirty="0" smtClean="0">
                          <a:latin typeface="Times New Roman" pitchFamily="18" charset="0"/>
                          <a:cs typeface="Times New Roman" pitchFamily="18" charset="0"/>
                        </a:rPr>
                        <a:t> International Journal of Sustainable Agriculture</a:t>
                      </a:r>
                      <a:endParaRPr lang="en-US" dirty="0"/>
                    </a:p>
                  </a:txBody>
                  <a:tcPr/>
                </a:tc>
                <a:tc>
                  <a:txBody>
                    <a:bodyPr/>
                    <a:lstStyle/>
                    <a:p>
                      <a:pPr algn="ctr"/>
                      <a:r>
                        <a:rPr lang="en-US" sz="1800" dirty="0" smtClean="0">
                          <a:latin typeface="Times New Roman" pitchFamily="18" charset="0"/>
                          <a:cs typeface="Times New Roman" pitchFamily="18" charset="0"/>
                        </a:rPr>
                        <a:t>R. Joshua, V. </a:t>
                      </a:r>
                      <a:r>
                        <a:rPr lang="en-US" sz="1800" dirty="0" err="1" smtClean="0">
                          <a:latin typeface="Times New Roman" pitchFamily="18" charset="0"/>
                          <a:cs typeface="Times New Roman" pitchFamily="18" charset="0"/>
                        </a:rPr>
                        <a:t>Vasu</a:t>
                      </a:r>
                      <a:r>
                        <a:rPr lang="en-US" sz="1800" dirty="0" smtClean="0">
                          <a:latin typeface="Times New Roman" pitchFamily="18" charset="0"/>
                          <a:cs typeface="Times New Roman" pitchFamily="18" charset="0"/>
                        </a:rPr>
                        <a:t> and P</a:t>
                      </a:r>
                      <a:endParaRPr lang="en-US" dirty="0"/>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Now adays,human life is</a:t>
                      </a:r>
                      <a:r>
                        <a:rPr kumimoji="0" lang="en-US" sz="2000" kern="1200" baseline="0" dirty="0" smtClean="0">
                          <a:solidFill>
                            <a:schemeClr val="dk1"/>
                          </a:solidFill>
                          <a:latin typeface="Times New Roman" pitchFamily="18" charset="0"/>
                          <a:ea typeface="+mn-ea"/>
                          <a:cs typeface="Times New Roman" pitchFamily="18" charset="0"/>
                        </a:rPr>
                        <a:t> </a:t>
                      </a:r>
                      <a:r>
                        <a:rPr kumimoji="0" lang="en-US" sz="2000" kern="1200" dirty="0" smtClean="0">
                          <a:solidFill>
                            <a:schemeClr val="dk1"/>
                          </a:solidFill>
                          <a:latin typeface="Times New Roman" pitchFamily="18" charset="0"/>
                          <a:ea typeface="+mn-ea"/>
                          <a:cs typeface="Times New Roman" pitchFamily="18" charset="0"/>
                        </a:rPr>
                        <a:t>completely dependent on Energy. Without energy human cannot survive. But energy producing Conventional sources are becoming extinct and also causing harmful effects to environment.</a:t>
                      </a:r>
                      <a:endParaRPr lang="en-US" sz="2000" dirty="0" smtClean="0">
                        <a:latin typeface="Times New Roman" pitchFamily="18" charset="0"/>
                        <a:cs typeface="Times New Roman" pitchFamily="18" charset="0"/>
                      </a:endParaRPr>
                    </a:p>
                  </a:txBody>
                  <a:tcPr/>
                </a:tc>
              </a:tr>
              <a:tr h="2814320">
                <a:tc>
                  <a:txBody>
                    <a:bodyPr/>
                    <a:lstStyle/>
                    <a:p>
                      <a:pPr algn="just"/>
                      <a:r>
                        <a:rPr kumimoji="0" lang="en-US" sz="2000" kern="1200" dirty="0" err="1" smtClean="0">
                          <a:solidFill>
                            <a:schemeClr val="dk1"/>
                          </a:solidFill>
                          <a:latin typeface="Times New Roman" pitchFamily="18" charset="0"/>
                          <a:ea typeface="+mn-ea"/>
                          <a:cs typeface="Times New Roman" pitchFamily="18" charset="0"/>
                        </a:rPr>
                        <a:t>SolarSprayer</a:t>
                      </a:r>
                      <a:r>
                        <a:rPr kumimoji="0" lang="en-US" sz="2000" kern="1200" dirty="0" smtClean="0">
                          <a:solidFill>
                            <a:schemeClr val="dk1"/>
                          </a:solidFill>
                          <a:latin typeface="Times New Roman" pitchFamily="18" charset="0"/>
                          <a:ea typeface="+mn-ea"/>
                          <a:cs typeface="Times New Roman" pitchFamily="18" charset="0"/>
                        </a:rPr>
                        <a:t>-</a:t>
                      </a:r>
                      <a:r>
                        <a:rPr kumimoji="0" lang="en-US" sz="2000" kern="1200" dirty="0" err="1" smtClean="0">
                          <a:solidFill>
                            <a:schemeClr val="dk1"/>
                          </a:solidFill>
                          <a:latin typeface="Times New Roman" pitchFamily="18" charset="0"/>
                          <a:ea typeface="+mn-ea"/>
                          <a:cs typeface="Times New Roman" pitchFamily="18" charset="0"/>
                        </a:rPr>
                        <a:t>AnAgricultureImplement</a:t>
                      </a:r>
                      <a:r>
                        <a:rPr kumimoji="0" lang="en-US" sz="2000" kern="1200" dirty="0" smtClean="0">
                          <a:solidFill>
                            <a:schemeClr val="dk1"/>
                          </a:solidFill>
                          <a:latin typeface="Times New Roman" pitchFamily="18" charset="0"/>
                          <a:ea typeface="+mn-ea"/>
                          <a:cs typeface="Times New Roman" pitchFamily="18" charset="0"/>
                        </a:rPr>
                        <a:t>, </a:t>
                      </a:r>
                      <a:endParaRPr lang="en-US" sz="2000" dirty="0">
                        <a:latin typeface="Times New Roman" pitchFamily="18" charset="0"/>
                        <a:cs typeface="Times New Roman" pitchFamily="18" charset="0"/>
                      </a:endParaRPr>
                    </a:p>
                  </a:txBody>
                  <a:tcPr/>
                </a:tc>
                <a:tc>
                  <a:txBody>
                    <a:bodyPr/>
                    <a:lstStyle/>
                    <a:p>
                      <a:pPr algn="just"/>
                      <a:r>
                        <a:rPr kumimoji="0" lang="en-US" sz="2000" kern="1200" dirty="0" err="1" smtClean="0">
                          <a:solidFill>
                            <a:schemeClr val="dk1"/>
                          </a:solidFill>
                          <a:latin typeface="Times New Roman" pitchFamily="18" charset="0"/>
                          <a:ea typeface="+mn-ea"/>
                          <a:cs typeface="Times New Roman" pitchFamily="18" charset="0"/>
                        </a:rPr>
                        <a:t>R.Joshua,V.VasuandP.Vincent</a:t>
                      </a:r>
                      <a:r>
                        <a:rPr kumimoji="0" lang="en-US" sz="2000" kern="1200" dirty="0" smtClean="0">
                          <a:solidFill>
                            <a:schemeClr val="dk1"/>
                          </a:solidFill>
                          <a:latin typeface="Times New Roman" pitchFamily="18" charset="0"/>
                          <a:ea typeface="+mn-ea"/>
                          <a:cs typeface="Times New Roman" pitchFamily="18" charset="0"/>
                        </a:rPr>
                        <a:t>,</a:t>
                      </a:r>
                      <a:endParaRPr lang="en-US"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Energy - demand” is one the major thread for our country. Finding solutions, to meet the “Energy -demand "is the great challenge for Social Scientist, Engineers, Entrepreneurs and Industrialist of our country.</a:t>
                      </a:r>
                      <a:endParaRPr lang="en-US" sz="2000" dirty="0" smtClean="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r>
              <a:rPr lang="en-US" dirty="0" smtClean="0"/>
              <a:t>Windows 7/8/10</a:t>
            </a:r>
          </a:p>
          <a:p>
            <a:r>
              <a:rPr lang="en-US" dirty="0" smtClean="0"/>
              <a:t>Virtual machine (</a:t>
            </a:r>
            <a:r>
              <a:rPr lang="en-US" dirty="0" err="1" smtClean="0"/>
              <a:t>ubuntu</a:t>
            </a:r>
            <a:r>
              <a:rPr lang="en-US" dirty="0" smtClean="0"/>
              <a:t>)</a:t>
            </a:r>
          </a:p>
          <a:p>
            <a:r>
              <a:rPr lang="en-US" dirty="0" smtClean="0"/>
              <a:t>Ns2 Simulator</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447800" y="762000"/>
            <a:ext cx="7498080" cy="5486400"/>
          </a:xfrm>
        </p:spPr>
        <p:txBody>
          <a:bodyPr>
            <a:normAutofit fontScale="47500" lnSpcReduction="20000"/>
          </a:bodyPr>
          <a:lstStyle/>
          <a:p>
            <a:pPr>
              <a:buNone/>
            </a:pPr>
            <a:r>
              <a:rPr lang="en-US" sz="1900" dirty="0" smtClean="0">
                <a:latin typeface="Times New Roman" pitchFamily="18" charset="0"/>
                <a:cs typeface="Times New Roman" pitchFamily="18" charset="0"/>
              </a:rPr>
              <a:t> </a:t>
            </a:r>
          </a:p>
          <a:p>
            <a:pPr>
              <a:lnSpc>
                <a:spcPct val="170000"/>
              </a:lnSpc>
              <a:buNone/>
            </a:pPr>
            <a:r>
              <a:rPr lang="en-US" sz="4200" dirty="0" smtClean="0">
                <a:latin typeface="Times New Roman" pitchFamily="18" charset="0"/>
                <a:cs typeface="Times New Roman" pitchFamily="18" charset="0"/>
              </a:rPr>
              <a:t>1.R</a:t>
            </a:r>
            <a:r>
              <a:rPr lang="en-US" sz="4200" dirty="0" smtClean="0">
                <a:latin typeface="Times New Roman" pitchFamily="18" charset="0"/>
                <a:cs typeface="Times New Roman" pitchFamily="18" charset="0"/>
              </a:rPr>
              <a:t>. Joshua, V. </a:t>
            </a:r>
            <a:r>
              <a:rPr lang="en-US" sz="4200" dirty="0" err="1" smtClean="0">
                <a:latin typeface="Times New Roman" pitchFamily="18" charset="0"/>
                <a:cs typeface="Times New Roman" pitchFamily="18" charset="0"/>
              </a:rPr>
              <a:t>Vasu</a:t>
            </a:r>
            <a:r>
              <a:rPr lang="en-US" sz="4200" dirty="0" smtClean="0">
                <a:latin typeface="Times New Roman" pitchFamily="18" charset="0"/>
                <a:cs typeface="Times New Roman" pitchFamily="18" charset="0"/>
              </a:rPr>
              <a:t> and P. International Journal of Sustainable </a:t>
            </a:r>
            <a:r>
              <a:rPr lang="en-US" sz="4200" dirty="0" smtClean="0">
                <a:latin typeface="Times New Roman" pitchFamily="18" charset="0"/>
                <a:cs typeface="Times New Roman" pitchFamily="18" charset="0"/>
              </a:rPr>
              <a:t>Agriculture.</a:t>
            </a:r>
          </a:p>
          <a:p>
            <a:pPr>
              <a:lnSpc>
                <a:spcPct val="170000"/>
              </a:lnSpc>
              <a:buNone/>
            </a:pPr>
            <a:r>
              <a:rPr lang="en-US" sz="4200" dirty="0" smtClean="0">
                <a:latin typeface="Times New Roman" pitchFamily="18" charset="0"/>
                <a:cs typeface="Times New Roman" pitchFamily="18" charset="0"/>
              </a:rPr>
              <a:t>2.Varikuti </a:t>
            </a:r>
            <a:r>
              <a:rPr lang="en-US" sz="4200" dirty="0" err="1" smtClean="0">
                <a:latin typeface="Times New Roman" pitchFamily="18" charset="0"/>
                <a:cs typeface="Times New Roman" pitchFamily="18" charset="0"/>
              </a:rPr>
              <a:t>Vasantha</a:t>
            </a:r>
            <a:r>
              <a:rPr lang="en-US" sz="4200" dirty="0" smtClean="0">
                <a:latin typeface="Times New Roman" pitchFamily="18" charset="0"/>
                <a:cs typeface="Times New Roman" pitchFamily="18" charset="0"/>
              </a:rPr>
              <a:t> </a:t>
            </a:r>
            <a:r>
              <a:rPr lang="en-US" sz="4200" dirty="0" err="1" smtClean="0">
                <a:latin typeface="Times New Roman" pitchFamily="18" charset="0"/>
                <a:cs typeface="Times New Roman" pitchFamily="18" charset="0"/>
              </a:rPr>
              <a:t>Rao</a:t>
            </a:r>
            <a:r>
              <a:rPr lang="en-US" sz="4200" dirty="0" smtClean="0">
                <a:latin typeface="Times New Roman" pitchFamily="18" charset="0"/>
                <a:cs typeface="Times New Roman" pitchFamily="18" charset="0"/>
              </a:rPr>
              <a:t>*, Sharanakumar </a:t>
            </a:r>
            <a:r>
              <a:rPr lang="en-US" sz="4200" dirty="0" err="1" smtClean="0">
                <a:latin typeface="Times New Roman" pitchFamily="18" charset="0"/>
                <a:cs typeface="Times New Roman" pitchFamily="18" charset="0"/>
              </a:rPr>
              <a:t>Mathapati</a:t>
            </a:r>
            <a:r>
              <a:rPr lang="en-US" sz="4200" dirty="0" smtClean="0">
                <a:latin typeface="Times New Roman" pitchFamily="18" charset="0"/>
                <a:cs typeface="Times New Roman" pitchFamily="18" charset="0"/>
              </a:rPr>
              <a:t>*, Dr. </a:t>
            </a:r>
            <a:r>
              <a:rPr lang="en-US" sz="4200" dirty="0" err="1" smtClean="0">
                <a:latin typeface="Times New Roman" pitchFamily="18" charset="0"/>
                <a:cs typeface="Times New Roman" pitchFamily="18" charset="0"/>
              </a:rPr>
              <a:t>Basavaraj</a:t>
            </a:r>
            <a:r>
              <a:rPr lang="en-US" sz="4200" dirty="0" smtClean="0">
                <a:latin typeface="Times New Roman" pitchFamily="18" charset="0"/>
                <a:cs typeface="Times New Roman" pitchFamily="18" charset="0"/>
              </a:rPr>
              <a:t> </a:t>
            </a:r>
            <a:r>
              <a:rPr lang="en-US" sz="4200" dirty="0" err="1" smtClean="0">
                <a:latin typeface="Times New Roman" pitchFamily="18" charset="0"/>
                <a:cs typeface="Times New Roman" pitchFamily="18" charset="0"/>
              </a:rPr>
              <a:t>Amarapur</a:t>
            </a:r>
            <a:r>
              <a:rPr lang="en-US" sz="4200" dirty="0" smtClean="0">
                <a:latin typeface="Times New Roman" pitchFamily="18" charset="0"/>
                <a:cs typeface="Times New Roman" pitchFamily="18" charset="0"/>
              </a:rPr>
              <a:t>*, Volume </a:t>
            </a:r>
            <a:r>
              <a:rPr lang="en-US" sz="4200" dirty="0" smtClean="0">
                <a:latin typeface="Times New Roman" pitchFamily="18" charset="0"/>
                <a:cs typeface="Times New Roman" pitchFamily="18" charset="0"/>
              </a:rPr>
              <a:t>3</a:t>
            </a:r>
            <a:r>
              <a:rPr lang="en-US" sz="4200" dirty="0" smtClean="0">
                <a:latin typeface="Times New Roman" pitchFamily="18" charset="0"/>
                <a:cs typeface="Times New Roman" pitchFamily="18" charset="0"/>
              </a:rPr>
              <a:t>, Issue 8, August 2013 1 ISSN 2250-3153 International Journal of Scientific and Research Publications “</a:t>
            </a:r>
            <a:r>
              <a:rPr lang="en-US" sz="4200" dirty="0" err="1" smtClean="0">
                <a:latin typeface="Times New Roman" pitchFamily="18" charset="0"/>
                <a:cs typeface="Times New Roman" pitchFamily="18" charset="0"/>
              </a:rPr>
              <a:t>MultiplePower</a:t>
            </a:r>
            <a:r>
              <a:rPr lang="en-US" sz="4200" dirty="0" smtClean="0">
                <a:latin typeface="Times New Roman" pitchFamily="18" charset="0"/>
                <a:cs typeface="Times New Roman" pitchFamily="18" charset="0"/>
              </a:rPr>
              <a:t> Supplied Fertilizer </a:t>
            </a:r>
            <a:r>
              <a:rPr lang="en-US" sz="4200" dirty="0" smtClean="0">
                <a:latin typeface="Times New Roman" pitchFamily="18" charset="0"/>
                <a:cs typeface="Times New Roman" pitchFamily="18" charset="0"/>
              </a:rPr>
              <a:t>Sprayer.</a:t>
            </a:r>
          </a:p>
          <a:p>
            <a:pPr>
              <a:lnSpc>
                <a:spcPct val="170000"/>
              </a:lnSpc>
              <a:buNone/>
            </a:pPr>
            <a:r>
              <a:rPr lang="en-US" sz="4200" dirty="0" smtClean="0">
                <a:latin typeface="Times New Roman" pitchFamily="18" charset="0"/>
                <a:cs typeface="Times New Roman" pitchFamily="18" charset="0"/>
              </a:rPr>
              <a:t>3.Abhishek </a:t>
            </a:r>
            <a:r>
              <a:rPr lang="en-US" sz="4200" dirty="0" err="1" smtClean="0">
                <a:latin typeface="Times New Roman" pitchFamily="18" charset="0"/>
                <a:cs typeface="Times New Roman" pitchFamily="18" charset="0"/>
              </a:rPr>
              <a:t>Jivrag</a:t>
            </a:r>
            <a:r>
              <a:rPr lang="en-US" sz="4200" dirty="0" smtClean="0">
                <a:latin typeface="Times New Roman" pitchFamily="18" charset="0"/>
                <a:cs typeface="Times New Roman" pitchFamily="18" charset="0"/>
              </a:rPr>
              <a:t>, </a:t>
            </a:r>
            <a:r>
              <a:rPr lang="en-US" sz="4200" dirty="0" err="1" smtClean="0">
                <a:latin typeface="Times New Roman" pitchFamily="18" charset="0"/>
                <a:cs typeface="Times New Roman" pitchFamily="18" charset="0"/>
              </a:rPr>
              <a:t>Vinayak</a:t>
            </a:r>
            <a:r>
              <a:rPr lang="en-US" sz="4200" dirty="0" smtClean="0">
                <a:latin typeface="Times New Roman" pitchFamily="18" charset="0"/>
                <a:cs typeface="Times New Roman" pitchFamily="18" charset="0"/>
              </a:rPr>
              <a:t> </a:t>
            </a:r>
            <a:r>
              <a:rPr lang="en-US" sz="4200" dirty="0" err="1" smtClean="0">
                <a:latin typeface="Times New Roman" pitchFamily="18" charset="0"/>
                <a:cs typeface="Times New Roman" pitchFamily="18" charset="0"/>
              </a:rPr>
              <a:t>Chawre</a:t>
            </a:r>
            <a:r>
              <a:rPr lang="en-US" sz="4200" dirty="0" smtClean="0">
                <a:latin typeface="Times New Roman" pitchFamily="18" charset="0"/>
                <a:cs typeface="Times New Roman" pitchFamily="18" charset="0"/>
              </a:rPr>
              <a:t>, </a:t>
            </a:r>
            <a:r>
              <a:rPr lang="en-US" sz="4200" dirty="0" err="1" smtClean="0">
                <a:latin typeface="Times New Roman" pitchFamily="18" charset="0"/>
                <a:cs typeface="Times New Roman" pitchFamily="18" charset="0"/>
              </a:rPr>
              <a:t>Aditya</a:t>
            </a:r>
            <a:r>
              <a:rPr lang="en-US" sz="4200" dirty="0" smtClean="0">
                <a:latin typeface="Times New Roman" pitchFamily="18" charset="0"/>
                <a:cs typeface="Times New Roman" pitchFamily="18" charset="0"/>
              </a:rPr>
              <a:t> </a:t>
            </a:r>
            <a:r>
              <a:rPr lang="en-US" sz="4200" dirty="0" err="1" smtClean="0">
                <a:latin typeface="Times New Roman" pitchFamily="18" charset="0"/>
                <a:cs typeface="Times New Roman" pitchFamily="18" charset="0"/>
              </a:rPr>
              <a:t>Bhagwat</a:t>
            </a:r>
            <a:r>
              <a:rPr lang="en-US" sz="4200" dirty="0" smtClean="0">
                <a:latin typeface="Times New Roman" pitchFamily="18" charset="0"/>
                <a:cs typeface="Times New Roman" pitchFamily="18" charset="0"/>
              </a:rPr>
              <a:t>, “Solar Operated Multiple Granulated Pesticide Sprayer” Proceedings of the World on </a:t>
            </a:r>
            <a:r>
              <a:rPr lang="en-US" sz="4200" dirty="0" smtClean="0">
                <a:latin typeface="Times New Roman" pitchFamily="18" charset="0"/>
                <a:cs typeface="Times New Roman" pitchFamily="18" charset="0"/>
              </a:rPr>
              <a:t>Engineering</a:t>
            </a:r>
            <a:r>
              <a:rPr lang="en-US" sz="4200" dirty="0" smtClean="0">
                <a:latin typeface="Times New Roman" pitchFamily="18" charset="0"/>
                <a:cs typeface="Times New Roman" pitchFamily="18" charset="0"/>
              </a:rPr>
              <a:t>.</a:t>
            </a:r>
            <a:endParaRPr lang="en-US" sz="4200"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a:bodyPr>
          <a:lstStyle/>
          <a:p>
            <a:pPr algn="just">
              <a:lnSpc>
                <a:spcPct val="150000"/>
              </a:lnSpc>
              <a:buNone/>
            </a:pPr>
            <a:r>
              <a:rPr lang="en-US" sz="2000" dirty="0" smtClean="0">
                <a:latin typeface="Times New Roman" pitchFamily="18" charset="0"/>
                <a:cs typeface="Times New Roman" pitchFamily="18" charset="0"/>
              </a:rPr>
              <a:t>4.R.Rajesh,V.Vimalkingsley,M.Selvapandi,G.Niranjan,G.Varunharshath,Design </a:t>
            </a:r>
            <a:r>
              <a:rPr lang="en-US" sz="2000" dirty="0" smtClean="0">
                <a:latin typeface="Times New Roman" pitchFamily="18" charset="0"/>
                <a:cs typeface="Times New Roman" pitchFamily="18" charset="0"/>
              </a:rPr>
              <a:t>andFabricationof </a:t>
            </a:r>
            <a:r>
              <a:rPr lang="en-US" sz="2000" dirty="0" smtClean="0">
                <a:latin typeface="Times New Roman" pitchFamily="18" charset="0"/>
                <a:cs typeface="Times New Roman" pitchFamily="18" charset="0"/>
              </a:rPr>
              <a:t>Solar Pesticide Sprayer</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5.SarveshKulkarni,KaranHasurkar,RamdasKumbhar,AmolGonde,RautA.S</a:t>
            </a:r>
            <a:r>
              <a:rPr lang="en-US" sz="2000" dirty="0" smtClean="0">
                <a:latin typeface="Times New Roman" pitchFamily="18" charset="0"/>
                <a:cs typeface="Times New Roman" pitchFamily="18" charset="0"/>
              </a:rPr>
              <a:t>.,Review of Solar Powered </a:t>
            </a:r>
            <a:r>
              <a:rPr lang="en-US" sz="2000" dirty="0" smtClean="0">
                <a:latin typeface="Times New Roman" pitchFamily="18" charset="0"/>
                <a:cs typeface="Times New Roman" pitchFamily="18" charset="0"/>
              </a:rPr>
              <a:t>Pesticide Sprayer.</a:t>
            </a: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6. </a:t>
            </a:r>
            <a:r>
              <a:rPr lang="en-US" sz="2000" dirty="0" smtClean="0">
                <a:latin typeface="Times New Roman" pitchFamily="18" charset="0"/>
                <a:cs typeface="Times New Roman" pitchFamily="18" charset="0"/>
              </a:rPr>
              <a:t>PandurangLad,Virendra Patil,PrashantPatil,TusharPati,PravinPatil, </a:t>
            </a:r>
            <a:r>
              <a:rPr lang="en-US" sz="2000" dirty="0" smtClean="0">
                <a:latin typeface="Times New Roman" pitchFamily="18" charset="0"/>
                <a:cs typeface="Times New Roman" pitchFamily="18" charset="0"/>
              </a:rPr>
              <a:t>Solar operated pesticide sprayer.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684</TotalTime>
  <Words>702</Words>
  <Application>Microsoft Office PowerPoint</Application>
  <PresentationFormat>On-screen Show (4:3)</PresentationFormat>
  <Paragraphs>56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AGRICULTURE SPRAYER WITH EMBEDEED SYSTEM USING SOLAR PANEL</vt:lpstr>
      <vt:lpstr>Abstract</vt:lpstr>
      <vt:lpstr>Slide 3</vt:lpstr>
      <vt:lpstr>Existing System</vt:lpstr>
      <vt:lpstr>Disadvantage of Existing System</vt:lpstr>
      <vt:lpstr>PROPOSED SYSTEM :</vt:lpstr>
      <vt:lpstr>ADVANTAGE PROPOSED SYSTEM </vt:lpstr>
      <vt:lpstr>Block Diagram </vt:lpstr>
      <vt:lpstr>Literature Survey</vt:lpstr>
      <vt:lpstr>Slide 10</vt:lpstr>
      <vt:lpstr>SOFTWARE REQUIREMENTS:</vt:lpstr>
      <vt:lpstr>REFERENCES</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233</cp:revision>
  <dcterms:created xsi:type="dcterms:W3CDTF">2006-08-16T00:00:00Z</dcterms:created>
  <dcterms:modified xsi:type="dcterms:W3CDTF">2020-02-17T14:33:18Z</dcterms:modified>
</cp:coreProperties>
</file>