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Advanced </a:t>
            </a:r>
            <a:r>
              <a:rPr lang="en-US" b="1" dirty="0" err="1" smtClean="0"/>
              <a:t>encypted</a:t>
            </a:r>
            <a:r>
              <a:rPr lang="en-US" b="1" dirty="0" smtClean="0"/>
              <a:t> blind watermarking hiding text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Information </a:t>
            </a:r>
            <a:r>
              <a:rPr lang="en-IN" sz="2000" dirty="0" smtClean="0">
                <a:latin typeface="Times New Roman" pitchFamily="18" charset="0"/>
                <a:cs typeface="Times New Roman" pitchFamily="18" charset="0"/>
              </a:rPr>
              <a:t>security is a critical issue in modern society and image watermarking can effectively prevent unauthorized information access. Optical image watermarking techniques generally have advantages of parallel high-speed processing and multi-dimensional capabilities compared with digital approaches. This paper provides a comprehensive review on the research works related to optical image hiding and watermarking techniques conducted in the past decade. The past research works are focused on two major aspects, various optical systems for image hiding and the methods for embedding optical system output into a host image. A summary of the state-of-the-art works is made from these two perspectives.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Encryption techniques transform the original image into noise-like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which is not accessible by unauthorized users without the correct key.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existence of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is usually known to the third party. The aim of watermarking is to hide the existence of original image to unauthorized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scheme, the crosstalk between different depth sections of the 3D object can yield a noise-like recorded diffraction patterns, which are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for watermarking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 drawback, a large number of optical exposures, recorded diffraction patterns and host images are required.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inconsistency in data representation format between gray scale image and phase-only image (or binary image) is addressed in these works with appropriate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the rapid development of Internet and information technology, the problem of unauthorized acquisition, transmission, manipulation and distribution of digital content is increasingly more severe in recent years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can be possibly tackled by combining these optical systems with some incoherent operations such as visual </a:t>
            </a:r>
            <a:r>
              <a:rPr lang="en-IN" sz="2000" dirty="0" smtClean="0">
                <a:latin typeface="Times New Roman" pitchFamily="18" charset="0"/>
                <a:cs typeface="Times New Roman" pitchFamily="18" charset="0"/>
              </a:rPr>
              <a:t>cryptography, </a:t>
            </a:r>
            <a:r>
              <a:rPr lang="en-IN" sz="2000" dirty="0" smtClean="0">
                <a:latin typeface="Times New Roman" pitchFamily="18" charset="0"/>
                <a:cs typeface="Times New Roman" pitchFamily="18" charset="0"/>
              </a:rPr>
              <a:t>where an approximate overlapping (rather than very precise alignment) of optical components can yield correct decrypted result.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a comprehensive review on various optical image watermarking systems and schemes proposed in the past decade.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method to detect whether there is DRPE encrypted secret information embedded in a given image is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image hiding technique is proposed that combines the complementary advantages of cascaded Fourier transform and RSA encryption algorithm, which is a hybrid of optical and digital security approaches.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improved single-shot-</a:t>
            </a:r>
            <a:r>
              <a:rPr lang="en-IN" sz="2000" dirty="0" err="1" smtClean="0">
                <a:latin typeface="Times New Roman" pitchFamily="18" charset="0"/>
                <a:cs typeface="Times New Roman" pitchFamily="18" charset="0"/>
              </a:rPr>
              <a:t>ptychography</a:t>
            </a:r>
            <a:r>
              <a:rPr lang="en-IN" sz="2000" dirty="0" smtClean="0">
                <a:latin typeface="Times New Roman" pitchFamily="18" charset="0"/>
                <a:cs typeface="Times New Roman" pitchFamily="18" charset="0"/>
              </a:rPr>
              <a:t> watermarking scheme is proposed by recording one diffraction intensity pattern constituting a series of tiny diffraction </a:t>
            </a:r>
            <a:r>
              <a:rPr lang="en-IN" sz="2000" dirty="0" smtClean="0">
                <a:latin typeface="Times New Roman" pitchFamily="18" charset="0"/>
                <a:cs typeface="Times New Roman" pitchFamily="18" charset="0"/>
              </a:rPr>
              <a:t>spots.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adaptive watermarking schemes can give more satisfactory watermarking performance (embedding more hidden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information into the host image while causing less damage to the host image) but the expense is much higher complexity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hologram is weight added to the median-frequency coefficients of the discrete cosine transformed (DCT) host image instead of spatial </a:t>
            </a:r>
            <a:r>
              <a:rPr lang="en-IN" sz="2000" dirty="0" smtClean="0">
                <a:latin typeface="Times New Roman" pitchFamily="18" charset="0"/>
                <a:cs typeface="Times New Roman" pitchFamily="18" charset="0"/>
              </a:rPr>
              <a:t>domain.</a:t>
            </a:r>
          </a:p>
          <a:p>
            <a:pPr algn="just">
              <a:lnSpc>
                <a:spcPct val="150000"/>
              </a:lnSpc>
            </a:pPr>
            <a:r>
              <a:rPr lang="en-IN" sz="2000" dirty="0" smtClean="0">
                <a:latin typeface="Times New Roman" pitchFamily="18" charset="0"/>
                <a:cs typeface="Times New Roman" pitchFamily="18" charset="0"/>
              </a:rPr>
              <a:t>The low frequency and high frequency coefficients are well preserved so the host image quality after watermarking is better than the </a:t>
            </a:r>
            <a:r>
              <a:rPr lang="en-IN" sz="2000" dirty="0" smtClean="0">
                <a:latin typeface="Times New Roman" pitchFamily="18" charset="0"/>
                <a:cs typeface="Times New Roman" pitchFamily="18" charset="0"/>
              </a:rPr>
              <a:t>work.</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wavelet coefficients are quantized by two different </a:t>
            </a:r>
            <a:r>
              <a:rPr lang="en-IN" sz="2000" dirty="0" err="1" smtClean="0">
                <a:latin typeface="Times New Roman" pitchFamily="18" charset="0"/>
                <a:cs typeface="Times New Roman" pitchFamily="18" charset="0"/>
              </a:rPr>
              <a:t>quantizers</a:t>
            </a:r>
            <a:r>
              <a:rPr lang="en-IN" sz="2000" dirty="0" smtClean="0">
                <a:latin typeface="Times New Roman" pitchFamily="18" charset="0"/>
                <a:cs typeface="Times New Roman" pitchFamily="18" charset="0"/>
              </a:rPr>
              <a:t> according to the binary bit values of the hidden holographic data.</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Multimedia encryption and watermarking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Furht, E. Muharemagic, D. Socek.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Digital rights management (DRM) is a collection of techniques and technologies that enable technically enforced licensing of digital information.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Roadmap on optical security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Javidi, A. Carnicer, M. Yamaguchi,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roadmap article presents an overview of the potential, recent advances, and challenges of optical security and encryption using free space optics.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Advances in optical security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Chen, B. Javidi, and X.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has been demonstrated that optical technology possesses several unique characteristics for securing information compared with its electronic counterpart, such as many degrees of freedom.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review of image watermarking applications in healthcare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Coatrieux, L. Lecornu, B. Sankur, and C. Roux.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we focus on the complementary role of watermarking with respect to medical information security (integrity, authenticity ...) and management.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2286000" y="1447800"/>
            <a:ext cx="5867399"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the best of our knowledge, this is the first comprehensive summary of various optical architectures and related processing algorithms for optical image hiding or optical watermarking proposed in the past decade. The past research works are focused on two major aspects, various optical systems for image hiding and the methods for embedding optical system output into a host image. The previously proposed optical systems for image hiding include Double Random Phase Encoding (DRPE), off-axis holography system, phase shifting holography system, cascaded phase only mask architecture, Joint Transform </a:t>
            </a:r>
            <a:r>
              <a:rPr lang="en-IN" sz="2000" dirty="0" err="1" smtClean="0">
                <a:latin typeface="Times New Roman" pitchFamily="18" charset="0"/>
                <a:cs typeface="Times New Roman" pitchFamily="18" charset="0"/>
              </a:rPr>
              <a:t>Correlator</a:t>
            </a:r>
            <a:r>
              <a:rPr lang="en-IN" sz="2000" dirty="0" smtClean="0">
                <a:latin typeface="Times New Roman" pitchFamily="18" charset="0"/>
                <a:cs typeface="Times New Roman" pitchFamily="18" charset="0"/>
              </a:rPr>
              <a:t> (JTC), ghost imaging system and </a:t>
            </a:r>
            <a:r>
              <a:rPr lang="en-IN" sz="2000" dirty="0" err="1" smtClean="0">
                <a:latin typeface="Times New Roman" pitchFamily="18" charset="0"/>
                <a:cs typeface="Times New Roman" pitchFamily="18" charset="0"/>
              </a:rPr>
              <a:t>ptychography</a:t>
            </a:r>
            <a:r>
              <a:rPr lang="en-IN" sz="2000" dirty="0" smtClean="0">
                <a:latin typeface="Times New Roman" pitchFamily="18" charset="0"/>
                <a:cs typeface="Times New Roman" pitchFamily="18" charset="0"/>
              </a:rPr>
              <a:t> system. The features of each system are compared and discussed. Furthermore, different methods for embedding optical system output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into a host image are summarized, from simple weighted addition to sophisticated adaptive embedding. Some future research directions for optical image hiding are discussed in this paper.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B. </a:t>
            </a:r>
            <a:r>
              <a:rPr lang="en-IN" sz="1700" dirty="0" err="1" smtClean="0">
                <a:latin typeface="Times New Roman" pitchFamily="18" charset="0"/>
                <a:cs typeface="Times New Roman" pitchFamily="18" charset="0"/>
              </a:rPr>
              <a:t>Furht</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Muharemagic</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Socek</a:t>
            </a:r>
            <a:r>
              <a:rPr lang="en-IN" sz="1700" dirty="0" smtClean="0">
                <a:latin typeface="Times New Roman" pitchFamily="18" charset="0"/>
                <a:cs typeface="Times New Roman" pitchFamily="18" charset="0"/>
              </a:rPr>
              <a:t>. Multimedia encryption and watermarking. Springer Science &amp; Business Media; 2006.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B. </a:t>
            </a:r>
            <a:r>
              <a:rPr lang="en-IN" sz="1700" dirty="0" err="1" smtClean="0">
                <a:latin typeface="Times New Roman" pitchFamily="18" charset="0"/>
                <a:cs typeface="Times New Roman" pitchFamily="18" charset="0"/>
              </a:rPr>
              <a:t>Javidi</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Carnicer</a:t>
            </a:r>
            <a:r>
              <a:rPr lang="en-IN" sz="1700" dirty="0" smtClean="0">
                <a:latin typeface="Times New Roman" pitchFamily="18" charset="0"/>
                <a:cs typeface="Times New Roman" pitchFamily="18" charset="0"/>
              </a:rPr>
              <a:t>, M. Yamaguchi, et al. Roadmap on optical security. J Opt 2016; 18(8): 083001.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a:t>
            </a:r>
            <a:r>
              <a:rPr lang="en-IN" sz="1700" dirty="0" smtClean="0">
                <a:latin typeface="Times New Roman" pitchFamily="18" charset="0"/>
                <a:cs typeface="Times New Roman" pitchFamily="18" charset="0"/>
              </a:rPr>
              <a:t>W. Chen, B. </a:t>
            </a:r>
            <a:r>
              <a:rPr lang="en-IN" sz="1700" dirty="0" err="1" smtClean="0">
                <a:latin typeface="Times New Roman" pitchFamily="18" charset="0"/>
                <a:cs typeface="Times New Roman" pitchFamily="18" charset="0"/>
              </a:rPr>
              <a:t>Javidi</a:t>
            </a:r>
            <a:r>
              <a:rPr lang="en-IN" sz="1700" dirty="0" smtClean="0">
                <a:latin typeface="Times New Roman" pitchFamily="18" charset="0"/>
                <a:cs typeface="Times New Roman" pitchFamily="18" charset="0"/>
              </a:rPr>
              <a:t>, and X. Chen. Advances in optical security systems. </a:t>
            </a:r>
            <a:r>
              <a:rPr lang="en-IN" sz="1700" dirty="0" smtClean="0">
                <a:latin typeface="Times New Roman" pitchFamily="18" charset="0"/>
                <a:cs typeface="Times New Roman" pitchFamily="18" charset="0"/>
              </a:rPr>
              <a:t>Adv Opt Photonics 2014; 6:120-55.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B. U. </a:t>
            </a:r>
            <a:r>
              <a:rPr lang="en-IN" sz="1700" dirty="0" err="1" smtClean="0">
                <a:latin typeface="Times New Roman" pitchFamily="18" charset="0"/>
                <a:cs typeface="Times New Roman" pitchFamily="18" charset="0"/>
              </a:rPr>
              <a:t>Rani</a:t>
            </a:r>
            <a:r>
              <a:rPr lang="en-IN" sz="1700" dirty="0" smtClean="0">
                <a:latin typeface="Times New Roman" pitchFamily="18" charset="0"/>
                <a:cs typeface="Times New Roman" pitchFamily="18" charset="0"/>
              </a:rPr>
              <a:t>, B. </a:t>
            </a:r>
            <a:r>
              <a:rPr lang="en-IN" sz="1700" dirty="0" err="1" smtClean="0">
                <a:latin typeface="Times New Roman" pitchFamily="18" charset="0"/>
                <a:cs typeface="Times New Roman" pitchFamily="18" charset="0"/>
              </a:rPr>
              <a:t>Praveena</a:t>
            </a:r>
            <a:r>
              <a:rPr lang="en-IN" sz="1700" dirty="0" smtClean="0">
                <a:latin typeface="Times New Roman" pitchFamily="18" charset="0"/>
                <a:cs typeface="Times New Roman" pitchFamily="18" charset="0"/>
              </a:rPr>
              <a:t>, and K. </a:t>
            </a:r>
            <a:r>
              <a:rPr lang="en-IN" sz="1700" dirty="0" err="1" smtClean="0">
                <a:latin typeface="Times New Roman" pitchFamily="18" charset="0"/>
                <a:cs typeface="Times New Roman" pitchFamily="18" charset="0"/>
              </a:rPr>
              <a:t>Ramanjaneyulu</a:t>
            </a:r>
            <a:r>
              <a:rPr lang="en-IN" sz="1700" dirty="0" smtClean="0">
                <a:latin typeface="Times New Roman" pitchFamily="18" charset="0"/>
                <a:cs typeface="Times New Roman" pitchFamily="18" charset="0"/>
              </a:rPr>
              <a:t>. Literature review on digital image Watermarking. Proceedings of the 2015 International Conference on Advanced Research in Computer Science Engineering &amp; Technology (ICARCSET 2015). ACM, 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G. </a:t>
            </a:r>
            <a:r>
              <a:rPr lang="en-IN" sz="1700" dirty="0" err="1" smtClean="0">
                <a:latin typeface="Times New Roman" pitchFamily="18" charset="0"/>
                <a:cs typeface="Times New Roman" pitchFamily="18" charset="0"/>
              </a:rPr>
              <a:t>Coatrieux</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Lecornu</a:t>
            </a:r>
            <a:r>
              <a:rPr lang="en-IN" sz="1700" dirty="0" smtClean="0">
                <a:latin typeface="Times New Roman" pitchFamily="18" charset="0"/>
                <a:cs typeface="Times New Roman" pitchFamily="18" charset="0"/>
              </a:rPr>
              <a:t>, B. </a:t>
            </a:r>
            <a:r>
              <a:rPr lang="en-IN" sz="1700" dirty="0" err="1" smtClean="0">
                <a:latin typeface="Times New Roman" pitchFamily="18" charset="0"/>
                <a:cs typeface="Times New Roman" pitchFamily="18" charset="0"/>
              </a:rPr>
              <a:t>Sankur</a:t>
            </a:r>
            <a:r>
              <a:rPr lang="en-IN" sz="1700" dirty="0" smtClean="0">
                <a:latin typeface="Times New Roman" pitchFamily="18" charset="0"/>
                <a:cs typeface="Times New Roman" pitchFamily="18" charset="0"/>
              </a:rPr>
              <a:t>, and C. Roux. A review of image watermarking applications in healthcare. In Engineering in Medicine and Biology Society, 2006. EMBS'06. 28th Annual International Conference of the IEEE (pp. 4691-4). </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N. K. </a:t>
            </a:r>
            <a:r>
              <a:rPr lang="en-IN" sz="1800" dirty="0" err="1" smtClean="0">
                <a:latin typeface="Times New Roman" pitchFamily="18" charset="0"/>
                <a:cs typeface="Times New Roman" pitchFamily="18" charset="0"/>
              </a:rPr>
              <a:t>Nishchal</a:t>
            </a:r>
            <a:r>
              <a:rPr lang="en-IN" sz="1800" dirty="0" smtClean="0">
                <a:latin typeface="Times New Roman" pitchFamily="18" charset="0"/>
                <a:cs typeface="Times New Roman" pitchFamily="18" charset="0"/>
              </a:rPr>
              <a:t>. Hierarchical encrypted image watermarking using fractional Fourier domain random phase encoding. Opt Eng 2011; 50(9): 097003.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Mehra</a:t>
            </a:r>
            <a:r>
              <a:rPr lang="en-IN" sz="1800" dirty="0" smtClean="0">
                <a:latin typeface="Times New Roman" pitchFamily="18" charset="0"/>
                <a:cs typeface="Times New Roman" pitchFamily="18" charset="0"/>
              </a:rPr>
              <a:t>, N. K. </a:t>
            </a:r>
            <a:r>
              <a:rPr lang="en-IN" sz="1800" dirty="0" err="1" smtClean="0">
                <a:latin typeface="Times New Roman" pitchFamily="18" charset="0"/>
                <a:cs typeface="Times New Roman" pitchFamily="18" charset="0"/>
              </a:rPr>
              <a:t>Nishchal</a:t>
            </a:r>
            <a:r>
              <a:rPr lang="en-IN" sz="1800" dirty="0" smtClean="0">
                <a:latin typeface="Times New Roman" pitchFamily="18" charset="0"/>
                <a:cs typeface="Times New Roman" pitchFamily="18" charset="0"/>
              </a:rPr>
              <a:t>. Image fusion using wavelet transform and its application to asymmetric cryptosystem and hiding. Opt Express 2014; 22(5):5474-82.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Sheng</a:t>
            </a:r>
            <a:r>
              <a:rPr lang="en-IN" sz="1800" dirty="0" smtClean="0">
                <a:latin typeface="Times New Roman" pitchFamily="18" charset="0"/>
                <a:cs typeface="Times New Roman" pitchFamily="18" charset="0"/>
              </a:rPr>
              <a:t>, Z. </a:t>
            </a:r>
            <a:r>
              <a:rPr lang="en-IN" sz="1800" dirty="0" err="1" smtClean="0">
                <a:latin typeface="Times New Roman" pitchFamily="18" charset="0"/>
                <a:cs typeface="Times New Roman" pitchFamily="18" charset="0"/>
              </a:rPr>
              <a:t>Xin</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Jian-guo</a:t>
            </a:r>
            <a:r>
              <a:rPr lang="en-IN" sz="1800" dirty="0" smtClean="0">
                <a:latin typeface="Times New Roman" pitchFamily="18" charset="0"/>
                <a:cs typeface="Times New Roman" pitchFamily="18" charset="0"/>
              </a:rPr>
              <a:t>, X. Yong-</a:t>
            </a:r>
            <a:r>
              <a:rPr lang="en-IN" sz="1800" dirty="0" err="1" smtClean="0">
                <a:latin typeface="Times New Roman" pitchFamily="18" charset="0"/>
                <a:cs typeface="Times New Roman" pitchFamily="18" charset="0"/>
              </a:rPr>
              <a:t>liang</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Qiang</a:t>
            </a:r>
            <a:r>
              <a:rPr lang="en-IN" sz="1800" dirty="0" smtClean="0">
                <a:latin typeface="Times New Roman" pitchFamily="18" charset="0"/>
                <a:cs typeface="Times New Roman" pitchFamily="18" charset="0"/>
              </a:rPr>
              <a:t>. A blind image detection method for information hiding with double random-phase encoding. Opt Laser </a:t>
            </a:r>
            <a:r>
              <a:rPr lang="en-IN" sz="1800" dirty="0" err="1" smtClean="0">
                <a:latin typeface="Times New Roman" pitchFamily="18" charset="0"/>
                <a:cs typeface="Times New Roman" pitchFamily="18" charset="0"/>
              </a:rPr>
              <a:t>Technol</a:t>
            </a:r>
            <a:r>
              <a:rPr lang="en-IN" sz="1800" dirty="0" smtClean="0">
                <a:latin typeface="Times New Roman" pitchFamily="18" charset="0"/>
                <a:cs typeface="Times New Roman" pitchFamily="18" charset="0"/>
              </a:rPr>
              <a:t> 2009; 41(5):590-5.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L. C. </a:t>
            </a:r>
            <a:r>
              <a:rPr lang="en-IN" sz="1800" dirty="0" err="1" smtClean="0">
                <a:latin typeface="Times New Roman" pitchFamily="18" charset="0"/>
                <a:cs typeface="Times New Roman" pitchFamily="18" charset="0"/>
              </a:rPr>
              <a:t>Ferri</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Mayerhoefer</a:t>
            </a:r>
            <a:r>
              <a:rPr lang="en-IN" sz="1800" dirty="0" smtClean="0">
                <a:latin typeface="Times New Roman" pitchFamily="18" charset="0"/>
                <a:cs typeface="Times New Roman" pitchFamily="18" charset="0"/>
              </a:rPr>
              <a:t>, M. Frank, C. </a:t>
            </a:r>
            <a:r>
              <a:rPr lang="en-IN" sz="1800" dirty="0" err="1" smtClean="0">
                <a:latin typeface="Times New Roman" pitchFamily="18" charset="0"/>
                <a:cs typeface="Times New Roman" pitchFamily="18" charset="0"/>
              </a:rPr>
              <a:t>Vielhauer</a:t>
            </a:r>
            <a:r>
              <a:rPr lang="en-IN" sz="1800" dirty="0" smtClean="0">
                <a:latin typeface="Times New Roman" pitchFamily="18" charset="0"/>
                <a:cs typeface="Times New Roman" pitchFamily="18" charset="0"/>
              </a:rPr>
              <a:t>, R. Steinmetz. Biometric authentication for ID cards with hologram watermarks. Electronic Imaging 2002, International Society for Optics and Photonics, 629-40.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Takai</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Mifune</a:t>
            </a:r>
            <a:r>
              <a:rPr lang="en-IN" sz="1800" dirty="0" smtClean="0">
                <a:latin typeface="Times New Roman" pitchFamily="18" charset="0"/>
                <a:cs typeface="Times New Roman" pitchFamily="18" charset="0"/>
              </a:rPr>
              <a:t>. Digital watermarking by a holographic technique. </a:t>
            </a:r>
            <a:r>
              <a:rPr lang="en-IN" sz="1800" dirty="0" err="1" smtClean="0">
                <a:latin typeface="Times New Roman" pitchFamily="18" charset="0"/>
                <a:cs typeface="Times New Roman" pitchFamily="18" charset="0"/>
              </a:rPr>
              <a:t>Appl</a:t>
            </a:r>
            <a:r>
              <a:rPr lang="en-IN" sz="1800" dirty="0" smtClean="0">
                <a:latin typeface="Times New Roman" pitchFamily="18" charset="0"/>
                <a:cs typeface="Times New Roman" pitchFamily="18" charset="0"/>
              </a:rPr>
              <a:t> Opt 2002; 41(5):865-873.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1263</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Advanced encypted blind watermarking hiding text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2021-10-04T15:00:14Z</dcterms:modified>
</cp:coreProperties>
</file>