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Tracing  highlighted in document streams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source of major and trace elements has been studied in the Arno river catchments, with repeated sampling of stream sediments in 73 stations within the basin. The study was performed for the inventory, survey, assessment and monitoring of metal pollution, and for geochemical mapping of the most representative elements. Chemical data displayed a wide dispersion, greater in the tributaries than in the Arno river, but in general, there was a good overlap between the stream sediments and the major geological units. SiO2 (32–75 wt%) was high in the main portion of the Arno river and in the northern tributaries, whereas </a:t>
            </a:r>
            <a:r>
              <a:rPr lang="en-IN" sz="2000" dirty="0" err="1" smtClean="0">
                <a:latin typeface="Times New Roman" pitchFamily="18" charset="0"/>
                <a:cs typeface="Times New Roman" pitchFamily="18" charset="0"/>
              </a:rPr>
              <a:t>CaO</a:t>
            </a:r>
            <a:r>
              <a:rPr lang="en-IN" sz="2000" dirty="0" smtClean="0">
                <a:latin typeface="Times New Roman" pitchFamily="18" charset="0"/>
                <a:cs typeface="Times New Roman" pitchFamily="18" charset="0"/>
              </a:rPr>
              <a:t> (1.5–27 wt%) was enriched in the southern ones.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High </a:t>
            </a:r>
            <a:r>
              <a:rPr lang="en-IN" sz="2000" dirty="0" err="1" smtClean="0">
                <a:latin typeface="Times New Roman" pitchFamily="18" charset="0"/>
                <a:cs typeface="Times New Roman" pitchFamily="18" charset="0"/>
              </a:rPr>
              <a:t>MgO</a:t>
            </a:r>
            <a:r>
              <a:rPr lang="en-IN" sz="2000" dirty="0" smtClean="0">
                <a:latin typeface="Times New Roman" pitchFamily="18" charset="0"/>
                <a:cs typeface="Times New Roman" pitchFamily="18" charset="0"/>
              </a:rPr>
              <a:t> values (up to 5.7 wt%) were related to the presence of </a:t>
            </a:r>
            <a:r>
              <a:rPr lang="en-IN" sz="2000" dirty="0" err="1" smtClean="0">
                <a:latin typeface="Times New Roman" pitchFamily="18" charset="0"/>
                <a:cs typeface="Times New Roman" pitchFamily="18" charset="0"/>
              </a:rPr>
              <a:t>ophiolitic</a:t>
            </a:r>
            <a:r>
              <a:rPr lang="en-IN" sz="2000" dirty="0" smtClean="0">
                <a:latin typeface="Times New Roman" pitchFamily="18" charset="0"/>
                <a:cs typeface="Times New Roman" pitchFamily="18" charset="0"/>
              </a:rPr>
              <a:t> masses and/or to the </a:t>
            </a:r>
            <a:r>
              <a:rPr lang="en-IN" sz="2000" dirty="0" err="1" smtClean="0">
                <a:latin typeface="Times New Roman" pitchFamily="18" charset="0"/>
                <a:cs typeface="Times New Roman" pitchFamily="18" charset="0"/>
              </a:rPr>
              <a:t>ultramafic</a:t>
            </a:r>
            <a:r>
              <a:rPr lang="en-IN" sz="2000" dirty="0" smtClean="0">
                <a:latin typeface="Times New Roman" pitchFamily="18" charset="0"/>
                <a:cs typeface="Times New Roman" pitchFamily="18" charset="0"/>
              </a:rPr>
              <a:t> fraction of </a:t>
            </a:r>
            <a:r>
              <a:rPr lang="en-IN" sz="2000" dirty="0" err="1" smtClean="0">
                <a:latin typeface="Times New Roman" pitchFamily="18" charset="0"/>
                <a:cs typeface="Times New Roman" pitchFamily="18" charset="0"/>
              </a:rPr>
              <a:t>Macigno</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Cervarola</a:t>
            </a:r>
            <a:r>
              <a:rPr lang="en-IN" sz="2000" dirty="0" smtClean="0">
                <a:latin typeface="Times New Roman" pitchFamily="18" charset="0"/>
                <a:cs typeface="Times New Roman" pitchFamily="18" charset="0"/>
              </a:rPr>
              <a:t> geological formations, which affected the distribution of Ni and Cr. However, in the highly industrialized areas northwest of Florence, high Cr values were associated to Cu, Zn and </a:t>
            </a:r>
            <a:r>
              <a:rPr lang="en-IN" sz="2000" dirty="0" err="1" smtClean="0">
                <a:latin typeface="Times New Roman" pitchFamily="18" charset="0"/>
                <a:cs typeface="Times New Roman" pitchFamily="18" charset="0"/>
              </a:rPr>
              <a:t>Pb</a:t>
            </a:r>
            <a:r>
              <a:rPr lang="en-IN" sz="2000" dirty="0" smtClean="0">
                <a:latin typeface="Times New Roman" pitchFamily="18" charset="0"/>
                <a:cs typeface="Times New Roman" pitchFamily="18" charset="0"/>
              </a:rPr>
              <a:t> anomalies. Copper (and sulphur) anomalies also occurred where agricultural practices were widespread. Organic matter content was variable (</a:t>
            </a:r>
            <a:r>
              <a:rPr lang="en-IN" sz="2000" dirty="0" err="1" smtClean="0">
                <a:latin typeface="Times New Roman" pitchFamily="18" charset="0"/>
                <a:cs typeface="Times New Roman" pitchFamily="18" charset="0"/>
              </a:rPr>
              <a:t>Corg</a:t>
            </a:r>
            <a:r>
              <a:rPr lang="en-IN" sz="2000" dirty="0" smtClean="0">
                <a:latin typeface="Times New Roman" pitchFamily="18" charset="0"/>
                <a:cs typeface="Times New Roman" pitchFamily="18" charset="0"/>
              </a:rPr>
              <a:t> 0.19–8.97 wt%) with an average C/N ratio of 8.7 (range 3.2–12.4), which is consistent with other C/N ratios of river sediments in the world. The relationships between </a:t>
            </a:r>
            <a:r>
              <a:rPr lang="en-IN" sz="2000" dirty="0" err="1" smtClean="0">
                <a:latin typeface="Times New Roman" pitchFamily="18" charset="0"/>
                <a:cs typeface="Times New Roman" pitchFamily="18" charset="0"/>
              </a:rPr>
              <a:t>Corg</a:t>
            </a:r>
            <a:r>
              <a:rPr lang="en-IN" sz="2000" dirty="0" smtClean="0">
                <a:latin typeface="Times New Roman" pitchFamily="18" charset="0"/>
                <a:cs typeface="Times New Roman" pitchFamily="18" charset="0"/>
              </a:rPr>
              <a:t> and N, S, P2O5 and heavy metals indicated that the organic matter had a mixed origin (industrial, agricultural, urban) and that both natural and anthropogenic metals entered the Arno river catchment.</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is not a silver bullet and some supply chains may be better served through other existing technologies and solutions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They recognize that existing and new ways of operating enabled by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could one day become commonplace in supply chain ecosystems, allowing for increased transparency of products, transactional efficiency, reduced costs, and fewer redundancies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a critical enabler of innovation as it acts as a catalyst for changing the way that existing trading partners in a supply chain work together.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Data standardization may mean adopting an existing, well-known standard or creating one for the consortium.</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111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general positive correlation exists between metals and Al2O3 in the stream sediments despite the presence of some anomalous sediments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chemical data display a wide dispersion, greater in the tributaries than in the Arno river, which acts as a homogenizing container, but in general a good overlap exists between the stream sediments and the major geological units.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SiO2 </a:t>
            </a:r>
            <a:r>
              <a:rPr lang="en-IN" sz="2000" dirty="0" smtClean="0">
                <a:latin typeface="Times New Roman" pitchFamily="18" charset="0"/>
                <a:cs typeface="Times New Roman" pitchFamily="18" charset="0"/>
              </a:rPr>
              <a:t>is high in the Arno main course and in the northern tributaries, where sandstones of various formations are present, but it is depleted in the southern ones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Traceability problems can also arise when products change identifiers or possession, are repackaged or cross borders when both naming and </a:t>
            </a:r>
            <a:r>
              <a:rPr lang="en-IN" sz="2000" dirty="0" err="1" smtClean="0">
                <a:latin typeface="Times New Roman" pitchFamily="18" charset="0"/>
                <a:cs typeface="Times New Roman" pitchFamily="18" charset="0"/>
              </a:rPr>
              <a:t>labeling</a:t>
            </a:r>
            <a:r>
              <a:rPr lang="en-IN" sz="2000" dirty="0" smtClean="0">
                <a:latin typeface="Times New Roman" pitchFamily="18" charset="0"/>
                <a:cs typeface="Times New Roman" pitchFamily="18" charset="0"/>
              </a:rPr>
              <a:t> methods vary.</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It needs to make their day-to-day lives easier, more efficient, and fit for purpose. Actors across the supply chain will need appropriate applications that serve their needs.</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Therefore, organizations that are building a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-based solution should consider what type of data should be on-chain, what data need to be accessed by whom, for how long and for what purpose, and what data should be limited to one-</a:t>
            </a:r>
            <a:r>
              <a:rPr lang="en-IN" sz="2000" dirty="0" err="1" smtClean="0">
                <a:latin typeface="Times New Roman" pitchFamily="18" charset="0"/>
                <a:cs typeface="Times New Roman" pitchFamily="18" charset="0"/>
              </a:rPr>
              <a:t>toone</a:t>
            </a:r>
            <a:r>
              <a:rPr lang="en-IN" sz="2000" dirty="0" smtClean="0">
                <a:latin typeface="Times New Roman" pitchFamily="18" charset="0"/>
                <a:cs typeface="Times New Roman" pitchFamily="18" charset="0"/>
              </a:rPr>
              <a:t> transactions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better address a business’s supply chain management objectives, including cost, efficiency, transparency, accountability, traceability, </a:t>
            </a:r>
            <a:r>
              <a:rPr lang="en-IN" sz="2000" dirty="0" smtClean="0">
                <a:latin typeface="Times New Roman" pitchFamily="18" charset="0"/>
                <a:cs typeface="Times New Roman" pitchFamily="18" charset="0"/>
              </a:rPr>
              <a:t>track ability</a:t>
            </a:r>
            <a:r>
              <a:rPr lang="en-IN" sz="2000" dirty="0" smtClean="0">
                <a:latin typeface="Times New Roman" pitchFamily="18" charset="0"/>
                <a:cs typeface="Times New Roman" pitchFamily="18" charset="0"/>
              </a:rPr>
              <a:t>, quality, speed, dependability, risk reduction, sustainability, and flexibility.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Some companies are realizing the business value of traceability for efficiency, cost savings, and achieving product premiums in the market.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Performance </a:t>
            </a:r>
            <a:r>
              <a:rPr lang="en-IN" sz="2000" dirty="0" smtClean="0">
                <a:latin typeface="Times New Roman" pitchFamily="18" charset="0"/>
                <a:cs typeface="Times New Roman" pitchFamily="18" charset="0"/>
              </a:rPr>
              <a:t>data collected on a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can help reduce risk and allow suppliers to demonstrate their performance to potential clients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increase supply chain velocity,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traceability can enable businesses to collaborate in monitoring the performance of supply chain actors, identify inefficiencies, and reduce operational gaps.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Such </a:t>
            </a:r>
            <a:r>
              <a:rPr lang="en-IN" sz="2000" dirty="0" smtClean="0">
                <a:latin typeface="Times New Roman" pitchFamily="18" charset="0"/>
                <a:cs typeface="Times New Roman" pitchFamily="18" charset="0"/>
              </a:rPr>
              <a:t>solutions can enable businesses to collaborate to monitor the performance of supply chain actors, identify inefficiencies, and reduce operational gaps to increase supply chain velocity</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Trace Elements in the Terrestrial Environment</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Adriano, D. C. (1986)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Farm family members whose diets include meat and dairy products, 45% ofwhich are produced using crops grown on soil.</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Pedogeochemical evolution and trace elements availability to plants in ophiolitic soils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Angelone, M., Vaselli, O., Bini, C. and Coradossi, N. (1993)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2E2E2E"/>
                          </a:solidFill>
                          <a:latin typeface="Times New Roman"/>
                          <a:ea typeface="Calibri"/>
                          <a:cs typeface="Latha"/>
                        </a:rPr>
                        <a:t>Heavy metals are generally enriched in the topsoil in relation to the organic matter content, confirming they enter the biogeochemical cycle.</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61925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Small-scale spatial and temporal variance in the concentration of heavy metals in aquatic sediments: a review and some new concepts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Birch, G. F., Taylor, S. E. and Matthai, C. (2001b)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 Many studies of small-scale spatial variability made during the current investigation indicate that field variance is related to ambient energy and to the type of sedimentological environment.</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Seasonal sampling and analytical variations in stream sediments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Chork, C. Y. (1977)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2E2E2E"/>
                          </a:solidFill>
                          <a:latin typeface="Times New Roman"/>
                          <a:ea typeface="Calibri"/>
                          <a:cs typeface="Latha"/>
                        </a:rPr>
                        <a:t>Sampling and analytical variations in stream sediments from a background stream and from an anomalous stream in northwestern Maine are discussed.</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828800" y="1447800"/>
            <a:ext cx="6705599" cy="48006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20000"/>
              </a:lnSpc>
              <a:buNone/>
            </a:pPr>
            <a:r>
              <a:rPr lang="en-IN" dirty="0" smtClean="0">
                <a:latin typeface="Times New Roman" pitchFamily="18" charset="0"/>
                <a:cs typeface="Times New Roman" pitchFamily="18" charset="0"/>
              </a:rPr>
              <a:t>    The </a:t>
            </a:r>
            <a:r>
              <a:rPr lang="en-IN" dirty="0" smtClean="0">
                <a:latin typeface="Times New Roman" pitchFamily="18" charset="0"/>
                <a:cs typeface="Times New Roman" pitchFamily="18" charset="0"/>
              </a:rPr>
              <a:t>detailed chemical analysis of the stream sediments of the Arno river and its catchment indicates that sediment features reflect the mineralogical and chemical composition of the rocks in the drainage basin, but anthropogenic pollution is an important contributor of some heavy metals (Cu, Zn, </a:t>
            </a:r>
            <a:r>
              <a:rPr lang="en-IN" dirty="0" err="1" smtClean="0">
                <a:latin typeface="Times New Roman" pitchFamily="18" charset="0"/>
                <a:cs typeface="Times New Roman" pitchFamily="18" charset="0"/>
              </a:rPr>
              <a:t>Pb</a:t>
            </a:r>
            <a:r>
              <a:rPr lang="en-IN" dirty="0" smtClean="0">
                <a:latin typeface="Times New Roman" pitchFamily="18" charset="0"/>
                <a:cs typeface="Times New Roman" pitchFamily="18" charset="0"/>
              </a:rPr>
              <a:t>) and organic matter. Multiple sampling performed at some stations showed very slight seasonal variations, which are caused by different hydrologic conditions. The </a:t>
            </a:r>
            <a:r>
              <a:rPr lang="en-IN" dirty="0" err="1" smtClean="0">
                <a:latin typeface="Times New Roman" pitchFamily="18" charset="0"/>
                <a:cs typeface="Times New Roman" pitchFamily="18" charset="0"/>
              </a:rPr>
              <a:t>Corg</a:t>
            </a:r>
            <a:r>
              <a:rPr lang="en-IN" dirty="0" smtClean="0">
                <a:latin typeface="Times New Roman" pitchFamily="18" charset="0"/>
                <a:cs typeface="Times New Roman" pitchFamily="18" charset="0"/>
              </a:rPr>
              <a:t> and N data suggest a small content of inorganic nitrogen in the sediments, and the low C/N values emphasize the role of urban and animal waste effluents. The distribution of </a:t>
            </a:r>
            <a:r>
              <a:rPr lang="en-IN" dirty="0" err="1" smtClean="0">
                <a:latin typeface="Times New Roman" pitchFamily="18" charset="0"/>
                <a:cs typeface="Times New Roman" pitchFamily="18" charset="0"/>
              </a:rPr>
              <a:t>Corg</a:t>
            </a:r>
            <a:r>
              <a:rPr lang="en-IN" dirty="0" smtClean="0">
                <a:latin typeface="Times New Roman" pitchFamily="18" charset="0"/>
                <a:cs typeface="Times New Roman" pitchFamily="18" charset="0"/>
              </a:rPr>
              <a:t>, N and P2O5 is consistent with that of heavy metals, but the relationships between </a:t>
            </a:r>
            <a:r>
              <a:rPr lang="en-IN" dirty="0" err="1" smtClean="0">
                <a:latin typeface="Times New Roman" pitchFamily="18" charset="0"/>
                <a:cs typeface="Times New Roman" pitchFamily="18" charset="0"/>
              </a:rPr>
              <a:t>Corg</a:t>
            </a:r>
            <a:r>
              <a:rPr lang="en-IN" dirty="0" smtClean="0">
                <a:latin typeface="Times New Roman" pitchFamily="18" charset="0"/>
                <a:cs typeface="Times New Roman" pitchFamily="18" charset="0"/>
              </a:rPr>
              <a:t> and N, S, P2O5 and heavy metals indicate a mixed origin for the organic matter (industrial, agricultural, urban) and point to the role of inorganic sources, both natural and anthropogenic, in providing metals to the Arno river catchment.</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858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Adriano, D. C. (1986) Trace Elements in the Terrestrial Environment. Springer </a:t>
            </a:r>
            <a:r>
              <a:rPr lang="en-IN" sz="1800" dirty="0" err="1" smtClean="0">
                <a:latin typeface="Times New Roman" pitchFamily="18" charset="0"/>
                <a:cs typeface="Times New Roman" pitchFamily="18" charset="0"/>
              </a:rPr>
              <a:t>Verlag</a:t>
            </a:r>
            <a:r>
              <a:rPr lang="en-IN" sz="1800" dirty="0" smtClean="0">
                <a:latin typeface="Times New Roman" pitchFamily="18" charset="0"/>
                <a:cs typeface="Times New Roman" pitchFamily="18" charset="0"/>
              </a:rPr>
              <a:t>, New York, 533 pp</a:t>
            </a:r>
            <a:r>
              <a:rPr lang="en-IN" sz="1800" dirty="0" smtClean="0">
                <a:latin typeface="Times New Roman" pitchFamily="18" charset="0"/>
                <a:cs typeface="Times New Roman" pitchFamily="18" charset="0"/>
              </a:rPr>
              <a:t>.</a:t>
            </a:r>
          </a:p>
          <a:p>
            <a:pPr algn="just">
              <a:lnSpc>
                <a:spcPct val="160000"/>
              </a:lnSpc>
            </a:pPr>
            <a:r>
              <a:rPr lang="en-IN" sz="1800" dirty="0" err="1" smtClean="0">
                <a:latin typeface="Times New Roman" pitchFamily="18" charset="0"/>
                <a:cs typeface="Times New Roman" pitchFamily="18" charset="0"/>
              </a:rPr>
              <a:t>Angelone</a:t>
            </a:r>
            <a:r>
              <a:rPr lang="en-IN" sz="1800" dirty="0" smtClean="0">
                <a:latin typeface="Times New Roman" pitchFamily="18" charset="0"/>
                <a:cs typeface="Times New Roman" pitchFamily="18" charset="0"/>
              </a:rPr>
              <a:t>, M., </a:t>
            </a:r>
            <a:r>
              <a:rPr lang="en-IN" sz="1800" dirty="0" err="1" smtClean="0">
                <a:latin typeface="Times New Roman" pitchFamily="18" charset="0"/>
                <a:cs typeface="Times New Roman" pitchFamily="18" charset="0"/>
              </a:rPr>
              <a:t>Vaselli</a:t>
            </a:r>
            <a:r>
              <a:rPr lang="en-IN" sz="1800" dirty="0" smtClean="0">
                <a:latin typeface="Times New Roman" pitchFamily="18" charset="0"/>
                <a:cs typeface="Times New Roman" pitchFamily="18" charset="0"/>
              </a:rPr>
              <a:t>, O., </a:t>
            </a:r>
            <a:r>
              <a:rPr lang="en-IN" sz="1800" dirty="0" err="1" smtClean="0">
                <a:latin typeface="Times New Roman" pitchFamily="18" charset="0"/>
                <a:cs typeface="Times New Roman" pitchFamily="18" charset="0"/>
              </a:rPr>
              <a:t>Bini</a:t>
            </a:r>
            <a:r>
              <a:rPr lang="en-IN" sz="1800" dirty="0" smtClean="0">
                <a:latin typeface="Times New Roman" pitchFamily="18" charset="0"/>
                <a:cs typeface="Times New Roman" pitchFamily="18" charset="0"/>
              </a:rPr>
              <a:t>, C. and </a:t>
            </a:r>
            <a:r>
              <a:rPr lang="en-IN" sz="1800" dirty="0" err="1" smtClean="0">
                <a:latin typeface="Times New Roman" pitchFamily="18" charset="0"/>
                <a:cs typeface="Times New Roman" pitchFamily="18" charset="0"/>
              </a:rPr>
              <a:t>Coradossi</a:t>
            </a:r>
            <a:r>
              <a:rPr lang="en-IN" sz="1800" dirty="0" smtClean="0">
                <a:latin typeface="Times New Roman" pitchFamily="18" charset="0"/>
                <a:cs typeface="Times New Roman" pitchFamily="18" charset="0"/>
              </a:rPr>
              <a:t>, N. (1993) </a:t>
            </a:r>
            <a:r>
              <a:rPr lang="en-IN" sz="1800" dirty="0" err="1" smtClean="0">
                <a:latin typeface="Times New Roman" pitchFamily="18" charset="0"/>
                <a:cs typeface="Times New Roman" pitchFamily="18" charset="0"/>
              </a:rPr>
              <a:t>Pedogeochemical</a:t>
            </a:r>
            <a:r>
              <a:rPr lang="en-IN" sz="1800" dirty="0" smtClean="0">
                <a:latin typeface="Times New Roman" pitchFamily="18" charset="0"/>
                <a:cs typeface="Times New Roman" pitchFamily="18" charset="0"/>
              </a:rPr>
              <a:t> evolution and trace elements availability to plants in </a:t>
            </a:r>
            <a:r>
              <a:rPr lang="en-IN" sz="1800" dirty="0" err="1" smtClean="0">
                <a:latin typeface="Times New Roman" pitchFamily="18" charset="0"/>
                <a:cs typeface="Times New Roman" pitchFamily="18" charset="0"/>
              </a:rPr>
              <a:t>ophiolitic</a:t>
            </a:r>
            <a:r>
              <a:rPr lang="en-IN" sz="1800" dirty="0" smtClean="0">
                <a:latin typeface="Times New Roman" pitchFamily="18" charset="0"/>
                <a:cs typeface="Times New Roman" pitchFamily="18" charset="0"/>
              </a:rPr>
              <a:t> soils. Sci. Tot. </a:t>
            </a:r>
            <a:r>
              <a:rPr lang="en-IN" sz="1800" dirty="0" err="1" smtClean="0">
                <a:latin typeface="Times New Roman" pitchFamily="18" charset="0"/>
                <a:cs typeface="Times New Roman" pitchFamily="18" charset="0"/>
              </a:rPr>
              <a:t>Env</a:t>
            </a:r>
            <a:r>
              <a:rPr lang="en-IN" sz="1800" dirty="0" smtClean="0">
                <a:latin typeface="Times New Roman" pitchFamily="18" charset="0"/>
                <a:cs typeface="Times New Roman" pitchFamily="18" charset="0"/>
              </a:rPr>
              <a:t>. 129, 391–309. </a:t>
            </a:r>
            <a:endParaRPr lang="en-IN" sz="1800" dirty="0" smtClean="0">
              <a:latin typeface="Times New Roman" pitchFamily="18" charset="0"/>
              <a:cs typeface="Times New Roman" pitchFamily="18" charset="0"/>
            </a:endParaRPr>
          </a:p>
          <a:p>
            <a:pPr algn="just">
              <a:lnSpc>
                <a:spcPct val="160000"/>
              </a:lnSpc>
            </a:pPr>
            <a:r>
              <a:rPr lang="en-IN" sz="1800" dirty="0" err="1" smtClean="0">
                <a:latin typeface="Times New Roman" pitchFamily="18" charset="0"/>
                <a:cs typeface="Times New Roman" pitchFamily="18" charset="0"/>
              </a:rPr>
              <a:t>Bencini</a:t>
            </a:r>
            <a:r>
              <a:rPr lang="en-IN" sz="1800" dirty="0" smtClean="0">
                <a:latin typeface="Times New Roman" pitchFamily="18" charset="0"/>
                <a:cs typeface="Times New Roman" pitchFamily="18" charset="0"/>
              </a:rPr>
              <a:t>, A. and </a:t>
            </a:r>
            <a:r>
              <a:rPr lang="en-IN" sz="1800" dirty="0" err="1" smtClean="0">
                <a:latin typeface="Times New Roman" pitchFamily="18" charset="0"/>
                <a:cs typeface="Times New Roman" pitchFamily="18" charset="0"/>
              </a:rPr>
              <a:t>Malesani</a:t>
            </a:r>
            <a:r>
              <a:rPr lang="en-IN" sz="1800" dirty="0" smtClean="0">
                <a:latin typeface="Times New Roman" pitchFamily="18" charset="0"/>
                <a:cs typeface="Times New Roman" pitchFamily="18" charset="0"/>
              </a:rPr>
              <a:t>, P. (1993) Fiume Arno: </a:t>
            </a:r>
            <a:r>
              <a:rPr lang="en-IN" sz="1800" dirty="0" err="1" smtClean="0">
                <a:latin typeface="Times New Roman" pitchFamily="18" charset="0"/>
                <a:cs typeface="Times New Roman" pitchFamily="18" charset="0"/>
              </a:rPr>
              <a:t>acque</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sedimenti</a:t>
            </a:r>
            <a:r>
              <a:rPr lang="en-IN" sz="1800" dirty="0" smtClean="0">
                <a:latin typeface="Times New Roman" pitchFamily="18" charset="0"/>
                <a:cs typeface="Times New Roman" pitchFamily="18" charset="0"/>
              </a:rPr>
              <a:t> e </a:t>
            </a:r>
            <a:r>
              <a:rPr lang="en-IN" sz="1800" dirty="0" err="1" smtClean="0">
                <a:latin typeface="Times New Roman" pitchFamily="18" charset="0"/>
                <a:cs typeface="Times New Roman" pitchFamily="18" charset="0"/>
              </a:rPr>
              <a:t>biosfera</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Accademia</a:t>
            </a:r>
            <a:r>
              <a:rPr lang="en-IN" sz="1800" dirty="0" smtClean="0">
                <a:latin typeface="Times New Roman" pitchFamily="18" charset="0"/>
                <a:cs typeface="Times New Roman" pitchFamily="18" charset="0"/>
              </a:rPr>
              <a:t> Toscana </a:t>
            </a:r>
            <a:r>
              <a:rPr lang="en-IN" sz="1800" dirty="0" err="1" smtClean="0">
                <a:latin typeface="Times New Roman" pitchFamily="18" charset="0"/>
                <a:cs typeface="Times New Roman" pitchFamily="18" charset="0"/>
              </a:rPr>
              <a:t>Scienze</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Lettere</a:t>
            </a:r>
            <a:r>
              <a:rPr lang="en-IN" sz="1800" dirty="0" smtClean="0">
                <a:latin typeface="Times New Roman" pitchFamily="18" charset="0"/>
                <a:cs typeface="Times New Roman" pitchFamily="18" charset="0"/>
              </a:rPr>
              <a:t> “La </a:t>
            </a:r>
            <a:r>
              <a:rPr lang="en-IN" sz="1800" dirty="0" err="1" smtClean="0">
                <a:latin typeface="Times New Roman" pitchFamily="18" charset="0"/>
                <a:cs typeface="Times New Roman" pitchFamily="18" charset="0"/>
              </a:rPr>
              <a:t>Colombaria</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studi</a:t>
            </a:r>
            <a:r>
              <a:rPr lang="en-IN" sz="1800" dirty="0" smtClean="0">
                <a:latin typeface="Times New Roman" pitchFamily="18" charset="0"/>
                <a:cs typeface="Times New Roman" pitchFamily="18" charset="0"/>
              </a:rPr>
              <a:t> 133, 115 pp. (in Italian</a:t>
            </a:r>
            <a:r>
              <a:rPr lang="en-IN" sz="1800" dirty="0" smtClean="0">
                <a:latin typeface="Times New Roman" pitchFamily="18" charset="0"/>
                <a:cs typeface="Times New Roman" pitchFamily="18" charset="0"/>
              </a:rPr>
              <a:t>).</a:t>
            </a:r>
          </a:p>
          <a:p>
            <a:pPr algn="just">
              <a:lnSpc>
                <a:spcPct val="160000"/>
              </a:lnSpc>
            </a:pPr>
            <a:r>
              <a:rPr lang="en-IN" sz="1800" dirty="0" smtClean="0">
                <a:latin typeface="Times New Roman" pitchFamily="18" charset="0"/>
                <a:cs typeface="Times New Roman" pitchFamily="18" charset="0"/>
              </a:rPr>
              <a:t>Birch, G. F., Taylor, S. E. and </a:t>
            </a:r>
            <a:r>
              <a:rPr lang="en-IN" sz="1800" dirty="0" err="1" smtClean="0">
                <a:latin typeface="Times New Roman" pitchFamily="18" charset="0"/>
                <a:cs typeface="Times New Roman" pitchFamily="18" charset="0"/>
              </a:rPr>
              <a:t>Matthai</a:t>
            </a:r>
            <a:r>
              <a:rPr lang="en-IN" sz="1800" dirty="0" smtClean="0">
                <a:latin typeface="Times New Roman" pitchFamily="18" charset="0"/>
                <a:cs typeface="Times New Roman" pitchFamily="18" charset="0"/>
              </a:rPr>
              <a:t>, C. (2001b) Small-scale spatial and temporal variance in the concentration of heavy metals in aquatic sediments: a review and some new concepts. </a:t>
            </a:r>
            <a:r>
              <a:rPr lang="en-IN" sz="1800" dirty="0" err="1" smtClean="0">
                <a:latin typeface="Times New Roman" pitchFamily="18" charset="0"/>
                <a:cs typeface="Times New Roman" pitchFamily="18" charset="0"/>
              </a:rPr>
              <a:t>Env</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Pollut</a:t>
            </a:r>
            <a:r>
              <a:rPr lang="en-IN" sz="1800" dirty="0" smtClean="0">
                <a:latin typeface="Times New Roman" pitchFamily="18" charset="0"/>
                <a:cs typeface="Times New Roman" pitchFamily="18" charset="0"/>
              </a:rPr>
              <a:t>. 113, 357–372. </a:t>
            </a:r>
            <a:endParaRPr lang="en-IN" sz="1800" dirty="0" smtClean="0">
              <a:latin typeface="Times New Roman" pitchFamily="18" charset="0"/>
              <a:cs typeface="Times New Roman" pitchFamily="18" charset="0"/>
            </a:endParaRPr>
          </a:p>
          <a:p>
            <a:pPr algn="just">
              <a:lnSpc>
                <a:spcPct val="160000"/>
              </a:lnSpc>
            </a:pPr>
            <a:r>
              <a:rPr lang="en-IN" sz="1800" dirty="0" err="1" smtClean="0">
                <a:latin typeface="Times New Roman" pitchFamily="18" charset="0"/>
                <a:cs typeface="Times New Roman" pitchFamily="18" charset="0"/>
              </a:rPr>
              <a:t>Bortolotti</a:t>
            </a:r>
            <a:r>
              <a:rPr lang="en-IN" sz="1800" dirty="0" smtClean="0">
                <a:latin typeface="Times New Roman" pitchFamily="18" charset="0"/>
                <a:cs typeface="Times New Roman" pitchFamily="18" charset="0"/>
              </a:rPr>
              <a:t>, V., </a:t>
            </a:r>
            <a:r>
              <a:rPr lang="en-IN" sz="1800" dirty="0" err="1" smtClean="0">
                <a:latin typeface="Times New Roman" pitchFamily="18" charset="0"/>
                <a:cs typeface="Times New Roman" pitchFamily="18" charset="0"/>
              </a:rPr>
              <a:t>Sagri</a:t>
            </a:r>
            <a:r>
              <a:rPr lang="en-IN" sz="1800" dirty="0" smtClean="0">
                <a:latin typeface="Times New Roman" pitchFamily="18" charset="0"/>
                <a:cs typeface="Times New Roman" pitchFamily="18" charset="0"/>
              </a:rPr>
              <a:t>, M., </a:t>
            </a:r>
            <a:r>
              <a:rPr lang="en-IN" sz="1800" dirty="0" err="1" smtClean="0">
                <a:latin typeface="Times New Roman" pitchFamily="18" charset="0"/>
                <a:cs typeface="Times New Roman" pitchFamily="18" charset="0"/>
              </a:rPr>
              <a:t>Abbate</a:t>
            </a:r>
            <a:r>
              <a:rPr lang="en-IN" sz="1800" dirty="0" smtClean="0">
                <a:latin typeface="Times New Roman" pitchFamily="18" charset="0"/>
                <a:cs typeface="Times New Roman" pitchFamily="18" charset="0"/>
              </a:rPr>
              <a:t>, E. and </a:t>
            </a:r>
            <a:r>
              <a:rPr lang="en-IN" sz="1800" dirty="0" err="1" smtClean="0">
                <a:latin typeface="Times New Roman" pitchFamily="18" charset="0"/>
                <a:cs typeface="Times New Roman" pitchFamily="18" charset="0"/>
              </a:rPr>
              <a:t>Passerini</a:t>
            </a:r>
            <a:r>
              <a:rPr lang="en-IN" sz="1800" dirty="0" smtClean="0">
                <a:latin typeface="Times New Roman" pitchFamily="18" charset="0"/>
                <a:cs typeface="Times New Roman" pitchFamily="18" charset="0"/>
              </a:rPr>
              <a:t>, P. (1987) Geological Map of Northern Apennines and adjoining areas 1:500000. CNR, Italy.</a:t>
            </a:r>
            <a:endParaRPr lang="en-US"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228600"/>
            <a:ext cx="7650480" cy="6553200"/>
          </a:xfrm>
        </p:spPr>
        <p:txBody>
          <a:bodyPr>
            <a:noAutofit/>
          </a:bodyPr>
          <a:lstStyle/>
          <a:p>
            <a:pPr algn="just">
              <a:lnSpc>
                <a:spcPct val="170000"/>
              </a:lnSpc>
            </a:pPr>
            <a:r>
              <a:rPr lang="en-IN" sz="2000" dirty="0" err="1" smtClean="0">
                <a:latin typeface="Times New Roman" pitchFamily="18" charset="0"/>
                <a:cs typeface="Times New Roman" pitchFamily="18" charset="0"/>
              </a:rPr>
              <a:t>Chork</a:t>
            </a:r>
            <a:r>
              <a:rPr lang="en-IN" sz="2000" dirty="0" smtClean="0">
                <a:latin typeface="Times New Roman" pitchFamily="18" charset="0"/>
                <a:cs typeface="Times New Roman" pitchFamily="18" charset="0"/>
              </a:rPr>
              <a:t>, C. Y. (1977) Seasonal sampling and analytical variations in stream sediments. J. </a:t>
            </a:r>
            <a:r>
              <a:rPr lang="en-IN" sz="2000" dirty="0" err="1" smtClean="0">
                <a:latin typeface="Times New Roman" pitchFamily="18" charset="0"/>
                <a:cs typeface="Times New Roman" pitchFamily="18" charset="0"/>
              </a:rPr>
              <a:t>Geochem</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Explor</a:t>
            </a:r>
            <a:r>
              <a:rPr lang="en-IN" sz="2000" dirty="0" smtClean="0">
                <a:latin typeface="Times New Roman" pitchFamily="18" charset="0"/>
                <a:cs typeface="Times New Roman" pitchFamily="18" charset="0"/>
              </a:rPr>
              <a:t>. 7, 31–47. </a:t>
            </a:r>
            <a:endParaRPr lang="en-IN" sz="2000" dirty="0" smtClean="0">
              <a:latin typeface="Times New Roman" pitchFamily="18" charset="0"/>
              <a:cs typeface="Times New Roman" pitchFamily="18" charset="0"/>
            </a:endParaRPr>
          </a:p>
          <a:p>
            <a:pPr algn="just">
              <a:lnSpc>
                <a:spcPct val="170000"/>
              </a:lnSpc>
            </a:pPr>
            <a:r>
              <a:rPr lang="en-IN" sz="2000" dirty="0" err="1" smtClean="0">
                <a:latin typeface="Times New Roman" pitchFamily="18" charset="0"/>
                <a:cs typeface="Times New Roman" pitchFamily="18" charset="0"/>
              </a:rPr>
              <a:t>Consorzio</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Pisa </a:t>
            </a:r>
            <a:r>
              <a:rPr lang="en-IN" sz="2000" dirty="0" err="1" smtClean="0">
                <a:latin typeface="Times New Roman" pitchFamily="18" charset="0"/>
                <a:cs typeface="Times New Roman" pitchFamily="18" charset="0"/>
              </a:rPr>
              <a:t>Ricerche</a:t>
            </a:r>
            <a:r>
              <a:rPr lang="en-IN" sz="2000" dirty="0" smtClean="0">
                <a:latin typeface="Times New Roman" pitchFamily="18" charset="0"/>
                <a:cs typeface="Times New Roman" pitchFamily="18" charset="0"/>
              </a:rPr>
              <a:t> (1998) </a:t>
            </a:r>
            <a:r>
              <a:rPr lang="en-IN" sz="2000" dirty="0" err="1" smtClean="0">
                <a:latin typeface="Times New Roman" pitchFamily="18" charset="0"/>
                <a:cs typeface="Times New Roman" pitchFamily="18" charset="0"/>
              </a:rPr>
              <a:t>Monitoraggio</a:t>
            </a:r>
            <a:r>
              <a:rPr lang="en-IN" sz="2000" dirty="0" smtClean="0">
                <a:latin typeface="Times New Roman" pitchFamily="18" charset="0"/>
                <a:cs typeface="Times New Roman" pitchFamily="18" charset="0"/>
              </a:rPr>
              <a:t> e </a:t>
            </a:r>
            <a:r>
              <a:rPr lang="en-IN" sz="2000" dirty="0" err="1" smtClean="0">
                <a:latin typeface="Times New Roman" pitchFamily="18" charset="0"/>
                <a:cs typeface="Times New Roman" pitchFamily="18" charset="0"/>
              </a:rPr>
              <a:t>controllo</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dell’inquinamento</a:t>
            </a:r>
            <a:r>
              <a:rPr lang="en-IN" sz="2000" dirty="0" smtClean="0">
                <a:latin typeface="Times New Roman" pitchFamily="18" charset="0"/>
                <a:cs typeface="Times New Roman" pitchFamily="18" charset="0"/>
              </a:rPr>
              <a:t> del </a:t>
            </a:r>
            <a:r>
              <a:rPr lang="en-IN" sz="2000" dirty="0" err="1" smtClean="0">
                <a:latin typeface="Times New Roman" pitchFamily="18" charset="0"/>
                <a:cs typeface="Times New Roman" pitchFamily="18" charset="0"/>
              </a:rPr>
              <a:t>fiume</a:t>
            </a:r>
            <a:r>
              <a:rPr lang="en-IN" sz="2000" dirty="0" smtClean="0">
                <a:latin typeface="Times New Roman" pitchFamily="18" charset="0"/>
                <a:cs typeface="Times New Roman" pitchFamily="18" charset="0"/>
              </a:rPr>
              <a:t> Arno </a:t>
            </a:r>
            <a:r>
              <a:rPr lang="en-IN" sz="2000" dirty="0" err="1" smtClean="0">
                <a:latin typeface="Times New Roman" pitchFamily="18" charset="0"/>
                <a:cs typeface="Times New Roman" pitchFamily="18" charset="0"/>
              </a:rPr>
              <a:t>nel</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comprensorio</a:t>
            </a:r>
            <a:r>
              <a:rPr lang="en-IN" sz="2000" dirty="0" smtClean="0">
                <a:latin typeface="Times New Roman" pitchFamily="18" charset="0"/>
                <a:cs typeface="Times New Roman" pitchFamily="18" charset="0"/>
              </a:rPr>
              <a:t> del </a:t>
            </a:r>
            <a:r>
              <a:rPr lang="en-IN" sz="2000" dirty="0" err="1" smtClean="0">
                <a:latin typeface="Times New Roman" pitchFamily="18" charset="0"/>
                <a:cs typeface="Times New Roman" pitchFamily="18" charset="0"/>
              </a:rPr>
              <a:t>cuoio</a:t>
            </a:r>
            <a:r>
              <a:rPr lang="en-IN" sz="2000" dirty="0" smtClean="0">
                <a:latin typeface="Times New Roman" pitchFamily="18" charset="0"/>
                <a:cs typeface="Times New Roman" pitchFamily="18" charset="0"/>
              </a:rPr>
              <a:t>. Ed. ETS, Pisa, 1–29 (in Italian</a:t>
            </a:r>
            <a:r>
              <a:rPr lang="en-IN" sz="2000" dirty="0" smtClean="0">
                <a:latin typeface="Times New Roman" pitchFamily="18" charset="0"/>
                <a:cs typeface="Times New Roman" pitchFamily="18" charset="0"/>
              </a:rPr>
              <a:t>).</a:t>
            </a:r>
          </a:p>
          <a:p>
            <a:pPr algn="just">
              <a:lnSpc>
                <a:spcPct val="170000"/>
              </a:lnSpc>
            </a:pPr>
            <a:r>
              <a:rPr lang="en-IN" sz="2000" dirty="0" err="1" smtClean="0">
                <a:latin typeface="Times New Roman" pitchFamily="18" charset="0"/>
                <a:cs typeface="Times New Roman" pitchFamily="18" charset="0"/>
              </a:rPr>
              <a:t>Dall’Aglio</a:t>
            </a:r>
            <a:r>
              <a:rPr lang="en-IN" sz="2000" dirty="0" smtClean="0">
                <a:latin typeface="Times New Roman" pitchFamily="18" charset="0"/>
                <a:cs typeface="Times New Roman" pitchFamily="18" charset="0"/>
              </a:rPr>
              <a:t>, M. (1971) La </a:t>
            </a:r>
            <a:r>
              <a:rPr lang="en-IN" sz="2000" dirty="0" err="1" smtClean="0">
                <a:latin typeface="Times New Roman" pitchFamily="18" charset="0"/>
                <a:cs typeface="Times New Roman" pitchFamily="18" charset="0"/>
              </a:rPr>
              <a:t>prospezione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geochimica</a:t>
            </a:r>
            <a:r>
              <a:rPr lang="en-IN" sz="2000" dirty="0" smtClean="0">
                <a:latin typeface="Times New Roman" pitchFamily="18" charset="0"/>
                <a:cs typeface="Times New Roman" pitchFamily="18" charset="0"/>
              </a:rPr>
              <a:t>. Le </a:t>
            </a:r>
            <a:r>
              <a:rPr lang="en-IN" sz="2000" dirty="0" err="1" smtClean="0">
                <a:latin typeface="Times New Roman" pitchFamily="18" charset="0"/>
                <a:cs typeface="Times New Roman" pitchFamily="18" charset="0"/>
              </a:rPr>
              <a:t>Scienze</a:t>
            </a:r>
            <a:r>
              <a:rPr lang="en-IN" sz="2000" dirty="0" smtClean="0">
                <a:latin typeface="Times New Roman" pitchFamily="18" charset="0"/>
                <a:cs typeface="Times New Roman" pitchFamily="18" charset="0"/>
              </a:rPr>
              <a:t> 37, 13–21 (in Italian). </a:t>
            </a:r>
            <a:endParaRPr lang="en-IN" sz="2000" dirty="0" smtClean="0">
              <a:latin typeface="Times New Roman" pitchFamily="18" charset="0"/>
              <a:cs typeface="Times New Roman" pitchFamily="18" charset="0"/>
            </a:endParaRPr>
          </a:p>
          <a:p>
            <a:pPr algn="just">
              <a:lnSpc>
                <a:spcPct val="170000"/>
              </a:lnSpc>
            </a:pPr>
            <a:r>
              <a:rPr lang="en-IN" sz="2000" dirty="0" err="1" smtClean="0">
                <a:latin typeface="Times New Roman" pitchFamily="18" charset="0"/>
                <a:cs typeface="Times New Roman" pitchFamily="18" charset="0"/>
              </a:rPr>
              <a:t>Datta</a:t>
            </a:r>
            <a:r>
              <a:rPr lang="en-IN" sz="2000" dirty="0" smtClean="0">
                <a:latin typeface="Times New Roman" pitchFamily="18" charset="0"/>
                <a:cs typeface="Times New Roman" pitchFamily="18" charset="0"/>
              </a:rPr>
              <a:t>, D. K., Gupta, L. P. and Subramanian, V. (1999) Distribution of C, N and P in the sediments of the </a:t>
            </a:r>
            <a:r>
              <a:rPr lang="en-IN" sz="2000" dirty="0" err="1" smtClean="0">
                <a:latin typeface="Times New Roman" pitchFamily="18" charset="0"/>
                <a:cs typeface="Times New Roman" pitchFamily="18" charset="0"/>
              </a:rPr>
              <a:t>GangesBrahmaputra-Meghna</a:t>
            </a:r>
            <a:r>
              <a:rPr lang="en-IN" sz="2000" dirty="0" smtClean="0">
                <a:latin typeface="Times New Roman" pitchFamily="18" charset="0"/>
                <a:cs typeface="Times New Roman" pitchFamily="18" charset="0"/>
              </a:rPr>
              <a:t> river system in the Bengal Basin. Org. </a:t>
            </a:r>
            <a:r>
              <a:rPr lang="en-IN" sz="2000" dirty="0" err="1" smtClean="0">
                <a:latin typeface="Times New Roman" pitchFamily="18" charset="0"/>
                <a:cs typeface="Times New Roman" pitchFamily="18" charset="0"/>
              </a:rPr>
              <a:t>Geochem</a:t>
            </a:r>
            <a:r>
              <a:rPr lang="en-IN" sz="2000" dirty="0" smtClean="0">
                <a:latin typeface="Times New Roman" pitchFamily="18" charset="0"/>
                <a:cs typeface="Times New Roman" pitchFamily="18" charset="0"/>
              </a:rPr>
              <a:t>. 30, 75–82</a:t>
            </a:r>
            <a:r>
              <a:rPr lang="en-IN" sz="2000" dirty="0" smtClean="0">
                <a:latin typeface="Times New Roman" pitchFamily="18" charset="0"/>
                <a:cs typeface="Times New Roman" pitchFamily="18" charset="0"/>
              </a:rPr>
              <a:t>.</a:t>
            </a:r>
          </a:p>
          <a:p>
            <a:pPr algn="just">
              <a:lnSpc>
                <a:spcPct val="170000"/>
              </a:lnSpc>
            </a:pPr>
            <a:r>
              <a:rPr lang="en-IN" sz="2000" dirty="0" err="1" smtClean="0">
                <a:latin typeface="Times New Roman" pitchFamily="18" charset="0"/>
                <a:cs typeface="Times New Roman" pitchFamily="18" charset="0"/>
              </a:rPr>
              <a:t>Förstner</a:t>
            </a:r>
            <a:r>
              <a:rPr lang="en-IN" sz="2000" dirty="0" smtClean="0">
                <a:latin typeface="Times New Roman" pitchFamily="18" charset="0"/>
                <a:cs typeface="Times New Roman" pitchFamily="18" charset="0"/>
              </a:rPr>
              <a:t>, U. (1983) Assessment of metal pollution in rivers and estuaries. Applied Environmental Geochemistry (Thornton, I., ed.), 395–423, Academic Press.</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1282</TotalTime>
  <Words>1459</Words>
  <Application>Microsoft Office PowerPoint</Application>
  <PresentationFormat>On-screen Show (4:3)</PresentationFormat>
  <Paragraphs>68</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Tracing  highlighted in document streams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2021-10-02T14:31:36Z</dcterms:modified>
</cp:coreProperties>
</file>