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10/2/2021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10/2/2021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10/2/2021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10/2/2021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10/2/2021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10/2/2021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Online smart corporate identity management</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Using </a:t>
            </a:r>
            <a:r>
              <a:rPr lang="en-IN" sz="2000" dirty="0" smtClean="0">
                <a:latin typeface="Times New Roman" pitchFamily="18" charset="0"/>
                <a:cs typeface="Times New Roman" pitchFamily="18" charset="0"/>
              </a:rPr>
              <a:t>a qualitative research method we studied the case of Linnaeus University. The purpose of this research was to study how Linnaeus University is using their corporate identity in their communication against students and employers. After analyzing the results of our empirical study and reflecting on the theoretical framework we concluded that Linnaeus University places great emphasis in their identity, that it is of great importance to them and that they have put a lot of effort in their corporate identity and how they mediate it in their communication. They have a clear picture of they see the university and how they want to communicate the identity, the basis for this is clarity and a strong internal communication strategy. In accordance with the theoretical framework Linnaeus University has a good corporate identity management and the university is so far a success. We believe that there is further research that should be carried out in the field of corporate identity and image in the world of academics. More qualitative as well as quantitative empirical research would be interesting, especially to use a comparative research design investigating both several universities and potential students.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Image, </a:t>
            </a:r>
            <a:r>
              <a:rPr lang="en-IN" sz="2000" dirty="0" err="1" smtClean="0">
                <a:latin typeface="Times New Roman" pitchFamily="18" charset="0"/>
                <a:cs typeface="Times New Roman" pitchFamily="18" charset="0"/>
              </a:rPr>
              <a:t>therefor</a:t>
            </a:r>
            <a:r>
              <a:rPr lang="en-IN" sz="2000" dirty="0" smtClean="0">
                <a:latin typeface="Times New Roman" pitchFamily="18" charset="0"/>
                <a:cs typeface="Times New Roman" pitchFamily="18" charset="0"/>
              </a:rPr>
              <a:t>, exists only in the mind of stakeholders and cannot be managed directly by organizations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deductive approach is generally much more specific, since it departs from existing theory with a purpose for either supporting or rejecting the theory.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research is mostly based on existing references and knowledge, which is most often provided through secondary data </a:t>
            </a:r>
            <a:r>
              <a:rPr lang="en-IN" sz="2000" dirty="0" smtClean="0">
                <a:latin typeface="Times New Roman" pitchFamily="18" charset="0"/>
                <a:cs typeface="Times New Roman" pitchFamily="18" charset="0"/>
              </a:rPr>
              <a:t>research.</a:t>
            </a:r>
          </a:p>
          <a:p>
            <a:pPr algn="just">
              <a:lnSpc>
                <a:spcPct val="150000"/>
              </a:lnSpc>
            </a:pPr>
            <a:r>
              <a:rPr lang="en-IN" sz="2000" dirty="0" smtClean="0">
                <a:latin typeface="Times New Roman" pitchFamily="18" charset="0"/>
                <a:cs typeface="Times New Roman" pitchFamily="18" charset="0"/>
              </a:rPr>
              <a:t>That was kind of what we were afraid of to, because who applies for a university that doesn´t exist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central concept in this chapter is corporate identity and corporate identity is the fundamental part for all sub-headings.</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It comprises a motivation for the chosen subject and a </a:t>
            </a:r>
            <a:r>
              <a:rPr lang="en-IN" sz="2000" dirty="0" err="1" smtClean="0">
                <a:latin typeface="Times New Roman" pitchFamily="18" charset="0"/>
                <a:cs typeface="Times New Roman" pitchFamily="18" charset="0"/>
              </a:rPr>
              <a:t>problematization</a:t>
            </a:r>
            <a:r>
              <a:rPr lang="en-IN" sz="2000" dirty="0" smtClean="0">
                <a:latin typeface="Times New Roman" pitchFamily="18" charset="0"/>
                <a:cs typeface="Times New Roman" pitchFamily="18" charset="0"/>
              </a:rPr>
              <a:t> that will be sharpened down to a purpose.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is mainly a problem for Universities with a lower amount of students but the result is a clear indicator of how the fierce competition over students in the future could force some educational institutions to shut down their </a:t>
            </a:r>
            <a:r>
              <a:rPr lang="en-IN" sz="2000" dirty="0" smtClean="0">
                <a:latin typeface="Times New Roman" pitchFamily="18" charset="0"/>
                <a:cs typeface="Times New Roman" pitchFamily="18" charset="0"/>
              </a:rPr>
              <a:t>business.</a:t>
            </a:r>
          </a:p>
          <a:p>
            <a:pPr algn="just">
              <a:lnSpc>
                <a:spcPct val="150000"/>
              </a:lnSpc>
            </a:pPr>
            <a:r>
              <a:rPr lang="en-IN" sz="2000" dirty="0" smtClean="0">
                <a:latin typeface="Times New Roman" pitchFamily="18" charset="0"/>
                <a:cs typeface="Times New Roman" pitchFamily="18" charset="0"/>
              </a:rPr>
              <a:t>This research design is about identifying and describing a problem and giving it a solution.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Intrinsic cases are undertaken with the primary goal of gaining insight into the particularities of a situation, rather than to gain insight into generic issues or other cases.</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purpose of this research was to study how Linnaeus University is using their corporate identity in their communication against students and employers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conceptual definition of corporate identity is “a firm´s strategically planned and purposeful presentation of itself in order to gain a positive corporate image in the minds of the public</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deductive theory is based on earlier research in the field and forms the foundation for the purpose and research </a:t>
            </a:r>
            <a:r>
              <a:rPr lang="en-IN" sz="2000" dirty="0" smtClean="0">
                <a:latin typeface="Times New Roman" pitchFamily="18" charset="0"/>
                <a:cs typeface="Times New Roman" pitchFamily="18" charset="0"/>
              </a:rPr>
              <a:t>question.</a:t>
            </a:r>
          </a:p>
          <a:p>
            <a:pPr algn="just">
              <a:lnSpc>
                <a:spcPct val="150000"/>
              </a:lnSpc>
            </a:pPr>
            <a:r>
              <a:rPr lang="en-IN" sz="2000" dirty="0" smtClean="0">
                <a:latin typeface="Times New Roman" pitchFamily="18" charset="0"/>
                <a:cs typeface="Times New Roman" pitchFamily="18" charset="0"/>
              </a:rPr>
              <a:t>The foundation for the study will lay on a primary set of data provided from the researched companies and secondary data will be gathered in purpose of either strengthening the primary data or question it.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It’s not easy to differentiate products of similar performance and appearance and it’s especially hard in overcrowded markets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circumstances like this the performance and nature of the producers assumes greater significance.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It’s </a:t>
            </a:r>
            <a:r>
              <a:rPr lang="en-IN" sz="2000" dirty="0" smtClean="0">
                <a:latin typeface="Times New Roman" pitchFamily="18" charset="0"/>
                <a:cs typeface="Times New Roman" pitchFamily="18" charset="0"/>
              </a:rPr>
              <a:t>not unusual for people to resist buying from those whose values differ from their own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Corporate identity used to be considered on an </a:t>
            </a:r>
            <a:r>
              <a:rPr lang="en-IN" sz="2000" dirty="0" err="1" smtClean="0">
                <a:latin typeface="Times New Roman" pitchFamily="18" charset="0"/>
                <a:cs typeface="Times New Roman" pitchFamily="18" charset="0"/>
              </a:rPr>
              <a:t>artifactual</a:t>
            </a:r>
            <a:r>
              <a:rPr lang="en-IN" sz="2000" dirty="0" smtClean="0">
                <a:latin typeface="Times New Roman" pitchFamily="18" charset="0"/>
                <a:cs typeface="Times New Roman" pitchFamily="18" charset="0"/>
              </a:rPr>
              <a:t> level where the visibility of the organization (logos, annual reports etc.) was what defined the corporate identity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At a corporate level, image and identity are often used to mean the same thing while marketers will use the terms interchangeably.</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400040"/>
        </p:xfrm>
        <a:graphic>
          <a:graphicData uri="http://schemas.openxmlformats.org/drawingml/2006/table">
            <a:tbl>
              <a:tblPr firstRow="1" bandRow="1">
                <a:tableStyleId>{5C22544A-7EE6-4342-B048-85BDC9FD1C3A}</a:tableStyleId>
              </a:tblPr>
              <a:tblGrid>
                <a:gridCol w="2622550"/>
                <a:gridCol w="1949450"/>
                <a:gridCol w="3295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new approach to the corporate image management process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Abratt, R. (1989),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Emphasis is placed on the difference between corporate image, corporate identity and corporate philosophy.</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Corporate identity and corporate image revisited - A semiotic perspective</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Christensen, L,T. Askegaard, S. (2001)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Asserts that the marketing discipline has been quite instrumental in securing and maintaining both practical and theoretical attention to the issues of identity and image in contemporary </a:t>
                      </a:r>
                      <a:r>
                        <a:rPr lang="en-US" sz="2000" dirty="0" err="1">
                          <a:solidFill>
                            <a:srgbClr val="333333"/>
                          </a:solidFill>
                          <a:latin typeface="Times New Roman"/>
                          <a:ea typeface="Calibri"/>
                          <a:cs typeface="Latha"/>
                        </a:rPr>
                        <a:t>organisations</a:t>
                      </a:r>
                      <a:r>
                        <a:rPr lang="en-US" sz="2000" dirty="0">
                          <a:solidFill>
                            <a:srgbClr val="333333"/>
                          </a:solidFill>
                          <a:latin typeface="Times New Roman"/>
                          <a:ea typeface="Calibri"/>
                          <a:cs typeface="Latha"/>
                        </a:rPr>
                        <a:t>.</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2228850"/>
                <a:gridCol w="2914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The relationship between corporate culture and corporate identity</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Downey, S.M. (1987) </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This identity is developing through the projection of one positive image that will increase its public confidence about the quality and achievements of the organization.</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Research Methods in Business Studies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Ghauri, P., Grönhaug, K (2005),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It is also a systematic design, collection, analysis and reporting the findings &amp; solutions for the marketing problem of a company.</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2.jpg"/>
          <p:cNvPicPr>
            <a:picLocks noGrp="1" noChangeAspect="1" noChangeArrowheads="1"/>
          </p:cNvPicPr>
          <p:nvPr>
            <p:ph idx="1"/>
          </p:nvPr>
        </p:nvPicPr>
        <p:blipFill>
          <a:blip r:embed="rId2"/>
          <a:srcRect/>
          <a:stretch>
            <a:fillRect/>
          </a:stretch>
        </p:blipFill>
        <p:spPr bwMode="auto">
          <a:xfrm>
            <a:off x="1905000" y="1295400"/>
            <a:ext cx="6629400" cy="49530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349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228600"/>
            <a:ext cx="7498080" cy="4800600"/>
          </a:xfrm>
        </p:spPr>
        <p:txBody>
          <a:bodyPr>
            <a:noAutofit/>
          </a:bodyPr>
          <a:lstStyle/>
          <a:p>
            <a:pPr algn="just">
              <a:lnSpc>
                <a:spcPct val="12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whole paper and makes sure that the purpose of this paper will be met. The purpose of this paper was to investigate how Linnaeus University uses their corporate identity in their communication. LNU places great emphasis in their identity. It is of great importance for LNU that they are working hard with their marketing and their communication with stakeholders. LNU has a clear picture of how they see the university and how they want to communicate the identity. The basis for this is clarity and good internal communication. LNU has since the start had a clear picture of how they want their identity to be and what is important to in conclude in it. To sum up, LNU has good corporate identity management, they seem to understand the importance of corporate identity and that they have to put a lot of effort in it. The university is a success this far and it is the fastest growing university in Sweden. Is this due to the corporate identity? – Well, as the whole paper implies corporate identity is of great importance for organizations and it is believable that the great effort of LNU in corporate identity management have been paying off. </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04800"/>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228600"/>
            <a:ext cx="7790688" cy="5715000"/>
          </a:xfrm>
        </p:spPr>
        <p:txBody>
          <a:bodyPr>
            <a:noAutofit/>
          </a:bodyPr>
          <a:lstStyle/>
          <a:p>
            <a:pPr algn="just">
              <a:lnSpc>
                <a:spcPct val="160000"/>
              </a:lnSpc>
            </a:pPr>
            <a:r>
              <a:rPr lang="en-IN" sz="2000" dirty="0" err="1" smtClean="0">
                <a:latin typeface="Times New Roman" pitchFamily="18" charset="0"/>
                <a:cs typeface="Times New Roman" pitchFamily="18" charset="0"/>
              </a:rPr>
              <a:t>Aberg</a:t>
            </a:r>
            <a:r>
              <a:rPr lang="en-IN" sz="2000" dirty="0" smtClean="0">
                <a:latin typeface="Times New Roman" pitchFamily="18" charset="0"/>
                <a:cs typeface="Times New Roman" pitchFamily="18" charset="0"/>
              </a:rPr>
              <a:t>, L. (1990), Theoretical model and praxis of total communications, International Public Relations Review, Vol. 13 No. 2. </a:t>
            </a:r>
            <a:endParaRPr lang="en-IN" sz="2000" dirty="0" smtClean="0">
              <a:latin typeface="Times New Roman" pitchFamily="18" charset="0"/>
              <a:cs typeface="Times New Roman" pitchFamily="18" charset="0"/>
            </a:endParaRPr>
          </a:p>
          <a:p>
            <a:pPr algn="just">
              <a:lnSpc>
                <a:spcPct val="160000"/>
              </a:lnSpc>
            </a:pPr>
            <a:r>
              <a:rPr lang="en-IN" sz="2000" dirty="0" err="1" smtClean="0">
                <a:latin typeface="Times New Roman" pitchFamily="18" charset="0"/>
                <a:cs typeface="Times New Roman" pitchFamily="18" charset="0"/>
              </a:rPr>
              <a:t>Abratt</a:t>
            </a:r>
            <a:r>
              <a:rPr lang="en-IN" sz="2000" dirty="0" smtClean="0">
                <a:latin typeface="Times New Roman" pitchFamily="18" charset="0"/>
                <a:cs typeface="Times New Roman" pitchFamily="18" charset="0"/>
              </a:rPr>
              <a:t>, R. (1989), A new approach to the corporate image management process, Journal of Marketing Management, Vol. 5 No. 1, pp. 63-76</a:t>
            </a:r>
            <a:r>
              <a:rPr lang="en-IN" sz="2000" dirty="0" smtClean="0">
                <a:latin typeface="Times New Roman" pitchFamily="18" charset="0"/>
                <a:cs typeface="Times New Roman" pitchFamily="18" charset="0"/>
              </a:rPr>
              <a:t>.</a:t>
            </a:r>
          </a:p>
          <a:p>
            <a:pPr algn="just">
              <a:lnSpc>
                <a:spcPct val="160000"/>
              </a:lnSpc>
            </a:pPr>
            <a:r>
              <a:rPr lang="en-IN" sz="2000" dirty="0" smtClean="0">
                <a:latin typeface="Times New Roman" pitchFamily="18" charset="0"/>
                <a:cs typeface="Times New Roman" pitchFamily="18" charset="0"/>
              </a:rPr>
              <a:t>Baker, M.J. and </a:t>
            </a:r>
            <a:r>
              <a:rPr lang="en-IN" sz="2000" dirty="0" err="1" smtClean="0">
                <a:latin typeface="Times New Roman" pitchFamily="18" charset="0"/>
                <a:cs typeface="Times New Roman" pitchFamily="18" charset="0"/>
              </a:rPr>
              <a:t>Balmer</a:t>
            </a:r>
            <a:r>
              <a:rPr lang="en-IN" sz="2000" dirty="0" smtClean="0">
                <a:latin typeface="Times New Roman" pitchFamily="18" charset="0"/>
                <a:cs typeface="Times New Roman" pitchFamily="18" charset="0"/>
              </a:rPr>
              <a:t>, J.M.T. (1997) Visual identity: trappings or substance? European Journal of Marketing, Volume 31, Issue 5, pp. 366–82</a:t>
            </a:r>
            <a:r>
              <a:rPr lang="en-IN" sz="2000" dirty="0" smtClean="0">
                <a:latin typeface="Times New Roman" pitchFamily="18" charset="0"/>
                <a:cs typeface="Times New Roman" pitchFamily="18" charset="0"/>
              </a:rPr>
              <a:t>.</a:t>
            </a:r>
          </a:p>
          <a:p>
            <a:pPr algn="just">
              <a:lnSpc>
                <a:spcPct val="160000"/>
              </a:lnSpc>
            </a:pPr>
            <a:r>
              <a:rPr lang="en-IN" sz="2000" dirty="0" smtClean="0">
                <a:latin typeface="Times New Roman" pitchFamily="18" charset="0"/>
                <a:cs typeface="Times New Roman" pitchFamily="18" charset="0"/>
              </a:rPr>
              <a:t>Christensen, L,T. </a:t>
            </a:r>
            <a:r>
              <a:rPr lang="en-IN" sz="2000" dirty="0" err="1" smtClean="0">
                <a:latin typeface="Times New Roman" pitchFamily="18" charset="0"/>
                <a:cs typeface="Times New Roman" pitchFamily="18" charset="0"/>
              </a:rPr>
              <a:t>Askegaard</a:t>
            </a:r>
            <a:r>
              <a:rPr lang="en-IN" sz="2000" dirty="0" smtClean="0">
                <a:latin typeface="Times New Roman" pitchFamily="18" charset="0"/>
                <a:cs typeface="Times New Roman" pitchFamily="18" charset="0"/>
              </a:rPr>
              <a:t>, S. (2001) Corporate identity and corporate image revisited - A semiotic perspective, European Journal of Marketing, Vol. 35 </a:t>
            </a:r>
            <a:r>
              <a:rPr lang="en-IN" sz="2000" dirty="0" err="1" smtClean="0">
                <a:latin typeface="Times New Roman" pitchFamily="18" charset="0"/>
                <a:cs typeface="Times New Roman" pitchFamily="18" charset="0"/>
              </a:rPr>
              <a:t>Iss</a:t>
            </a:r>
            <a:r>
              <a:rPr lang="en-IN" sz="2000" dirty="0" smtClean="0">
                <a:latin typeface="Times New Roman" pitchFamily="18" charset="0"/>
                <a:cs typeface="Times New Roman" pitchFamily="18" charset="0"/>
              </a:rPr>
              <a:t>: 3/4, pp.292 – 315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Downey</a:t>
            </a:r>
            <a:r>
              <a:rPr lang="en-IN" sz="2000" dirty="0" smtClean="0">
                <a:latin typeface="Times New Roman" pitchFamily="18" charset="0"/>
                <a:cs typeface="Times New Roman" pitchFamily="18" charset="0"/>
              </a:rPr>
              <a:t>, S.M. (1987) The relationship between corporate culture and corporate identity. Public Relations Quarterly, Volume 31, Issue 4, pp. 7–12.</a:t>
            </a:r>
            <a:endParaRPr lang="en-US" sz="20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2000" dirty="0" err="1" smtClean="0">
                <a:latin typeface="Times New Roman" pitchFamily="18" charset="0"/>
                <a:cs typeface="Times New Roman" pitchFamily="18" charset="0"/>
              </a:rPr>
              <a:t>Eisenhardt</a:t>
            </a:r>
            <a:r>
              <a:rPr lang="en-IN" sz="2000" dirty="0" smtClean="0">
                <a:latin typeface="Times New Roman" pitchFamily="18" charset="0"/>
                <a:cs typeface="Times New Roman" pitchFamily="18" charset="0"/>
              </a:rPr>
              <a:t>, K. M., </a:t>
            </a:r>
            <a:r>
              <a:rPr lang="en-IN" sz="2000" dirty="0" err="1" smtClean="0">
                <a:latin typeface="Times New Roman" pitchFamily="18" charset="0"/>
                <a:cs typeface="Times New Roman" pitchFamily="18" charset="0"/>
              </a:rPr>
              <a:t>Graebner</a:t>
            </a:r>
            <a:r>
              <a:rPr lang="en-IN" sz="2000" dirty="0" smtClean="0">
                <a:latin typeface="Times New Roman" pitchFamily="18" charset="0"/>
                <a:cs typeface="Times New Roman" pitchFamily="18" charset="0"/>
              </a:rPr>
              <a:t>, M. E. (2007). Theory Building from Cases: Opportunities and Challenges, Academy of Management Journal, 50(1): 25-32 </a:t>
            </a:r>
            <a:endParaRPr lang="en-IN" sz="2000" dirty="0" smtClean="0">
              <a:latin typeface="Times New Roman" pitchFamily="18" charset="0"/>
              <a:cs typeface="Times New Roman" pitchFamily="18" charset="0"/>
            </a:endParaRPr>
          </a:p>
          <a:p>
            <a:pPr algn="just">
              <a:lnSpc>
                <a:spcPct val="170000"/>
              </a:lnSpc>
            </a:pPr>
            <a:r>
              <a:rPr lang="en-IN" sz="2000" dirty="0" err="1" smtClean="0">
                <a:latin typeface="Times New Roman" pitchFamily="18" charset="0"/>
                <a:cs typeface="Times New Roman" pitchFamily="18" charset="0"/>
              </a:rPr>
              <a:t>Foo</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Check-</a:t>
            </a:r>
            <a:r>
              <a:rPr lang="en-IN" sz="2000" dirty="0" err="1" smtClean="0">
                <a:latin typeface="Times New Roman" pitchFamily="18" charset="0"/>
                <a:cs typeface="Times New Roman" pitchFamily="18" charset="0"/>
              </a:rPr>
              <a:t>Teck</a:t>
            </a:r>
            <a:r>
              <a:rPr lang="en-IN" sz="2000" dirty="0" smtClean="0">
                <a:latin typeface="Times New Roman" pitchFamily="18" charset="0"/>
                <a:cs typeface="Times New Roman" pitchFamily="18" charset="0"/>
              </a:rPr>
              <a:t>, Andy Lowe, (1999), </a:t>
            </a:r>
            <a:r>
              <a:rPr lang="en-IN" sz="2000" dirty="0" err="1" smtClean="0">
                <a:latin typeface="Times New Roman" pitchFamily="18" charset="0"/>
                <a:cs typeface="Times New Roman" pitchFamily="18" charset="0"/>
              </a:rPr>
              <a:t>Modeling</a:t>
            </a:r>
            <a:r>
              <a:rPr lang="en-IN" sz="2000" dirty="0" smtClean="0">
                <a:latin typeface="Times New Roman" pitchFamily="18" charset="0"/>
                <a:cs typeface="Times New Roman" pitchFamily="18" charset="0"/>
              </a:rPr>
              <a:t> for corporate identity studies: case of identity as communications strategy, Corporate Communications, Vol. 4 </a:t>
            </a:r>
            <a:r>
              <a:rPr lang="en-IN" sz="2000" dirty="0" err="1" smtClean="0">
                <a:latin typeface="Times New Roman" pitchFamily="18" charset="0"/>
                <a:cs typeface="Times New Roman" pitchFamily="18" charset="0"/>
              </a:rPr>
              <a:t>Iss</a:t>
            </a:r>
            <a:r>
              <a:rPr lang="en-IN" sz="2000" dirty="0" smtClean="0">
                <a:latin typeface="Times New Roman" pitchFamily="18" charset="0"/>
                <a:cs typeface="Times New Roman" pitchFamily="18" charset="0"/>
              </a:rPr>
              <a:t>: 2, pp.89 – 92 </a:t>
            </a:r>
            <a:endParaRPr lang="en-IN" sz="2000" dirty="0" smtClean="0">
              <a:latin typeface="Times New Roman" pitchFamily="18" charset="0"/>
              <a:cs typeface="Times New Roman" pitchFamily="18" charset="0"/>
            </a:endParaRPr>
          </a:p>
          <a:p>
            <a:pPr algn="just">
              <a:lnSpc>
                <a:spcPct val="170000"/>
              </a:lnSpc>
            </a:pPr>
            <a:r>
              <a:rPr lang="en-IN" sz="2000" dirty="0" err="1" smtClean="0">
                <a:latin typeface="Times New Roman" pitchFamily="18" charset="0"/>
                <a:cs typeface="Times New Roman" pitchFamily="18" charset="0"/>
              </a:rPr>
              <a:t>Ghauri</a:t>
            </a:r>
            <a:r>
              <a:rPr lang="en-IN" sz="2000" dirty="0" smtClean="0">
                <a:latin typeface="Times New Roman" pitchFamily="18" charset="0"/>
                <a:cs typeface="Times New Roman" pitchFamily="18" charset="0"/>
              </a:rPr>
              <a:t>, P., </a:t>
            </a:r>
            <a:r>
              <a:rPr lang="en-IN" sz="2000" dirty="0" err="1" smtClean="0">
                <a:latin typeface="Times New Roman" pitchFamily="18" charset="0"/>
                <a:cs typeface="Times New Roman" pitchFamily="18" charset="0"/>
              </a:rPr>
              <a:t>Grönhaug</a:t>
            </a:r>
            <a:r>
              <a:rPr lang="en-IN" sz="2000" dirty="0" smtClean="0">
                <a:latin typeface="Times New Roman" pitchFamily="18" charset="0"/>
                <a:cs typeface="Times New Roman" pitchFamily="18" charset="0"/>
              </a:rPr>
              <a:t>, K (2005), “Research Methods in Business Studies”, Third Edition, Pearson Education Limited, Essex, England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Gray</a:t>
            </a:r>
            <a:r>
              <a:rPr lang="en-IN" sz="2000" dirty="0" smtClean="0">
                <a:latin typeface="Times New Roman" pitchFamily="18" charset="0"/>
                <a:cs typeface="Times New Roman" pitchFamily="18" charset="0"/>
              </a:rPr>
              <a:t>, E.R. and </a:t>
            </a:r>
            <a:r>
              <a:rPr lang="en-IN" sz="2000" dirty="0" err="1" smtClean="0">
                <a:latin typeface="Times New Roman" pitchFamily="18" charset="0"/>
                <a:cs typeface="Times New Roman" pitchFamily="18" charset="0"/>
              </a:rPr>
              <a:t>Smeltzer</a:t>
            </a:r>
            <a:r>
              <a:rPr lang="en-IN" sz="2000" dirty="0" smtClean="0">
                <a:latin typeface="Times New Roman" pitchFamily="18" charset="0"/>
                <a:cs typeface="Times New Roman" pitchFamily="18" charset="0"/>
              </a:rPr>
              <a:t>, L.R. (1985) Corporate image: an integral part of strategy. Sloan Management Review 73–8.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Gray</a:t>
            </a:r>
            <a:r>
              <a:rPr lang="en-IN" sz="2000" dirty="0" smtClean="0">
                <a:latin typeface="Times New Roman" pitchFamily="18" charset="0"/>
                <a:cs typeface="Times New Roman" pitchFamily="18" charset="0"/>
              </a:rPr>
              <a:t>, E. </a:t>
            </a:r>
            <a:r>
              <a:rPr lang="en-IN" sz="2000" dirty="0" err="1" smtClean="0">
                <a:latin typeface="Times New Roman" pitchFamily="18" charset="0"/>
                <a:cs typeface="Times New Roman" pitchFamily="18" charset="0"/>
              </a:rPr>
              <a:t>Balmer</a:t>
            </a:r>
            <a:r>
              <a:rPr lang="en-IN" sz="2000" dirty="0" smtClean="0">
                <a:latin typeface="Times New Roman" pitchFamily="18" charset="0"/>
                <a:cs typeface="Times New Roman" pitchFamily="18" charset="0"/>
              </a:rPr>
              <a:t>, J (1998), Managing corporate image and corporate reputation, Long Range Planning, Volume 31, Issue 7, pp. 695-702</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1260</TotalTime>
  <Words>1368</Words>
  <Application>Microsoft Office PowerPoint</Application>
  <PresentationFormat>On-screen Show (4:3)</PresentationFormat>
  <Paragraphs>70</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Online smart corporate identity management</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563</cp:revision>
  <dcterms:created xsi:type="dcterms:W3CDTF">2006-08-16T00:00:00Z</dcterms:created>
  <dcterms:modified xsi:type="dcterms:W3CDTF">2021-10-02T15:23:09Z</dcterms:modified>
</cp:coreProperties>
</file>