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Mango pulp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Mango</a:t>
            </a:r>
            <a:r>
              <a:rPr lang="en-IN" sz="2000" dirty="0" smtClean="0">
                <a:latin typeface="Times New Roman" pitchFamily="18" charset="0"/>
                <a:cs typeface="Times New Roman" pitchFamily="18" charset="0"/>
              </a:rPr>
              <a:t>, the king of tropical fruits had a great potential for value added products due to its greater impact on human health. Mango pulp is a preservation technique that overcomes the postharvest losses during the seasons. The current study was focused to develop a pulp from </a:t>
            </a:r>
            <a:r>
              <a:rPr lang="en-IN" sz="2000" dirty="0" err="1" smtClean="0">
                <a:latin typeface="Times New Roman" pitchFamily="18" charset="0"/>
                <a:cs typeface="Times New Roman" pitchFamily="18" charset="0"/>
              </a:rPr>
              <a:t>Kartha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kolomban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mango cultivar and evaluate its physical, biochemical, microbial properties, acceptability and storability. Mango pulp was prepared after steam blanching of fruits for 15 min to preserve the colour at storage time. Developed mango pulp contains 0.58 </a:t>
            </a:r>
            <a:r>
              <a:rPr lang="en-IN" sz="2000" dirty="0" smtClean="0">
                <a:latin typeface="Times New Roman" pitchFamily="18" charset="0"/>
                <a:cs typeface="Times New Roman" pitchFamily="18" charset="0"/>
              </a:rPr>
              <a:t>mg </a:t>
            </a:r>
            <a:r>
              <a:rPr lang="en-IN" sz="2000" dirty="0" smtClean="0">
                <a:latin typeface="Times New Roman" pitchFamily="18" charset="0"/>
                <a:cs typeface="Times New Roman" pitchFamily="18" charset="0"/>
              </a:rPr>
              <a:t>carotene/100 g, 4.83 mg </a:t>
            </a:r>
            <a:r>
              <a:rPr lang="en-IN" sz="2000" dirty="0" err="1" smtClean="0">
                <a:latin typeface="Times New Roman" pitchFamily="18" charset="0"/>
                <a:cs typeface="Times New Roman" pitchFamily="18" charset="0"/>
              </a:rPr>
              <a:t>gallic</a:t>
            </a:r>
            <a:r>
              <a:rPr lang="en-IN" sz="2000" dirty="0" smtClean="0">
                <a:latin typeface="Times New Roman" pitchFamily="18" charset="0"/>
                <a:cs typeface="Times New Roman" pitchFamily="18" charset="0"/>
              </a:rPr>
              <a:t> acid/g, 245.9 mg ascorbic acid/100 g and 374.4 µM </a:t>
            </a:r>
            <a:r>
              <a:rPr lang="en-IN" sz="2000" dirty="0" err="1" smtClean="0">
                <a:latin typeface="Times New Roman" pitchFamily="18" charset="0"/>
                <a:cs typeface="Times New Roman" pitchFamily="18" charset="0"/>
              </a:rPr>
              <a:t>Trolox</a:t>
            </a:r>
            <a:r>
              <a:rPr lang="en-IN" sz="2000" dirty="0" smtClean="0">
                <a:latin typeface="Times New Roman" pitchFamily="18" charset="0"/>
                <a:cs typeface="Times New Roman" pitchFamily="18" charset="0"/>
              </a:rPr>
              <a:t>/100 g, as antioxidant. Microbial counts were less than the standard maximum limits for the mango pulp throughout the 3 months storage period.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TSS </a:t>
            </a:r>
            <a:r>
              <a:rPr lang="en-IN" sz="2000" dirty="0" smtClean="0">
                <a:latin typeface="Times New Roman" pitchFamily="18" charset="0"/>
                <a:cs typeface="Times New Roman" pitchFamily="18" charset="0"/>
              </a:rPr>
              <a:t>and the </a:t>
            </a:r>
            <a:r>
              <a:rPr lang="en-IN" sz="2000" dirty="0" err="1" smtClean="0">
                <a:latin typeface="Times New Roman" pitchFamily="18" charset="0"/>
                <a:cs typeface="Times New Roman" pitchFamily="18" charset="0"/>
              </a:rPr>
              <a:t>titratable</a:t>
            </a:r>
            <a:r>
              <a:rPr lang="en-IN" sz="2000" dirty="0" smtClean="0">
                <a:latin typeface="Times New Roman" pitchFamily="18" charset="0"/>
                <a:cs typeface="Times New Roman" pitchFamily="18" charset="0"/>
              </a:rPr>
              <a:t> acidity were significantly increased (p&lt;0.05) and pH, colour change and moisture were not significantly different during the three-month storage period. However, pH of the pulp was slightly reduced at the time and </a:t>
            </a:r>
            <a:r>
              <a:rPr lang="en-IN" sz="2000" dirty="0" err="1" smtClean="0">
                <a:latin typeface="Times New Roman" pitchFamily="18" charset="0"/>
                <a:cs typeface="Times New Roman" pitchFamily="18" charset="0"/>
              </a:rPr>
              <a:t>carotenoid</a:t>
            </a:r>
            <a:r>
              <a:rPr lang="en-IN" sz="2000" dirty="0" smtClean="0">
                <a:latin typeface="Times New Roman" pitchFamily="18" charset="0"/>
                <a:cs typeface="Times New Roman" pitchFamily="18" charset="0"/>
              </a:rPr>
              <a:t>, phenol, ascorbic contents and antioxidant activity were not significantly different and not observed gradual increases or decreases. Sensory evaluation revealed that jam prepared from developed mango pulp at initial stage and two months after storage were significantly different from control for the colour, taste, </a:t>
            </a:r>
            <a:r>
              <a:rPr lang="en-IN" sz="2000" dirty="0" err="1" smtClean="0">
                <a:latin typeface="Times New Roman" pitchFamily="18" charset="0"/>
                <a:cs typeface="Times New Roman" pitchFamily="18" charset="0"/>
              </a:rPr>
              <a:t>odor</a:t>
            </a:r>
            <a:r>
              <a:rPr lang="en-IN" sz="2000" dirty="0" smtClean="0">
                <a:latin typeface="Times New Roman" pitchFamily="18" charset="0"/>
                <a:cs typeface="Times New Roman" pitchFamily="18" charset="0"/>
              </a:rPr>
              <a:t>, consistency and overall acceptability. The developed mango pulp is successfully accepted by the people. </a:t>
            </a:r>
            <a:r>
              <a:rPr lang="en-IN" sz="2000" dirty="0" err="1" smtClean="0">
                <a:latin typeface="Times New Roman" pitchFamily="18" charset="0"/>
                <a:cs typeface="Times New Roman" pitchFamily="18" charset="0"/>
              </a:rPr>
              <a:t>Karthakolomban</a:t>
            </a:r>
            <a:r>
              <a:rPr lang="en-IN" sz="2000" dirty="0" smtClean="0">
                <a:latin typeface="Times New Roman" pitchFamily="18" charset="0"/>
                <a:cs typeface="Times New Roman" pitchFamily="18" charset="0"/>
              </a:rPr>
              <a:t> mango pulp had superior properties for adding value to the fruit without any preservatives and retained antioxidant properties up to three months.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92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High </a:t>
            </a:r>
            <a:r>
              <a:rPr lang="en-IN" sz="2000" dirty="0" smtClean="0">
                <a:latin typeface="Times New Roman" pitchFamily="18" charset="0"/>
                <a:cs typeface="Times New Roman" pitchFamily="18" charset="0"/>
              </a:rPr>
              <a:t>postharvest loss has been reported in the season due to nonexistence of a cold chain system, lack of proper storage facilities and inadequate processing facilities and </a:t>
            </a:r>
            <a:r>
              <a:rPr lang="en-IN" sz="2000" dirty="0" err="1" smtClean="0">
                <a:latin typeface="Times New Roman" pitchFamily="18" charset="0"/>
                <a:cs typeface="Times New Roman" pitchFamily="18" charset="0"/>
              </a:rPr>
              <a:t>agrobased</a:t>
            </a:r>
            <a:r>
              <a:rPr lang="en-IN" sz="2000" dirty="0" smtClean="0">
                <a:latin typeface="Times New Roman" pitchFamily="18" charset="0"/>
                <a:cs typeface="Times New Roman" pitchFamily="18" charset="0"/>
              </a:rPr>
              <a:t> industries with improved value addition technologies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No sudden change in the existing system of package of this fruit seems to be </a:t>
            </a:r>
            <a:r>
              <a:rPr lang="en-IN" sz="2000" dirty="0" smtClean="0">
                <a:latin typeface="Times New Roman" pitchFamily="18" charset="0"/>
                <a:cs typeface="Times New Roman" pitchFamily="18" charset="0"/>
              </a:rPr>
              <a:t>possible.</a:t>
            </a:r>
          </a:p>
          <a:p>
            <a:pPr algn="just">
              <a:lnSpc>
                <a:spcPct val="150000"/>
              </a:lnSpc>
            </a:pPr>
            <a:r>
              <a:rPr lang="en-IN" sz="2000" dirty="0" smtClean="0">
                <a:latin typeface="Times New Roman" pitchFamily="18" charset="0"/>
                <a:cs typeface="Times New Roman" pitchFamily="18" charset="0"/>
              </a:rPr>
              <a:t>These may be drawn up in consultation with trade, research organizations and Government departments, keeping the economy, availability of the raw material and existing systems of transportation in view.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terms of the existing instructions, NABARD charge the concerned banks, a rate of interest, which would be 3% below the rate charged by the Bank.</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Therefore, introduction of appropriate processing techniques, which can preserve </a:t>
            </a:r>
            <a:r>
              <a:rPr lang="en-IN" sz="2000" dirty="0" err="1" smtClean="0">
                <a:latin typeface="Times New Roman" pitchFamily="18" charset="0"/>
                <a:cs typeface="Times New Roman" pitchFamily="18" charset="0"/>
              </a:rPr>
              <a:t>organoleptic</a:t>
            </a:r>
            <a:r>
              <a:rPr lang="en-IN" sz="2000" dirty="0" smtClean="0">
                <a:latin typeface="Times New Roman" pitchFamily="18" charset="0"/>
                <a:cs typeface="Times New Roman" pitchFamily="18" charset="0"/>
              </a:rPr>
              <a:t>, rheological, nutritional and other quality attributes of fresh mango, will be beneficial in solving this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Mango, the king of tropical fruits had a great potential for value added products due to its greater impact on human health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profile covers almost all aspects of the marketing, such as post-harvest management, marketing practices, quality standards, grading, packaging, transportation, storage, SPS requirements, marketing problems, marketing information, </a:t>
            </a:r>
            <a:r>
              <a:rPr lang="en-IN" sz="2000" dirty="0" smtClean="0">
                <a:latin typeface="Times New Roman" pitchFamily="18" charset="0"/>
                <a:cs typeface="Times New Roman" pitchFamily="18" charset="0"/>
              </a:rPr>
              <a:t>etc</a:t>
            </a:r>
          </a:p>
          <a:p>
            <a:pPr algn="just">
              <a:lnSpc>
                <a:spcPct val="150000"/>
              </a:lnSpc>
            </a:pPr>
            <a:r>
              <a:rPr lang="en-IN" sz="2000" dirty="0" smtClean="0">
                <a:latin typeface="Times New Roman" pitchFamily="18" charset="0"/>
                <a:cs typeface="Times New Roman" pitchFamily="18" charset="0"/>
              </a:rPr>
              <a:t>This problem has been attributed to the causes like </a:t>
            </a:r>
            <a:r>
              <a:rPr lang="en-IN" sz="2000" dirty="0" err="1" smtClean="0">
                <a:latin typeface="Times New Roman" pitchFamily="18" charset="0"/>
                <a:cs typeface="Times New Roman" pitchFamily="18" charset="0"/>
              </a:rPr>
              <a:t>genetical</a:t>
            </a:r>
            <a:r>
              <a:rPr lang="en-IN" sz="2000" dirty="0" smtClean="0">
                <a:latin typeface="Times New Roman" pitchFamily="18" charset="0"/>
                <a:cs typeface="Times New Roman" pitchFamily="18" charset="0"/>
              </a:rPr>
              <a:t>, physiological, environmental and nutritional factors.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Separate pre-cooling facility is proposed for rapid removal of field heat. Ideally, Mangoes are graded, packed, pre-cooled and transhipped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size 120 </a:t>
            </a:r>
            <a:r>
              <a:rPr lang="en-IN" sz="2000" dirty="0" err="1" smtClean="0">
                <a:latin typeface="Times New Roman" pitchFamily="18" charset="0"/>
                <a:cs typeface="Times New Roman" pitchFamily="18" charset="0"/>
              </a:rPr>
              <a:t>Cu.m</a:t>
            </a:r>
            <a:r>
              <a:rPr lang="en-IN" sz="2000" dirty="0" smtClean="0">
                <a:latin typeface="Times New Roman" pitchFamily="18" charset="0"/>
                <a:cs typeface="Times New Roman" pitchFamily="18" charset="0"/>
              </a:rPr>
              <a:t>. is adequate for storing about 50 tonnes mango at a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export-oriented unit should have an office to manage various operations. Therefore, an office building of 50 </a:t>
            </a:r>
            <a:r>
              <a:rPr lang="en-IN" sz="2000" dirty="0" err="1" smtClean="0">
                <a:latin typeface="Times New Roman" pitchFamily="18" charset="0"/>
                <a:cs typeface="Times New Roman" pitchFamily="18" charset="0"/>
              </a:rPr>
              <a:t>sq.m</a:t>
            </a:r>
            <a:r>
              <a:rPr lang="en-IN" sz="2000" dirty="0" smtClean="0">
                <a:latin typeface="Times New Roman" pitchFamily="18" charset="0"/>
                <a:cs typeface="Times New Roman" pitchFamily="18" charset="0"/>
              </a:rPr>
              <a:t>. size has been proposed. Office should be fully equipped with facilities such as telephone, typewriter, and fax machine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a commercial scale or for export purpose, they are sometimes dipped in hot water, containing fungicide for the control of diseases.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Grading of agricultural produce as per accepted quality standards helps farmers, marketing functionaries, processors, traders and consumers in efficient marketing.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Packaging of fruits is also required for efficient handling and marketing, better eye appeal and better shelf life by reducing mechanical damage and water loss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Proper packaging helps in efficient marketing of fresh fruits, as it protects them from mechanical damage, moisture loss, pilferage and dirt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marine transport is relatively slow which consume a fairly more time in comparison to other means of transportation to cover long destinations, inter-continental transportation, ship is the cheapest and most energy efficient.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Post-harvest quality of mango (</a:t>
                      </a:r>
                      <a:r>
                        <a:rPr lang="en-US" sz="2000" dirty="0" err="1">
                          <a:latin typeface="Times New Roman"/>
                          <a:ea typeface="Calibri"/>
                          <a:cs typeface="Latha"/>
                        </a:rPr>
                        <a:t>mangifera</a:t>
                      </a:r>
                      <a:r>
                        <a:rPr lang="en-US" sz="2000" dirty="0">
                          <a:latin typeface="Times New Roman"/>
                          <a:ea typeface="Calibri"/>
                          <a:cs typeface="Latha"/>
                        </a:rPr>
                        <a:t> </a:t>
                      </a:r>
                      <a:r>
                        <a:rPr lang="en-US" sz="2000" dirty="0" err="1">
                          <a:latin typeface="Times New Roman"/>
                          <a:ea typeface="Calibri"/>
                          <a:cs typeface="Latha"/>
                        </a:rPr>
                        <a:t>indica</a:t>
                      </a:r>
                      <a:r>
                        <a:rPr lang="en-US" sz="2000" dirty="0">
                          <a:latin typeface="Times New Roman"/>
                          <a:ea typeface="Calibri"/>
                          <a:cs typeface="Latha"/>
                        </a:rPr>
                        <a:t>. L) fruit as affected by </a:t>
                      </a:r>
                      <a:r>
                        <a:rPr lang="en-US" sz="2000" dirty="0" err="1">
                          <a:latin typeface="Times New Roman"/>
                          <a:ea typeface="Calibri"/>
                          <a:cs typeface="Latha"/>
                        </a:rPr>
                        <a:t>chitosan</a:t>
                      </a:r>
                      <a:r>
                        <a:rPr lang="en-US" sz="2000" dirty="0">
                          <a:latin typeface="Times New Roman"/>
                          <a:ea typeface="Calibri"/>
                          <a:cs typeface="Latha"/>
                        </a:rPr>
                        <a:t> coating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Abbasi NA, Zafar I, Maqbool M, Hafiz AF (2009).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effect of various chitosan coatings on fruit ripening behaviour, biochemical and organoleptic characteristics were evaluated during storage.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Kinetics of colour changes in dehydrated carrots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Koca N, Burdurlu HS, Karadeniz F (2007).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2E2E2E"/>
                          </a:solidFill>
                          <a:latin typeface="Times New Roman"/>
                          <a:ea typeface="Calibri"/>
                          <a:cs typeface="Latha"/>
                        </a:rPr>
                        <a:t>Nonenzymatic</a:t>
                      </a:r>
                      <a:r>
                        <a:rPr lang="en-US" sz="2000" dirty="0">
                          <a:solidFill>
                            <a:srgbClr val="2E2E2E"/>
                          </a:solidFill>
                          <a:latin typeface="Times New Roman"/>
                          <a:ea typeface="Calibri"/>
                          <a:cs typeface="Latha"/>
                        </a:rPr>
                        <a:t> browning of dehydrated carrots was also investigated and this reaction fitted to zero-order kinetic model.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752600"/>
                <a:gridCol w="236220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Food Analysis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Nielsen S (2010).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laboratory manual, now in its second edition, should be a useful resource to help students meet the third requirement.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Storage studies of mango packed using biodegradable chitosan film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Sirinivasa PC, Baskaran R, Ramesh MN, Prashanth H, Tharanathan R N (2002).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fruits stored as such had a shelf-life of 9ǃ days, whereas those stored in low-density polyethylene showed off-</a:t>
                      </a:r>
                      <a:r>
                        <a:rPr lang="en-US" sz="2000" dirty="0" err="1">
                          <a:solidFill>
                            <a:srgbClr val="333333"/>
                          </a:solidFill>
                          <a:latin typeface="Times New Roman"/>
                          <a:ea typeface="Calibri"/>
                          <a:cs typeface="Latha"/>
                        </a:rPr>
                        <a:t>flavour</a:t>
                      </a:r>
                      <a:r>
                        <a:rPr lang="en-US" sz="2000" dirty="0">
                          <a:solidFill>
                            <a:srgbClr val="333333"/>
                          </a:solidFill>
                          <a:latin typeface="Times New Roman"/>
                          <a:ea typeface="Calibri"/>
                          <a:cs typeface="Latha"/>
                        </a:rPr>
                        <a:t> due to fermentation and fungal growth on the stalk and around the fruits, and were partially spoiled.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png"/>
          <p:cNvPicPr>
            <a:picLocks noGrp="1" noChangeAspect="1" noChangeArrowheads="1"/>
          </p:cNvPicPr>
          <p:nvPr>
            <p:ph idx="1"/>
          </p:nvPr>
        </p:nvPicPr>
        <p:blipFill>
          <a:blip r:embed="rId2"/>
          <a:srcRect/>
          <a:stretch>
            <a:fillRect/>
          </a:stretch>
        </p:blipFill>
        <p:spPr bwMode="auto">
          <a:xfrm>
            <a:off x="1600200" y="1447800"/>
            <a:ext cx="66294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Current </a:t>
            </a:r>
            <a:r>
              <a:rPr lang="en-IN" sz="2000" dirty="0" smtClean="0">
                <a:latin typeface="Times New Roman" pitchFamily="18" charset="0"/>
                <a:cs typeface="Times New Roman" pitchFamily="18" charset="0"/>
              </a:rPr>
              <a:t>study was conducted to develop a mango pulp with the consumer acceptability and the storability without any preservative or any additive. Though, people have judgment that </a:t>
            </a:r>
            <a:r>
              <a:rPr lang="en-IN" sz="2000" dirty="0" err="1" smtClean="0">
                <a:latin typeface="Times New Roman" pitchFamily="18" charset="0"/>
                <a:cs typeface="Times New Roman" pitchFamily="18" charset="0"/>
              </a:rPr>
              <a:t>Karthakolomban</a:t>
            </a:r>
            <a:r>
              <a:rPr lang="en-IN" sz="2000" dirty="0" smtClean="0">
                <a:latin typeface="Times New Roman" pitchFamily="18" charset="0"/>
                <a:cs typeface="Times New Roman" pitchFamily="18" charset="0"/>
              </a:rPr>
              <a:t> mango can’t process because of its’ easily browning nature. The study was able to successfully minimize the colour changes during processing and maintain it for two months storage due to applied steam blanching treatment (for 15 min) prior to processing. The processing conditions of developing mango pulp was successfully established by obtaining a product with low microbial count (103 ) and maintaining the level at acceptable range (105 ) during the storage. Moreover, the product was superior in other </a:t>
            </a:r>
            <a:r>
              <a:rPr lang="en-IN" sz="2000" dirty="0" err="1" smtClean="0">
                <a:latin typeface="Times New Roman" pitchFamily="18" charset="0"/>
                <a:cs typeface="Times New Roman" pitchFamily="18" charset="0"/>
              </a:rPr>
              <a:t>physico</a:t>
            </a:r>
            <a:r>
              <a:rPr lang="en-IN" sz="2000" dirty="0" smtClean="0">
                <a:latin typeface="Times New Roman" pitchFamily="18" charset="0"/>
                <a:cs typeface="Times New Roman" pitchFamily="18" charset="0"/>
              </a:rPr>
              <a:t>-chemical properties and </a:t>
            </a:r>
            <a:r>
              <a:rPr lang="en-IN" sz="2000" dirty="0" err="1" smtClean="0">
                <a:latin typeface="Times New Roman" pitchFamily="18" charset="0"/>
                <a:cs typeface="Times New Roman" pitchFamily="18" charset="0"/>
              </a:rPr>
              <a:t>organoleptic</a:t>
            </a:r>
            <a:r>
              <a:rPr lang="en-IN" sz="2000" dirty="0" smtClean="0">
                <a:latin typeface="Times New Roman" pitchFamily="18" charset="0"/>
                <a:cs typeface="Times New Roman" pitchFamily="18" charset="0"/>
              </a:rPr>
              <a:t> properties. Finally, as a recommendation, </a:t>
            </a:r>
            <a:r>
              <a:rPr lang="en-IN" sz="2000" dirty="0" err="1" smtClean="0">
                <a:latin typeface="Times New Roman" pitchFamily="18" charset="0"/>
                <a:cs typeface="Times New Roman" pitchFamily="18" charset="0"/>
              </a:rPr>
              <a:t>Karthakolomban</a:t>
            </a:r>
            <a:r>
              <a:rPr lang="en-IN" sz="2000" dirty="0" smtClean="0">
                <a:latin typeface="Times New Roman" pitchFamily="18" charset="0"/>
                <a:cs typeface="Times New Roman" pitchFamily="18" charset="0"/>
              </a:rPr>
              <a:t> mango pulp could be a good alternative to preserve fresh mango without using any harmful chemical preservatives, additives and without significant losses in nutritional quality up to three months. This will be a good solution to reduce the postharvest loss of mango fruits in seasons and to overcome the deficit and higher prices in the off season.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Abbasi</a:t>
            </a:r>
            <a:r>
              <a:rPr lang="en-IN" sz="2000" dirty="0" smtClean="0">
                <a:latin typeface="Times New Roman" pitchFamily="18" charset="0"/>
                <a:cs typeface="Times New Roman" pitchFamily="18" charset="0"/>
              </a:rPr>
              <a:t> NA, </a:t>
            </a:r>
            <a:r>
              <a:rPr lang="en-IN" sz="2000" dirty="0" err="1" smtClean="0">
                <a:latin typeface="Times New Roman" pitchFamily="18" charset="0"/>
                <a:cs typeface="Times New Roman" pitchFamily="18" charset="0"/>
              </a:rPr>
              <a:t>Zafar</a:t>
            </a:r>
            <a:r>
              <a:rPr lang="en-IN" sz="2000" dirty="0" smtClean="0">
                <a:latin typeface="Times New Roman" pitchFamily="18" charset="0"/>
                <a:cs typeface="Times New Roman" pitchFamily="18" charset="0"/>
              </a:rPr>
              <a:t> I, </a:t>
            </a:r>
            <a:r>
              <a:rPr lang="en-IN" sz="2000" dirty="0" err="1" smtClean="0">
                <a:latin typeface="Times New Roman" pitchFamily="18" charset="0"/>
                <a:cs typeface="Times New Roman" pitchFamily="18" charset="0"/>
              </a:rPr>
              <a:t>Maqbool</a:t>
            </a:r>
            <a:r>
              <a:rPr lang="en-IN" sz="2000" dirty="0" smtClean="0">
                <a:latin typeface="Times New Roman" pitchFamily="18" charset="0"/>
                <a:cs typeface="Times New Roman" pitchFamily="18" charset="0"/>
              </a:rPr>
              <a:t> M, Hafiz AF (2009). Post-harvest quality of mango (</a:t>
            </a:r>
            <a:r>
              <a:rPr lang="en-IN" sz="2000" dirty="0" err="1" smtClean="0">
                <a:latin typeface="Times New Roman" pitchFamily="18" charset="0"/>
                <a:cs typeface="Times New Roman" pitchFamily="18" charset="0"/>
              </a:rPr>
              <a:t>mangifera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indica</a:t>
            </a:r>
            <a:r>
              <a:rPr lang="en-IN" sz="2000" dirty="0" smtClean="0">
                <a:latin typeface="Times New Roman" pitchFamily="18" charset="0"/>
                <a:cs typeface="Times New Roman" pitchFamily="18" charset="0"/>
              </a:rPr>
              <a:t>. L) fruit as affected by </a:t>
            </a:r>
            <a:r>
              <a:rPr lang="en-IN" sz="2000" dirty="0" err="1" smtClean="0">
                <a:latin typeface="Times New Roman" pitchFamily="18" charset="0"/>
                <a:cs typeface="Times New Roman" pitchFamily="18" charset="0"/>
              </a:rPr>
              <a:t>chitosan</a:t>
            </a:r>
            <a:r>
              <a:rPr lang="en-IN" sz="2000" dirty="0" smtClean="0">
                <a:latin typeface="Times New Roman" pitchFamily="18" charset="0"/>
                <a:cs typeface="Times New Roman" pitchFamily="18" charset="0"/>
              </a:rPr>
              <a:t> coating. Pak. J. Bot.41(1): 343-357.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Akhtar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SS, </a:t>
            </a:r>
            <a:r>
              <a:rPr lang="en-IN" sz="2000" dirty="0" err="1" smtClean="0">
                <a:latin typeface="Times New Roman" pitchFamily="18" charset="0"/>
                <a:cs typeface="Times New Roman" pitchFamily="18" charset="0"/>
              </a:rPr>
              <a:t>Mahmood</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Naz</a:t>
            </a:r>
            <a:r>
              <a:rPr lang="en-IN" sz="2000" dirty="0" smtClean="0">
                <a:latin typeface="Times New Roman" pitchFamily="18" charset="0"/>
                <a:cs typeface="Times New Roman" pitchFamily="18" charset="0"/>
              </a:rPr>
              <a:t> M, Sultan MT (2009). Sensory evaluation of mangoes (</a:t>
            </a:r>
            <a:r>
              <a:rPr lang="en-IN" sz="2000" dirty="0" err="1" smtClean="0">
                <a:latin typeface="Times New Roman" pitchFamily="18" charset="0"/>
                <a:cs typeface="Times New Roman" pitchFamily="18" charset="0"/>
              </a:rPr>
              <a:t>Mangifera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indica</a:t>
            </a:r>
            <a:r>
              <a:rPr lang="en-IN" sz="2000" dirty="0" smtClean="0">
                <a:latin typeface="Times New Roman" pitchFamily="18" charset="0"/>
                <a:cs typeface="Times New Roman" pitchFamily="18" charset="0"/>
              </a:rPr>
              <a:t>. L) grown in different regions of Pakistan. Pak. J. Bot. 41(6): 2821-2829</a:t>
            </a:r>
            <a:r>
              <a:rPr lang="en-IN" sz="2000" dirty="0" smtClean="0">
                <a:latin typeface="Times New Roman" pitchFamily="18" charset="0"/>
                <a:cs typeface="Times New Roman" pitchFamily="18" charset="0"/>
              </a:rPr>
              <a:t>.</a:t>
            </a:r>
          </a:p>
          <a:p>
            <a:pPr algn="just">
              <a:lnSpc>
                <a:spcPct val="160000"/>
              </a:lnSpc>
            </a:pPr>
            <a:r>
              <a:rPr lang="en-IN" sz="2000" dirty="0" err="1" smtClean="0">
                <a:latin typeface="Times New Roman" pitchFamily="18" charset="0"/>
                <a:cs typeface="Times New Roman" pitchFamily="18" charset="0"/>
              </a:rPr>
              <a:t>Koca</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Burdurlu</a:t>
            </a:r>
            <a:r>
              <a:rPr lang="en-IN" sz="2000" dirty="0" smtClean="0">
                <a:latin typeface="Times New Roman" pitchFamily="18" charset="0"/>
                <a:cs typeface="Times New Roman" pitchFamily="18" charset="0"/>
              </a:rPr>
              <a:t> HS, </a:t>
            </a:r>
            <a:r>
              <a:rPr lang="en-IN" sz="2000" dirty="0" err="1" smtClean="0">
                <a:latin typeface="Times New Roman" pitchFamily="18" charset="0"/>
                <a:cs typeface="Times New Roman" pitchFamily="18" charset="0"/>
              </a:rPr>
              <a:t>Karadeniz</a:t>
            </a:r>
            <a:r>
              <a:rPr lang="en-IN" sz="2000" dirty="0" smtClean="0">
                <a:latin typeface="Times New Roman" pitchFamily="18" charset="0"/>
                <a:cs typeface="Times New Roman" pitchFamily="18" charset="0"/>
              </a:rPr>
              <a:t> F (2007). Kinetics of colour changes in dehydrated carrots. J. Food Eng. 78:449-455.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Ndiaye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Shi-Ying, Wang Z (2009). Steam blanching effect on </a:t>
            </a:r>
            <a:r>
              <a:rPr lang="en-IN" sz="2000" dirty="0" err="1" smtClean="0">
                <a:latin typeface="Times New Roman" pitchFamily="18" charset="0"/>
                <a:cs typeface="Times New Roman" pitchFamily="18" charset="0"/>
              </a:rPr>
              <a:t>polyphenoloxidase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peroxidase</a:t>
            </a:r>
            <a:r>
              <a:rPr lang="en-IN" sz="2000" dirty="0" smtClean="0">
                <a:latin typeface="Times New Roman" pitchFamily="18" charset="0"/>
                <a:cs typeface="Times New Roman" pitchFamily="18" charset="0"/>
              </a:rPr>
              <a:t> and colour of mango (</a:t>
            </a:r>
            <a:r>
              <a:rPr lang="en-IN" sz="2000" dirty="0" err="1" smtClean="0">
                <a:latin typeface="Times New Roman" pitchFamily="18" charset="0"/>
                <a:cs typeface="Times New Roman" pitchFamily="18" charset="0"/>
              </a:rPr>
              <a:t>Mangifera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indica</a:t>
            </a:r>
            <a:r>
              <a:rPr lang="en-IN" sz="2000" dirty="0" smtClean="0">
                <a:latin typeface="Times New Roman" pitchFamily="18" charset="0"/>
                <a:cs typeface="Times New Roman" pitchFamily="18" charset="0"/>
              </a:rPr>
              <a:t>. L.) slices. FOOD CHEM. 113 (1): 92-95</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Nielsen S (2010). Food Analysis. 4thedn. New York, USA. Springer, pp.227-232.</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err="1" smtClean="0">
                <a:latin typeface="Times New Roman" pitchFamily="18" charset="0"/>
                <a:cs typeface="Times New Roman" pitchFamily="18" charset="0"/>
              </a:rPr>
              <a:t>Oranusi</a:t>
            </a:r>
            <a:r>
              <a:rPr lang="en-IN" sz="1800" dirty="0" smtClean="0">
                <a:latin typeface="Times New Roman" pitchFamily="18" charset="0"/>
                <a:cs typeface="Times New Roman" pitchFamily="18" charset="0"/>
              </a:rPr>
              <a:t> US, </a:t>
            </a:r>
            <a:r>
              <a:rPr lang="en-IN" sz="1800" dirty="0" err="1" smtClean="0">
                <a:latin typeface="Times New Roman" pitchFamily="18" charset="0"/>
                <a:cs typeface="Times New Roman" pitchFamily="18" charset="0"/>
              </a:rPr>
              <a:t>Braide</a:t>
            </a:r>
            <a:r>
              <a:rPr lang="en-IN" sz="1800" dirty="0" smtClean="0">
                <a:latin typeface="Times New Roman" pitchFamily="18" charset="0"/>
                <a:cs typeface="Times New Roman" pitchFamily="18" charset="0"/>
              </a:rPr>
              <a:t> W, </a:t>
            </a:r>
            <a:r>
              <a:rPr lang="en-IN" sz="1800" dirty="0" err="1" smtClean="0">
                <a:latin typeface="Times New Roman" pitchFamily="18" charset="0"/>
                <a:cs typeface="Times New Roman" pitchFamily="18" charset="0"/>
              </a:rPr>
              <a:t>Nezianya</a:t>
            </a:r>
            <a:r>
              <a:rPr lang="en-IN" sz="1800" dirty="0" smtClean="0">
                <a:latin typeface="Times New Roman" pitchFamily="18" charset="0"/>
                <a:cs typeface="Times New Roman" pitchFamily="18" charset="0"/>
              </a:rPr>
              <a:t> HO (2012). Microbial and chemical quality assessment of some commercially packed fruit juices sold in Nigeria. GJBS. 2 (1):1-6</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Ranganna</a:t>
            </a:r>
            <a:r>
              <a:rPr lang="en-IN" sz="1800" dirty="0" smtClean="0">
                <a:latin typeface="Times New Roman" pitchFamily="18" charset="0"/>
                <a:cs typeface="Times New Roman" pitchFamily="18" charset="0"/>
              </a:rPr>
              <a:t> S (1986). Handbook of analysis and quality control for fruit and vegetable products. New Delhi, India. Tata McGraw-Hill, pp.12-123.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Re </a:t>
            </a:r>
            <a:r>
              <a:rPr lang="en-IN" sz="1800" dirty="0" smtClean="0">
                <a:latin typeface="Times New Roman" pitchFamily="18" charset="0"/>
                <a:cs typeface="Times New Roman" pitchFamily="18" charset="0"/>
              </a:rPr>
              <a:t>R, </a:t>
            </a:r>
            <a:r>
              <a:rPr lang="en-IN" sz="1800" dirty="0" err="1" smtClean="0">
                <a:latin typeface="Times New Roman" pitchFamily="18" charset="0"/>
                <a:cs typeface="Times New Roman" pitchFamily="18" charset="0"/>
              </a:rPr>
              <a:t>Bramley</a:t>
            </a:r>
            <a:r>
              <a:rPr lang="en-IN" sz="1800" dirty="0" smtClean="0">
                <a:latin typeface="Times New Roman" pitchFamily="18" charset="0"/>
                <a:cs typeface="Times New Roman" pitchFamily="18" charset="0"/>
              </a:rPr>
              <a:t> PM, Rice-Evans C (2002). Effects of food processing on </a:t>
            </a:r>
            <a:r>
              <a:rPr lang="en-IN" sz="1800" dirty="0" err="1" smtClean="0">
                <a:latin typeface="Times New Roman" pitchFamily="18" charset="0"/>
                <a:cs typeface="Times New Roman" pitchFamily="18" charset="0"/>
              </a:rPr>
              <a:t>flavonoid</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lycopene</a:t>
            </a:r>
            <a:r>
              <a:rPr lang="en-IN" sz="1800" dirty="0" smtClean="0">
                <a:latin typeface="Times New Roman" pitchFamily="18" charset="0"/>
                <a:cs typeface="Times New Roman" pitchFamily="18" charset="0"/>
              </a:rPr>
              <a:t> status in a Mediterranean tomato variety. FREE RADICAL RES. 36(7):803-810</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Sirinivasa</a:t>
            </a:r>
            <a:r>
              <a:rPr lang="en-IN" sz="1800" dirty="0" smtClean="0">
                <a:latin typeface="Times New Roman" pitchFamily="18" charset="0"/>
                <a:cs typeface="Times New Roman" pitchFamily="18" charset="0"/>
              </a:rPr>
              <a:t> PC, </a:t>
            </a:r>
            <a:r>
              <a:rPr lang="en-IN" sz="1800" dirty="0" err="1" smtClean="0">
                <a:latin typeface="Times New Roman" pitchFamily="18" charset="0"/>
                <a:cs typeface="Times New Roman" pitchFamily="18" charset="0"/>
              </a:rPr>
              <a:t>Baskaran</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Ramesh</a:t>
            </a:r>
            <a:r>
              <a:rPr lang="en-IN" sz="1800" dirty="0" smtClean="0">
                <a:latin typeface="Times New Roman" pitchFamily="18" charset="0"/>
                <a:cs typeface="Times New Roman" pitchFamily="18" charset="0"/>
              </a:rPr>
              <a:t> MN, </a:t>
            </a:r>
            <a:r>
              <a:rPr lang="en-IN" sz="1800" dirty="0" err="1" smtClean="0">
                <a:latin typeface="Times New Roman" pitchFamily="18" charset="0"/>
                <a:cs typeface="Times New Roman" pitchFamily="18" charset="0"/>
              </a:rPr>
              <a:t>Prashanth</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Tharanathan</a:t>
            </a:r>
            <a:r>
              <a:rPr lang="en-IN" sz="1800" dirty="0" smtClean="0">
                <a:latin typeface="Times New Roman" pitchFamily="18" charset="0"/>
                <a:cs typeface="Times New Roman" pitchFamily="18" charset="0"/>
              </a:rPr>
              <a:t> R N (2002). Storage studies of mango packed using biodegradable </a:t>
            </a:r>
            <a:r>
              <a:rPr lang="en-IN" sz="1800" dirty="0" err="1" smtClean="0">
                <a:latin typeface="Times New Roman" pitchFamily="18" charset="0"/>
                <a:cs typeface="Times New Roman" pitchFamily="18" charset="0"/>
              </a:rPr>
              <a:t>chitosan</a:t>
            </a:r>
            <a:r>
              <a:rPr lang="en-IN" sz="1800" dirty="0" smtClean="0">
                <a:latin typeface="Times New Roman" pitchFamily="18" charset="0"/>
                <a:cs typeface="Times New Roman" pitchFamily="18" charset="0"/>
              </a:rPr>
              <a:t> film. EUR FOOD RES TECHNOL. 251:504-508.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SLS </a:t>
            </a:r>
            <a:r>
              <a:rPr lang="en-IN" sz="1800" dirty="0" smtClean="0">
                <a:latin typeface="Times New Roman" pitchFamily="18" charset="0"/>
                <a:cs typeface="Times New Roman" pitchFamily="18" charset="0"/>
              </a:rPr>
              <a:t>516: part 1. (1991). General guide line for </a:t>
            </a:r>
            <a:r>
              <a:rPr lang="en-IN" sz="1800" dirty="0" err="1" smtClean="0">
                <a:latin typeface="Times New Roman" pitchFamily="18" charset="0"/>
                <a:cs typeface="Times New Roman" pitchFamily="18" charset="0"/>
              </a:rPr>
              <a:t>enumera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tion</a:t>
            </a:r>
            <a:r>
              <a:rPr lang="en-IN" sz="1800" dirty="0" smtClean="0">
                <a:latin typeface="Times New Roman" pitchFamily="18" charset="0"/>
                <a:cs typeface="Times New Roman" pitchFamily="18" charset="0"/>
              </a:rPr>
              <a:t> of micro- organisms colony count techniques at 30 0C. Sri Lanka Standards Institution, </a:t>
            </a:r>
            <a:r>
              <a:rPr lang="en-IN" sz="1800" dirty="0" err="1" smtClean="0">
                <a:latin typeface="Times New Roman" pitchFamily="18" charset="0"/>
                <a:cs typeface="Times New Roman" pitchFamily="18" charset="0"/>
              </a:rPr>
              <a:t>Elvitigala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Mawatha</a:t>
            </a:r>
            <a:r>
              <a:rPr lang="en-IN" sz="1800" dirty="0" smtClean="0">
                <a:latin typeface="Times New Roman" pitchFamily="18" charset="0"/>
                <a:cs typeface="Times New Roman" pitchFamily="18" charset="0"/>
              </a:rPr>
              <a:t>, Colombo 08.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1293</TotalTime>
  <Words>1467</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Mango pulp management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2021-10-02T10:45:34Z</dcterms:modified>
</cp:coreProperties>
</file>