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325" r:id="rId3"/>
    <p:sldId id="260" r:id="rId4"/>
    <p:sldId id="262" r:id="rId5"/>
    <p:sldId id="263" r:id="rId6"/>
    <p:sldId id="294" r:id="rId7"/>
    <p:sldId id="327" r:id="rId8"/>
    <p:sldId id="326" r:id="rId9"/>
    <p:sldId id="330" r:id="rId10"/>
    <p:sldId id="296" r:id="rId11"/>
    <p:sldId id="295" r:id="rId12"/>
    <p:sldId id="331" r:id="rId13"/>
    <p:sldId id="323" r:id="rId14"/>
    <p:sldId id="32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10/2/2021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10/2/2021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10/2/2021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10/2/2021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10/2/2021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10/2/2021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10/2/2021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10/2/2021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10/2/2021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10/2/2021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10/2/2021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10/2/2021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10/2/2021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US" b="1" dirty="0" smtClean="0"/>
              <a:t>Flood alert monitoring system</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609600"/>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295400" y="609600"/>
            <a:ext cx="7498080" cy="5257800"/>
          </a:xfrm>
        </p:spPr>
        <p:txBody>
          <a:bodyPr>
            <a:noAutofit/>
          </a:bodyPr>
          <a:lstStyle/>
          <a:p>
            <a:pPr algn="just">
              <a:buNone/>
            </a:pPr>
            <a:r>
              <a:rPr lang="en-IN" sz="2000" dirty="0" smtClean="0">
                <a:latin typeface="Times New Roman" pitchFamily="18" charset="0"/>
                <a:cs typeface="Times New Roman" pitchFamily="18" charset="0"/>
              </a:rPr>
              <a:t>    Flooding </a:t>
            </a:r>
            <a:r>
              <a:rPr lang="en-IN" sz="2000" dirty="0" smtClean="0">
                <a:latin typeface="Times New Roman" pitchFamily="18" charset="0"/>
                <a:cs typeface="Times New Roman" pitchFamily="18" charset="0"/>
              </a:rPr>
              <a:t>is the most common worldwide natural disaster which is stylish throughout the year. There are various methods of alerts such as the email notifications, sirens etc. The design goal of this project is to monitor sudden floods can create a alert that will reach an end user through their mobile phone. Living in a very place that gets several warnings might create it troublesome to induce insurance. People might not hear or have access to warnings. Television and radio take time to get electronic sirens capable of reproducing warning signals and voice announcement. Information can be broadcast simultaneously through SMS. Here we propose to use such as Ultrasonic pressure, Node MCU, GSM module. The ultrasonic pressure will monitor the water level. The GSM modem is a device that can be either a mobile phone or a modem device that can be used to make a computer or any other processor communicate over a network. In addition, it requires a SIM card to be operated and operates over a network range subscribed by the network operator. It may be connected to laptop through serial, USB or Bluetooth connection..The advantage of this system is to monitor the sudden flood occur and then it will send the report immediately for protecting lives and livelihoods.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There have been many successful solution on flood alerts using SMS, yet most count on either having a constant power source or which rely completely on solar energy as their main source of power</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the existing system a sensing unit is built using a GSM module and a PIC18F452 micro controller with 3 different liquid level sensor as input.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system defines a level threshold and sends one SMS text alert via GSM.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Once </a:t>
            </a:r>
            <a:r>
              <a:rPr lang="en-IN" sz="2000" dirty="0" smtClean="0">
                <a:latin typeface="Times New Roman" pitchFamily="18" charset="0"/>
                <a:cs typeface="Times New Roman" pitchFamily="18" charset="0"/>
              </a:rPr>
              <a:t>the levels start receding it will also alert the user on said event. </a:t>
            </a:r>
            <a:endParaRPr lang="en-IN"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 drawbacks of this design are that the sensing and alert system are concentrated into one unit. Also, the system is designed to be only be triggered by the levels and does not store historical data.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However</a:t>
            </a:r>
            <a:r>
              <a:rPr lang="en-IN" sz="2000" dirty="0" smtClean="0">
                <a:latin typeface="Times New Roman" pitchFamily="18" charset="0"/>
                <a:cs typeface="Times New Roman" pitchFamily="18" charset="0"/>
              </a:rPr>
              <a:t>, the system can only be used by two users at a time, which input their phone numbers to the system and receive three alerts per threshold reached.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This </a:t>
            </a:r>
            <a:r>
              <a:rPr lang="en-IN" sz="2000" dirty="0" smtClean="0">
                <a:latin typeface="Times New Roman" pitchFamily="18" charset="0"/>
                <a:cs typeface="Times New Roman" pitchFamily="18" charset="0"/>
              </a:rPr>
              <a:t>design relies on solar power as its only energy source, making it unsuitable for twenty-four hour operation</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It measures distance by causation out a acoustic wave at a particular frequency and listening for that acoustic wave to heal. </a:t>
            </a:r>
            <a:endParaRPr lang="en-US" sz="2000" dirty="0" smtClean="0">
              <a:latin typeface="Times New Roman" pitchFamily="18" charset="0"/>
              <a:cs typeface="Times New Roman" pitchFamily="18" charset="0"/>
            </a:endParaRPr>
          </a:p>
          <a:p>
            <a:pPr algn="just">
              <a:lnSpc>
                <a:spcPct val="150000"/>
              </a:lnSpc>
              <a:buNone/>
            </a:pP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The proposed system is an enhanced technique for monitoring the water level and to alert the end user. It uses such as Ultrasonic sensor, Node MCA, GSM module.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ultrasonic pressure will monitor the water level. The GSM modem is a device that can be either a mobile phone or a modem device that can be used to make a computer or any other processor communicate over a network.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addition, it requires a SIM card to be operated and operates over a network range subscribed by the network operator.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It </a:t>
            </a:r>
            <a:r>
              <a:rPr lang="en-IN" sz="2000" dirty="0" smtClean="0">
                <a:latin typeface="Times New Roman" pitchFamily="18" charset="0"/>
                <a:cs typeface="Times New Roman" pitchFamily="18" charset="0"/>
              </a:rPr>
              <a:t>will be connected to a pc through serial, USB or Bluetooth affiliation. </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The advantage of this system is to monitor the sudden flood occur and then it will send the report immediately for protecting lives and livelihoods.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There are four main components used in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Low- power embedded systems –Less battery consumption, high performance are the inverse factors play a significant role during the design of electronic systems.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Massively scalable and </a:t>
            </a:r>
            <a:r>
              <a:rPr lang="en-IN" sz="2000" dirty="0" err="1" smtClean="0">
                <a:latin typeface="Times New Roman" pitchFamily="18" charset="0"/>
                <a:cs typeface="Times New Roman" pitchFamily="18" charset="0"/>
              </a:rPr>
              <a:t>efficientIP</a:t>
            </a:r>
            <a:r>
              <a:rPr lang="en-IN" sz="2000" dirty="0" smtClean="0">
                <a:latin typeface="Times New Roman" pitchFamily="18" charset="0"/>
                <a:cs typeface="Times New Roman" pitchFamily="18" charset="0"/>
              </a:rPr>
              <a:t>-based addressing cannot be appropriate within the forthcoming future.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These sensors are used for a large sort of functions from observance the extent of water in a very tank to fluid identification/concentration, to police investigation object </a:t>
            </a:r>
            <a:r>
              <a:rPr lang="en-IN" sz="2000" dirty="0" smtClean="0">
                <a:latin typeface="Times New Roman" pitchFamily="18" charset="0"/>
                <a:cs typeface="Times New Roman" pitchFamily="18" charset="0"/>
              </a:rPr>
              <a:t>proximity.</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314440"/>
        </p:xfrm>
        <a:graphic>
          <a:graphicData uri="http://schemas.openxmlformats.org/drawingml/2006/table">
            <a:tbl>
              <a:tblPr firstRow="1" bandRow="1">
                <a:tableStyleId>{5C22544A-7EE6-4342-B048-85BDC9FD1C3A}</a:tableStyleId>
              </a:tblPr>
              <a:tblGrid>
                <a:gridCol w="2622550"/>
                <a:gridCol w="1416050"/>
                <a:gridCol w="38290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Early flood alerts using short message service(SMS)</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E. Kuantama, L. Setyawan, and J.Darma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This system focused on an accurate measurement of the height of the water level and sending a warning message of the threshold height set before to the clients.</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Cooperative flood detection using GSM via SMS</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I. A. Aziz, I. A. Hamizan, N. S. Haron, and M. Mehat,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 It is hope that the proposed architecture can be further develop into a functioning system, which would be beneficial to the community and act as a precautionary action to save lives in the case of flood disaster.</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6314440"/>
        </p:xfrm>
        <a:graphic>
          <a:graphicData uri="http://schemas.openxmlformats.org/drawingml/2006/table">
            <a:tbl>
              <a:tblPr firstRow="1" bandRow="1">
                <a:tableStyleId>{5C22544A-7EE6-4342-B048-85BDC9FD1C3A}</a:tableStyleId>
              </a:tblPr>
              <a:tblGrid>
                <a:gridCol w="2571750"/>
                <a:gridCol w="1466850"/>
                <a:gridCol w="36766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Evaluation of Global Flood Detection Using Satellite-Based Rainfall and a Hydrologic Model</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Wu, H., Adler, R. F., Hong, Y., Tian, Y., &amp; Policelli. F,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The purpose of this paper is to evaluate the performance of this new version of the GFMS in terms of flood event detection against flood event archives to establish a baseline of performance and directions for improvement.</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Flash flood detection through a multi-stage probabilistic warning system for heavy precipitation events</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Alfieri, L., Velasco, D., &amp; Thielen, J,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This paper contributes to flash flood early warning by proposing a multi-stage warning system for heavy precipitation events based on threshold </a:t>
                      </a:r>
                      <a:r>
                        <a:rPr lang="en-US" sz="2000" dirty="0" err="1">
                          <a:solidFill>
                            <a:srgbClr val="333333"/>
                          </a:solidFill>
                          <a:latin typeface="Times New Roman"/>
                          <a:ea typeface="Calibri"/>
                          <a:cs typeface="Latha"/>
                        </a:rPr>
                        <a:t>exceedances</a:t>
                      </a:r>
                      <a:r>
                        <a:rPr lang="en-US" sz="2000" dirty="0">
                          <a:solidFill>
                            <a:srgbClr val="333333"/>
                          </a:solidFill>
                          <a:latin typeface="Times New Roman"/>
                          <a:ea typeface="Calibri"/>
                          <a:cs typeface="Latha"/>
                        </a:rPr>
                        <a:t> within a probabilistic framework.</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1.png"/>
          <p:cNvPicPr>
            <a:picLocks noGrp="1" noChangeAspect="1" noChangeArrowheads="1"/>
          </p:cNvPicPr>
          <p:nvPr>
            <p:ph idx="1"/>
          </p:nvPr>
        </p:nvPicPr>
        <p:blipFill>
          <a:blip r:embed="rId2"/>
          <a:srcRect/>
          <a:stretch>
            <a:fillRect/>
          </a:stretch>
        </p:blipFill>
        <p:spPr bwMode="auto">
          <a:xfrm>
            <a:off x="2325665" y="1447800"/>
            <a:ext cx="5718220" cy="4800600"/>
          </a:xfrm>
          <a:prstGeom prst="rect">
            <a:avLst/>
          </a:prstGeom>
          <a:noFill/>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762000"/>
          </a:xfrm>
        </p:spPr>
        <p:txBody>
          <a:bodyPr>
            <a:normAutofit/>
          </a:bodyPr>
          <a:lstStyle/>
          <a:p>
            <a:r>
              <a:rPr lang="en-US" dirty="0" smtClean="0"/>
              <a:t>CONCLUTION</a:t>
            </a:r>
            <a:endParaRPr lang="en-US" dirty="0"/>
          </a:p>
        </p:txBody>
      </p:sp>
      <p:sp>
        <p:nvSpPr>
          <p:cNvPr id="3" name="Content Placeholder 2"/>
          <p:cNvSpPr>
            <a:spLocks noGrp="1"/>
          </p:cNvSpPr>
          <p:nvPr>
            <p:ph idx="1"/>
          </p:nvPr>
        </p:nvSpPr>
        <p:spPr>
          <a:xfrm>
            <a:off x="1371600" y="609600"/>
            <a:ext cx="7498080" cy="4800600"/>
          </a:xfrm>
        </p:spPr>
        <p:txBody>
          <a:bodyPr>
            <a:noAutofit/>
          </a:bodyPr>
          <a:lstStyle/>
          <a:p>
            <a:pPr algn="just">
              <a:lnSpc>
                <a:spcPct val="170000"/>
              </a:lnSpc>
              <a:buNone/>
            </a:pPr>
            <a:r>
              <a:rPr lang="en-IN" sz="2000" dirty="0" smtClean="0">
                <a:latin typeface="Times New Roman" pitchFamily="18" charset="0"/>
                <a:cs typeface="Times New Roman" pitchFamily="18" charset="0"/>
              </a:rPr>
              <a:t>    The </a:t>
            </a:r>
            <a:r>
              <a:rPr lang="en-IN" sz="2000" dirty="0" smtClean="0">
                <a:latin typeface="Times New Roman" pitchFamily="18" charset="0"/>
                <a:cs typeface="Times New Roman" pitchFamily="18" charset="0"/>
              </a:rPr>
              <a:t>project proposed is a simple technique which can be easily implemented and cost effective for the flood alerting system. The idea has been implemented as a prototype and verified successfully. The results shows that immediate report will be given to the concerned authority which helps in immediate remedial measures. In future the other parameters measuring can be included and remedial measurements may be added. The idea proposed is now concentrates on flood alerting system and the same can be used to other types of flood alerting also. Here </a:t>
            </a:r>
            <a:r>
              <a:rPr lang="en-IN" sz="2000" dirty="0" err="1" smtClean="0">
                <a:latin typeface="Times New Roman" pitchFamily="18" charset="0"/>
                <a:cs typeface="Times New Roman" pitchFamily="18" charset="0"/>
              </a:rPr>
              <a:t>blynk</a:t>
            </a:r>
            <a:r>
              <a:rPr lang="en-IN" sz="2000" dirty="0" smtClean="0">
                <a:latin typeface="Times New Roman" pitchFamily="18" charset="0"/>
                <a:cs typeface="Times New Roman" pitchFamily="18" charset="0"/>
              </a:rPr>
              <a:t> app is used to notice the sensor measurement and also the water level then it will inform the end user through SMS or email or sirens.</a:t>
            </a:r>
            <a:endParaRPr lang="en-US" sz="2000"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1600" dirty="0" smtClean="0">
                <a:latin typeface="Times New Roman" pitchFamily="18" charset="0"/>
                <a:cs typeface="Times New Roman" pitchFamily="18" charset="0"/>
              </a:rPr>
              <a:t>[1] E. </a:t>
            </a:r>
            <a:r>
              <a:rPr lang="en-IN" sz="1600" dirty="0" err="1" smtClean="0">
                <a:latin typeface="Times New Roman" pitchFamily="18" charset="0"/>
                <a:cs typeface="Times New Roman" pitchFamily="18" charset="0"/>
              </a:rPr>
              <a:t>Kuantama</a:t>
            </a:r>
            <a:r>
              <a:rPr lang="en-IN" sz="1600" dirty="0" smtClean="0">
                <a:latin typeface="Times New Roman" pitchFamily="18" charset="0"/>
                <a:cs typeface="Times New Roman" pitchFamily="18" charset="0"/>
              </a:rPr>
              <a:t>, L. </a:t>
            </a:r>
            <a:r>
              <a:rPr lang="en-IN" sz="1600" dirty="0" err="1" smtClean="0">
                <a:latin typeface="Times New Roman" pitchFamily="18" charset="0"/>
                <a:cs typeface="Times New Roman" pitchFamily="18" charset="0"/>
              </a:rPr>
              <a:t>Setyawan</a:t>
            </a:r>
            <a:r>
              <a:rPr lang="en-IN" sz="1600" dirty="0" smtClean="0">
                <a:latin typeface="Times New Roman" pitchFamily="18" charset="0"/>
                <a:cs typeface="Times New Roman" pitchFamily="18" charset="0"/>
              </a:rPr>
              <a:t>, and </a:t>
            </a:r>
            <a:r>
              <a:rPr lang="en-IN" sz="1600" dirty="0" err="1" smtClean="0">
                <a:latin typeface="Times New Roman" pitchFamily="18" charset="0"/>
                <a:cs typeface="Times New Roman" pitchFamily="18" charset="0"/>
              </a:rPr>
              <a:t>J.Darma</a:t>
            </a:r>
            <a:r>
              <a:rPr lang="en-IN" sz="1600" dirty="0" smtClean="0">
                <a:latin typeface="Times New Roman" pitchFamily="18" charset="0"/>
                <a:cs typeface="Times New Roman" pitchFamily="18" charset="0"/>
              </a:rPr>
              <a:t> “Early flood alerts using short message service(SMS),” in 2012 (Early flood alerts system is use to create a tool to measure water level, which powered by solar cell panel).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2] M. S. </a:t>
            </a:r>
            <a:r>
              <a:rPr lang="en-IN" sz="1600" dirty="0" err="1" smtClean="0">
                <a:latin typeface="Times New Roman" pitchFamily="18" charset="0"/>
                <a:cs typeface="Times New Roman" pitchFamily="18" charset="0"/>
              </a:rPr>
              <a:t>Baharum</a:t>
            </a:r>
            <a:r>
              <a:rPr lang="en-IN" sz="1600" dirty="0" smtClean="0">
                <a:latin typeface="Times New Roman" pitchFamily="18" charset="0"/>
                <a:cs typeface="Times New Roman" pitchFamily="18" charset="0"/>
              </a:rPr>
              <a:t>, R. A. </a:t>
            </a:r>
            <a:r>
              <a:rPr lang="en-IN" sz="1600" dirty="0" err="1" smtClean="0">
                <a:latin typeface="Times New Roman" pitchFamily="18" charset="0"/>
                <a:cs typeface="Times New Roman" pitchFamily="18" charset="0"/>
              </a:rPr>
              <a:t>Awang</a:t>
            </a:r>
            <a:r>
              <a:rPr lang="en-IN" sz="1600" dirty="0" smtClean="0">
                <a:latin typeface="Times New Roman" pitchFamily="18" charset="0"/>
                <a:cs typeface="Times New Roman" pitchFamily="18" charset="0"/>
              </a:rPr>
              <a:t>, and N. H. Baba, “Flood monitoring system (MYMFS),” in 2011 pp, IEEE 06 2011.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3] L. S. T. Molina, E. W. </a:t>
            </a:r>
            <a:r>
              <a:rPr lang="en-IN" sz="1600" dirty="0" err="1" smtClean="0">
                <a:latin typeface="Times New Roman" pitchFamily="18" charset="0"/>
                <a:cs typeface="Times New Roman" pitchFamily="18" charset="0"/>
              </a:rPr>
              <a:t>Harmsen</a:t>
            </a:r>
            <a:r>
              <a:rPr lang="en-IN" sz="1600" dirty="0" smtClean="0">
                <a:latin typeface="Times New Roman" pitchFamily="18" charset="0"/>
                <a:cs typeface="Times New Roman" pitchFamily="18" charset="0"/>
              </a:rPr>
              <a:t>, and S. Cruz- </a:t>
            </a:r>
            <a:r>
              <a:rPr lang="en-IN" sz="1600" dirty="0" err="1" smtClean="0">
                <a:latin typeface="Times New Roman" pitchFamily="18" charset="0"/>
                <a:cs typeface="Times New Roman" pitchFamily="18" charset="0"/>
              </a:rPr>
              <a:t>Pol</a:t>
            </a:r>
            <a:r>
              <a:rPr lang="en-IN" sz="1600" dirty="0" smtClean="0">
                <a:latin typeface="Times New Roman" pitchFamily="18" charset="0"/>
                <a:cs typeface="Times New Roman" pitchFamily="18" charset="0"/>
              </a:rPr>
              <a:t>, “Flood alert system using rainfall forecast data in western </a:t>
            </a:r>
            <a:r>
              <a:rPr lang="en-IN" sz="1600" dirty="0" err="1" smtClean="0">
                <a:latin typeface="Times New Roman" pitchFamily="18" charset="0"/>
                <a:cs typeface="Times New Roman" pitchFamily="18" charset="0"/>
              </a:rPr>
              <a:t>puerto</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rico</a:t>
            </a:r>
            <a:r>
              <a:rPr lang="en-IN" sz="1600" dirty="0" smtClean="0">
                <a:latin typeface="Times New Roman" pitchFamily="18" charset="0"/>
                <a:cs typeface="Times New Roman" pitchFamily="18" charset="0"/>
              </a:rPr>
              <a:t>,” in 2013 (Flooding due to sudden, extreme rainfall events, some of which fail to be detected by radar).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4] I. A. Aziz, I. A. </a:t>
            </a:r>
            <a:r>
              <a:rPr lang="en-IN" sz="1600" dirty="0" err="1" smtClean="0">
                <a:latin typeface="Times New Roman" pitchFamily="18" charset="0"/>
                <a:cs typeface="Times New Roman" pitchFamily="18" charset="0"/>
              </a:rPr>
              <a:t>Hamizan</a:t>
            </a:r>
            <a:r>
              <a:rPr lang="en-IN" sz="1600" dirty="0" smtClean="0">
                <a:latin typeface="Times New Roman" pitchFamily="18" charset="0"/>
                <a:cs typeface="Times New Roman" pitchFamily="18" charset="0"/>
              </a:rPr>
              <a:t>, N. S. </a:t>
            </a:r>
            <a:r>
              <a:rPr lang="en-IN" sz="1600" dirty="0" err="1" smtClean="0">
                <a:latin typeface="Times New Roman" pitchFamily="18" charset="0"/>
                <a:cs typeface="Times New Roman" pitchFamily="18" charset="0"/>
              </a:rPr>
              <a:t>Haron</a:t>
            </a:r>
            <a:r>
              <a:rPr lang="en-IN" sz="1600" dirty="0" smtClean="0">
                <a:latin typeface="Times New Roman" pitchFamily="18" charset="0"/>
                <a:cs typeface="Times New Roman" pitchFamily="18" charset="0"/>
              </a:rPr>
              <a:t>, and M. </a:t>
            </a:r>
            <a:r>
              <a:rPr lang="en-IN" sz="1600" dirty="0" err="1" smtClean="0">
                <a:latin typeface="Times New Roman" pitchFamily="18" charset="0"/>
                <a:cs typeface="Times New Roman" pitchFamily="18" charset="0"/>
              </a:rPr>
              <a:t>Mehat</a:t>
            </a:r>
            <a:r>
              <a:rPr lang="en-IN" sz="1600" dirty="0" smtClean="0">
                <a:latin typeface="Times New Roman" pitchFamily="18" charset="0"/>
                <a:cs typeface="Times New Roman" pitchFamily="18" charset="0"/>
              </a:rPr>
              <a:t>, “Cooperative flood detection using GSM via SMS,” in 2008 (This project focuses on monitoring water level remotely using wireless sensor network).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5] Johor </a:t>
            </a:r>
            <a:r>
              <a:rPr lang="en-IN" sz="1600" dirty="0" err="1" smtClean="0">
                <a:latin typeface="Times New Roman" pitchFamily="18" charset="0"/>
                <a:cs typeface="Times New Roman" pitchFamily="18" charset="0"/>
              </a:rPr>
              <a:t>Bahru,”UTM</a:t>
            </a:r>
            <a:r>
              <a:rPr lang="en-IN" sz="1600" dirty="0" smtClean="0">
                <a:latin typeface="Times New Roman" pitchFamily="18" charset="0"/>
                <a:cs typeface="Times New Roman" pitchFamily="18" charset="0"/>
              </a:rPr>
              <a:t> SMS Based Flood Device Minimizes” 2015(Flood warning device that alerts people through Short Message System(SMS) once the water level nearby starts to rise).</a:t>
            </a:r>
            <a:endParaRPr lang="en-US" sz="16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200" dirty="0" smtClean="0">
                <a:latin typeface="Times New Roman" pitchFamily="18" charset="0"/>
                <a:cs typeface="Times New Roman" pitchFamily="18" charset="0"/>
              </a:rPr>
              <a:t>[6] Wu, H., Adler, R. F., Hong, Y., </a:t>
            </a:r>
            <a:r>
              <a:rPr lang="en-IN" sz="1200" dirty="0" err="1" smtClean="0">
                <a:latin typeface="Times New Roman" pitchFamily="18" charset="0"/>
                <a:cs typeface="Times New Roman" pitchFamily="18" charset="0"/>
              </a:rPr>
              <a:t>Tian</a:t>
            </a:r>
            <a:r>
              <a:rPr lang="en-IN" sz="1200" dirty="0" smtClean="0">
                <a:latin typeface="Times New Roman" pitchFamily="18" charset="0"/>
                <a:cs typeface="Times New Roman" pitchFamily="18" charset="0"/>
              </a:rPr>
              <a:t>, Y., &amp; </a:t>
            </a:r>
            <a:r>
              <a:rPr lang="en-IN" sz="1200" dirty="0" err="1" smtClean="0">
                <a:latin typeface="Times New Roman" pitchFamily="18" charset="0"/>
                <a:cs typeface="Times New Roman" pitchFamily="18" charset="0"/>
              </a:rPr>
              <a:t>Policelli</a:t>
            </a:r>
            <a:r>
              <a:rPr lang="en-IN" sz="1200" dirty="0" smtClean="0">
                <a:latin typeface="Times New Roman" pitchFamily="18" charset="0"/>
                <a:cs typeface="Times New Roman" pitchFamily="18" charset="0"/>
              </a:rPr>
              <a:t>. F, “Evaluation of Global Flood Detection Using Satellite-Based Rainfall and a Hydrologic Model”,2012(The purpose of this paper is to evaluate the performance of this new version of the GFMS in terms of flood event detection against flood event archives to establish a baseline of performance and directions for improvement). </a:t>
            </a:r>
            <a:endParaRPr lang="en-IN" sz="1200" dirty="0" smtClean="0">
              <a:latin typeface="Times New Roman" pitchFamily="18" charset="0"/>
              <a:cs typeface="Times New Roman" pitchFamily="18" charset="0"/>
            </a:endParaRPr>
          </a:p>
          <a:p>
            <a:pPr algn="just">
              <a:lnSpc>
                <a:spcPct val="170000"/>
              </a:lnSpc>
            </a:pPr>
            <a:r>
              <a:rPr lang="en-IN" sz="1200" dirty="0" smtClean="0">
                <a:latin typeface="Times New Roman" pitchFamily="18" charset="0"/>
                <a:cs typeface="Times New Roman" pitchFamily="18" charset="0"/>
              </a:rPr>
              <a:t>[</a:t>
            </a:r>
            <a:r>
              <a:rPr lang="en-IN" sz="1200" dirty="0" smtClean="0">
                <a:latin typeface="Times New Roman" pitchFamily="18" charset="0"/>
                <a:cs typeface="Times New Roman" pitchFamily="18" charset="0"/>
              </a:rPr>
              <a:t>7] Alfieri, L., Velasco, D., &amp; </a:t>
            </a:r>
            <a:r>
              <a:rPr lang="en-IN" sz="1200" dirty="0" err="1" smtClean="0">
                <a:latin typeface="Times New Roman" pitchFamily="18" charset="0"/>
                <a:cs typeface="Times New Roman" pitchFamily="18" charset="0"/>
              </a:rPr>
              <a:t>Thielen</a:t>
            </a:r>
            <a:r>
              <a:rPr lang="en-IN" sz="1200" dirty="0" smtClean="0">
                <a:latin typeface="Times New Roman" pitchFamily="18" charset="0"/>
                <a:cs typeface="Times New Roman" pitchFamily="18" charset="0"/>
              </a:rPr>
              <a:t>, J, “Flash flood detection through a multi-stage probabilistic warning system for heavy precipitation events”,2011(This paper contributes to flash flood early warning by proposing a multi-stage warning system for heavy precipitation events based on threshold </a:t>
            </a:r>
            <a:r>
              <a:rPr lang="en-IN" sz="1200" dirty="0" err="1" smtClean="0">
                <a:latin typeface="Times New Roman" pitchFamily="18" charset="0"/>
                <a:cs typeface="Times New Roman" pitchFamily="18" charset="0"/>
              </a:rPr>
              <a:t>exceedances</a:t>
            </a:r>
            <a:r>
              <a:rPr lang="en-IN" sz="1200" dirty="0" smtClean="0">
                <a:latin typeface="Times New Roman" pitchFamily="18" charset="0"/>
                <a:cs typeface="Times New Roman" pitchFamily="18" charset="0"/>
              </a:rPr>
              <a:t> within a probabilistic framework). </a:t>
            </a:r>
            <a:endParaRPr lang="en-IN" sz="1200" dirty="0" smtClean="0">
              <a:latin typeface="Times New Roman" pitchFamily="18" charset="0"/>
              <a:cs typeface="Times New Roman" pitchFamily="18" charset="0"/>
            </a:endParaRPr>
          </a:p>
          <a:p>
            <a:pPr algn="just">
              <a:lnSpc>
                <a:spcPct val="170000"/>
              </a:lnSpc>
            </a:pPr>
            <a:r>
              <a:rPr lang="en-IN" sz="1200" dirty="0" smtClean="0">
                <a:latin typeface="Times New Roman" pitchFamily="18" charset="0"/>
                <a:cs typeface="Times New Roman" pitchFamily="18" charset="0"/>
              </a:rPr>
              <a:t>[</a:t>
            </a:r>
            <a:r>
              <a:rPr lang="en-IN" sz="1200" dirty="0" smtClean="0">
                <a:latin typeface="Times New Roman" pitchFamily="18" charset="0"/>
                <a:cs typeface="Times New Roman" pitchFamily="18" charset="0"/>
              </a:rPr>
              <a:t>8] Yamada, Y, “Flood extent detection in paddy area and future plan of disaster information sharing platform in rural areas”,2011(The author also tried to make a disaster information sharing platform, ‘</a:t>
            </a:r>
            <a:r>
              <a:rPr lang="en-IN" sz="1200" dirty="0" err="1" smtClean="0">
                <a:latin typeface="Times New Roman" pitchFamily="18" charset="0"/>
                <a:cs typeface="Times New Roman" pitchFamily="18" charset="0"/>
              </a:rPr>
              <a:t>GeoWeb</a:t>
            </a:r>
            <a:r>
              <a:rPr lang="en-IN" sz="1200" dirty="0" smtClean="0">
                <a:latin typeface="Times New Roman" pitchFamily="18" charset="0"/>
                <a:cs typeface="Times New Roman" pitchFamily="18" charset="0"/>
              </a:rPr>
              <a:t>’, using open source software and the ISO </a:t>
            </a:r>
            <a:r>
              <a:rPr lang="en-IN" sz="1200" dirty="0" err="1" smtClean="0">
                <a:latin typeface="Times New Roman" pitchFamily="18" charset="0"/>
                <a:cs typeface="Times New Roman" pitchFamily="18" charset="0"/>
              </a:rPr>
              <a:t>orOGC</a:t>
            </a:r>
            <a:r>
              <a:rPr lang="en-IN" sz="1200" dirty="0" smtClean="0">
                <a:latin typeface="Times New Roman" pitchFamily="18" charset="0"/>
                <a:cs typeface="Times New Roman" pitchFamily="18" charset="0"/>
              </a:rPr>
              <a:t> standards). </a:t>
            </a:r>
            <a:endParaRPr lang="en-IN" sz="1200" dirty="0" smtClean="0">
              <a:latin typeface="Times New Roman" pitchFamily="18" charset="0"/>
              <a:cs typeface="Times New Roman" pitchFamily="18" charset="0"/>
            </a:endParaRPr>
          </a:p>
          <a:p>
            <a:pPr algn="just">
              <a:lnSpc>
                <a:spcPct val="170000"/>
              </a:lnSpc>
            </a:pPr>
            <a:r>
              <a:rPr lang="en-IN" sz="1200" dirty="0" smtClean="0">
                <a:latin typeface="Times New Roman" pitchFamily="18" charset="0"/>
                <a:cs typeface="Times New Roman" pitchFamily="18" charset="0"/>
              </a:rPr>
              <a:t>[</a:t>
            </a:r>
            <a:r>
              <a:rPr lang="en-IN" sz="1200" dirty="0" smtClean="0">
                <a:latin typeface="Times New Roman" pitchFamily="18" charset="0"/>
                <a:cs typeface="Times New Roman" pitchFamily="18" charset="0"/>
              </a:rPr>
              <a:t>9] Fang, S., </a:t>
            </a:r>
            <a:r>
              <a:rPr lang="en-IN" sz="1200" dirty="0" err="1" smtClean="0">
                <a:latin typeface="Times New Roman" pitchFamily="18" charset="0"/>
                <a:cs typeface="Times New Roman" pitchFamily="18" charset="0"/>
              </a:rPr>
              <a:t>Xu</a:t>
            </a:r>
            <a:r>
              <a:rPr lang="en-IN" sz="1200" dirty="0" smtClean="0">
                <a:latin typeface="Times New Roman" pitchFamily="18" charset="0"/>
                <a:cs typeface="Times New Roman" pitchFamily="18" charset="0"/>
              </a:rPr>
              <a:t>, L., Zhu, Y., Liu, Y., Liu, Z., Pei, H., … Zhang, H.“An integrated information system for snowmelt flood </a:t>
            </a:r>
            <a:r>
              <a:rPr lang="en-IN" sz="1200" dirty="0" err="1" smtClean="0">
                <a:latin typeface="Times New Roman" pitchFamily="18" charset="0"/>
                <a:cs typeface="Times New Roman" pitchFamily="18" charset="0"/>
              </a:rPr>
              <a:t>earlywarning</a:t>
            </a:r>
            <a:r>
              <a:rPr lang="en-IN" sz="1200" dirty="0" smtClean="0">
                <a:latin typeface="Times New Roman" pitchFamily="18" charset="0"/>
                <a:cs typeface="Times New Roman" pitchFamily="18" charset="0"/>
              </a:rPr>
              <a:t> based on internet of things”,2015(This paper presents an integrated approach to snowmelt floods early warning based on geo informatics (i.e. remote sensing (RS), geographical information systems (GIS) and global positioning systems(GPS)),Internet of Things(</a:t>
            </a:r>
            <a:r>
              <a:rPr lang="en-IN" sz="1200" dirty="0" err="1" smtClean="0">
                <a:latin typeface="Times New Roman" pitchFamily="18" charset="0"/>
                <a:cs typeface="Times New Roman" pitchFamily="18" charset="0"/>
              </a:rPr>
              <a:t>IoT</a:t>
            </a:r>
            <a:r>
              <a:rPr lang="en-IN" sz="1200" dirty="0" smtClean="0">
                <a:latin typeface="Times New Roman" pitchFamily="18" charset="0"/>
                <a:cs typeface="Times New Roman" pitchFamily="18" charset="0"/>
              </a:rPr>
              <a:t>) and cloud services). </a:t>
            </a:r>
            <a:endParaRPr lang="en-IN" sz="1200" dirty="0" smtClean="0">
              <a:latin typeface="Times New Roman" pitchFamily="18" charset="0"/>
              <a:cs typeface="Times New Roman" pitchFamily="18" charset="0"/>
            </a:endParaRPr>
          </a:p>
          <a:p>
            <a:pPr algn="just">
              <a:lnSpc>
                <a:spcPct val="170000"/>
              </a:lnSpc>
            </a:pPr>
            <a:r>
              <a:rPr lang="en-IN" sz="1200" dirty="0" smtClean="0">
                <a:latin typeface="Times New Roman" pitchFamily="18" charset="0"/>
                <a:cs typeface="Times New Roman" pitchFamily="18" charset="0"/>
              </a:rPr>
              <a:t>[</a:t>
            </a:r>
            <a:r>
              <a:rPr lang="en-IN" sz="1200" dirty="0" smtClean="0">
                <a:latin typeface="Times New Roman" pitchFamily="18" charset="0"/>
                <a:cs typeface="Times New Roman" pitchFamily="18" charset="0"/>
              </a:rPr>
              <a:t>10] </a:t>
            </a:r>
            <a:r>
              <a:rPr lang="en-IN" sz="1200" dirty="0" err="1" smtClean="0">
                <a:latin typeface="Times New Roman" pitchFamily="18" charset="0"/>
                <a:cs typeface="Times New Roman" pitchFamily="18" charset="0"/>
              </a:rPr>
              <a:t>Bartholmes</a:t>
            </a:r>
            <a:r>
              <a:rPr lang="en-IN" sz="1200" dirty="0" smtClean="0">
                <a:latin typeface="Times New Roman" pitchFamily="18" charset="0"/>
                <a:cs typeface="Times New Roman" pitchFamily="18" charset="0"/>
              </a:rPr>
              <a:t>, J. C., </a:t>
            </a:r>
            <a:r>
              <a:rPr lang="en-IN" sz="1200" dirty="0" err="1" smtClean="0">
                <a:latin typeface="Times New Roman" pitchFamily="18" charset="0"/>
                <a:cs typeface="Times New Roman" pitchFamily="18" charset="0"/>
              </a:rPr>
              <a:t>Thielen</a:t>
            </a:r>
            <a:r>
              <a:rPr lang="en-IN" sz="1200" dirty="0" smtClean="0">
                <a:latin typeface="Times New Roman" pitchFamily="18" charset="0"/>
                <a:cs typeface="Times New Roman" pitchFamily="18" charset="0"/>
              </a:rPr>
              <a:t>, J., Ramos, M. H., &amp; </a:t>
            </a:r>
            <a:r>
              <a:rPr lang="en-IN" sz="1200" dirty="0" err="1" smtClean="0">
                <a:latin typeface="Times New Roman" pitchFamily="18" charset="0"/>
                <a:cs typeface="Times New Roman" pitchFamily="18" charset="0"/>
              </a:rPr>
              <a:t>Gentilini</a:t>
            </a:r>
            <a:r>
              <a:rPr lang="en-IN" sz="1200" dirty="0" smtClean="0">
                <a:latin typeface="Times New Roman" pitchFamily="18" charset="0"/>
                <a:cs typeface="Times New Roman" pitchFamily="18" charset="0"/>
              </a:rPr>
              <a:t>. </a:t>
            </a:r>
            <a:r>
              <a:rPr lang="en-IN" sz="1200" dirty="0" err="1" smtClean="0">
                <a:latin typeface="Times New Roman" pitchFamily="18" charset="0"/>
                <a:cs typeface="Times New Roman" pitchFamily="18" charset="0"/>
              </a:rPr>
              <a:t>S,”The</a:t>
            </a:r>
            <a:r>
              <a:rPr lang="en-IN" sz="1200" dirty="0" smtClean="0">
                <a:latin typeface="Times New Roman" pitchFamily="18" charset="0"/>
                <a:cs typeface="Times New Roman" pitchFamily="18" charset="0"/>
              </a:rPr>
              <a:t> European Flood Alert System EFAS – Part 2: Statistical skill assessment of probabilistic and deterministic operational forecasts”,2008(EFAS aims at increasing preparedness for floods in trans-national European river basins by providing medium-range deterministic and probabilistic flood forecasting information, from 3 to 10 days in advance, to national hydro-meteorological services).</a:t>
            </a:r>
            <a:endParaRPr lang="en-IN" sz="12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1243</TotalTime>
  <Words>1603</Words>
  <Application>Microsoft Office PowerPoint</Application>
  <PresentationFormat>On-screen Show (4:3)</PresentationFormat>
  <Paragraphs>68</Paragraphs>
  <Slides>14</Slides>
  <Notes>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Flood alert monitoring system</vt:lpstr>
      <vt:lpstr>Abstract</vt:lpstr>
      <vt:lpstr>Existing System</vt:lpstr>
      <vt:lpstr>Disadvantage of Existing System</vt:lpstr>
      <vt:lpstr>PROPOSED SYSTEM :</vt:lpstr>
      <vt:lpstr>ADVANTAGE</vt:lpstr>
      <vt:lpstr>Slide 7</vt:lpstr>
      <vt:lpstr>Slide 8</vt:lpstr>
      <vt:lpstr>Block Diagram</vt:lpstr>
      <vt:lpstr>SOFTWARE REQUIREMENTS:</vt:lpstr>
      <vt:lpstr>HARDWARE REQUIREMENTS:</vt:lpstr>
      <vt:lpstr>CONCLUTION</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565</cp:revision>
  <dcterms:created xsi:type="dcterms:W3CDTF">2006-08-16T00:00:00Z</dcterms:created>
  <dcterms:modified xsi:type="dcterms:W3CDTF">2021-10-02T15:53:23Z</dcterms:modified>
</cp:coreProperties>
</file>