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9/30/2021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9/30/2021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9/30/2021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9/30/2021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9/30/2021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9/30/2021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9/30/2021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9/30/2021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9/30/2021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Herbal management</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Herbal </a:t>
            </a:r>
            <a:r>
              <a:rPr lang="en-IN" sz="2000" dirty="0" smtClean="0">
                <a:latin typeface="Times New Roman" pitchFamily="18" charset="0"/>
                <a:cs typeface="Times New Roman" pitchFamily="18" charset="0"/>
              </a:rPr>
              <a:t>database management is one of the emerging trends nowadays. There are many agencies working on herbal database management. This system helps to overcome many adverse reactions of drugs and their interactions. The safety profile of an herbal is maintained in this database which is very useful for appropriate use of herbal medicine. Here, an attempt is done to enlist various herbal database management agencies and their applications toward the use of herbal drugs for the benefit of mankind.</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their various forms, they may have certain defects, but they are still a valuable repository of human knowledge.</a:t>
            </a:r>
          </a:p>
          <a:p>
            <a:pPr algn="just">
              <a:lnSpc>
                <a:spcPct val="150000"/>
              </a:lnSpc>
            </a:pPr>
            <a:r>
              <a:rPr lang="en-IN" sz="2000" dirty="0" smtClean="0">
                <a:latin typeface="Times New Roman" pitchFamily="18" charset="0"/>
                <a:cs typeface="Times New Roman" pitchFamily="18" charset="0"/>
              </a:rPr>
              <a:t>Both </a:t>
            </a:r>
            <a:r>
              <a:rPr lang="en-IN" sz="2000" dirty="0" smtClean="0">
                <a:latin typeface="Times New Roman" pitchFamily="18" charset="0"/>
                <a:cs typeface="Times New Roman" pitchFamily="18" charset="0"/>
              </a:rPr>
              <a:t>TCM and conventional medicine exist at every gradation of the health-care system, and both are covered under public and private insurance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a:t>
            </a:r>
            <a:r>
              <a:rPr lang="en-IN" sz="2000" dirty="0" smtClean="0">
                <a:latin typeface="Times New Roman" pitchFamily="18" charset="0"/>
                <a:cs typeface="Times New Roman" pitchFamily="18" charset="0"/>
              </a:rPr>
              <a:t>ynergistic </a:t>
            </a:r>
            <a:r>
              <a:rPr lang="en-IN" sz="2000" dirty="0" smtClean="0">
                <a:latin typeface="Times New Roman" pitchFamily="18" charset="0"/>
                <a:cs typeface="Times New Roman" pitchFamily="18" charset="0"/>
              </a:rPr>
              <a:t>effects may exist among the compounds that occur in natural products; however, the modes and mechanisms of action are seldom very </a:t>
            </a:r>
            <a:r>
              <a:rPr lang="en-IN" sz="2000" dirty="0" smtClean="0">
                <a:latin typeface="Times New Roman" pitchFamily="18" charset="0"/>
                <a:cs typeface="Times New Roman" pitchFamily="18" charset="0"/>
              </a:rPr>
              <a:t>clear.</a:t>
            </a:r>
          </a:p>
          <a:p>
            <a:pPr algn="just">
              <a:lnSpc>
                <a:spcPct val="150000"/>
              </a:lnSpc>
            </a:pPr>
            <a:r>
              <a:rPr lang="en-IN" sz="2000" dirty="0" smtClean="0">
                <a:latin typeface="Times New Roman" pitchFamily="18" charset="0"/>
                <a:cs typeface="Times New Roman" pitchFamily="18" charset="0"/>
              </a:rPr>
              <a:t>The unique characteristics of theory, application, current role or status, and modern research of eight kinds of traditional medicine systems are summarized in this study. </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6858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While the use of the global WHO database and, in particular, the proposed HATC classification does not solve the problem of missing or inaccurate information, it is hoped that it will facilitate proper classification of all herbal product information and, most importantly, show where there is a potential for confusion and/or </a:t>
            </a:r>
            <a:r>
              <a:rPr lang="en-IN" sz="2000" dirty="0" smtClean="0">
                <a:latin typeface="Times New Roman" pitchFamily="18" charset="0"/>
                <a:cs typeface="Times New Roman" pitchFamily="18" charset="0"/>
              </a:rPr>
              <a:t>error.</a:t>
            </a:r>
          </a:p>
          <a:p>
            <a:pPr algn="just">
              <a:lnSpc>
                <a:spcPct val="150000"/>
              </a:lnSpc>
            </a:pPr>
            <a:r>
              <a:rPr lang="en-IN" sz="2000" dirty="0" smtClean="0">
                <a:latin typeface="Times New Roman" pitchFamily="18" charset="0"/>
                <a:cs typeface="Times New Roman" pitchFamily="18" charset="0"/>
              </a:rPr>
              <a:t>However, epidemiological studies on herbal products are difficult because of the problems of ascertaining precise information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They have been successfully employed in the discovery of new drugs and have exerted a far-reaching impact on </a:t>
            </a:r>
            <a:r>
              <a:rPr lang="en-IN" sz="2000" dirty="0" err="1" smtClean="0">
                <a:latin typeface="Times New Roman" pitchFamily="18" charset="0"/>
                <a:cs typeface="Times New Roman" pitchFamily="18" charset="0"/>
              </a:rPr>
              <a:t>chemicobiology</a:t>
            </a:r>
            <a:r>
              <a:rPr lang="en-IN" sz="2000" dirty="0" smtClean="0">
                <a:latin typeface="Times New Roman" pitchFamily="18" charset="0"/>
                <a:cs typeface="Times New Roman" pitchFamily="18" charset="0"/>
              </a:rPr>
              <a:t> .</a:t>
            </a:r>
          </a:p>
          <a:p>
            <a:pPr algn="just">
              <a:lnSpc>
                <a:spcPct val="150000"/>
              </a:lnSpc>
            </a:pPr>
            <a:r>
              <a:rPr lang="en-IN" sz="2000" dirty="0" err="1" smtClean="0">
                <a:latin typeface="Times New Roman" pitchFamily="18" charset="0"/>
                <a:cs typeface="Times New Roman" pitchFamily="18" charset="0"/>
              </a:rPr>
              <a:t>Kampo</a:t>
            </a:r>
            <a:r>
              <a:rPr lang="en-IN" sz="2000" dirty="0" smtClean="0">
                <a:latin typeface="Times New Roman" pitchFamily="18" charset="0"/>
                <a:cs typeface="Times New Roman" pitchFamily="18" charset="0"/>
              </a:rPr>
              <a:t> treats every human being as a complete and self-controlled whole in which body and mind impact mutually. </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Postulates have been proposed to define if adverse effects are linked to a drug </a:t>
            </a:r>
            <a:r>
              <a:rPr lang="en-IN" sz="2000" dirty="0" smtClean="0">
                <a:latin typeface="Times New Roman" pitchFamily="18" charset="0"/>
                <a:cs typeface="Times New Roman" pitchFamily="18" charset="0"/>
              </a:rPr>
              <a:t>use.</a:t>
            </a:r>
          </a:p>
          <a:p>
            <a:pPr algn="just">
              <a:lnSpc>
                <a:spcPct val="150000"/>
              </a:lnSpc>
            </a:pPr>
            <a:r>
              <a:rPr lang="en-IN" sz="2000" dirty="0" smtClean="0">
                <a:latin typeface="Times New Roman" pitchFamily="18" charset="0"/>
                <a:cs typeface="Times New Roman" pitchFamily="18" charset="0"/>
              </a:rPr>
              <a:t>The purpose of creating this database was mainly to meet the need of patent examination.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is important to stress that the use of valid Latin binomial (scientific) names in the substance register of the WHO-DD is not for the purpose of providing a botanical reference </a:t>
            </a:r>
            <a:r>
              <a:rPr lang="en-IN" sz="2000" dirty="0" smtClean="0">
                <a:latin typeface="Times New Roman" pitchFamily="18" charset="0"/>
                <a:cs typeface="Times New Roman" pitchFamily="18" charset="0"/>
              </a:rPr>
              <a:t>work</a:t>
            </a:r>
          </a:p>
          <a:p>
            <a:pPr algn="just">
              <a:lnSpc>
                <a:spcPct val="150000"/>
              </a:lnSpc>
            </a:pPr>
            <a:r>
              <a:rPr lang="en-IN" sz="2000" dirty="0" smtClean="0">
                <a:latin typeface="Times New Roman" pitchFamily="18" charset="0"/>
                <a:cs typeface="Times New Roman" pitchFamily="18" charset="0"/>
              </a:rPr>
              <a:t>The purpose of the data management system described above is specifically for </a:t>
            </a:r>
            <a:r>
              <a:rPr lang="en-IN" sz="2000" dirty="0" err="1" smtClean="0">
                <a:latin typeface="Times New Roman" pitchFamily="18" charset="0"/>
                <a:cs typeface="Times New Roman" pitchFamily="18" charset="0"/>
              </a:rPr>
              <a:t>pharmacovigilance</a:t>
            </a:r>
            <a:r>
              <a:rPr lang="en-IN" sz="2000" dirty="0" smtClean="0">
                <a:latin typeface="Times New Roman" pitchFamily="18" charset="0"/>
                <a:cs typeface="Times New Roman" pitchFamily="18" charset="0"/>
              </a:rPr>
              <a:t>, and is specially designed to allow its use alongside </a:t>
            </a:r>
            <a:r>
              <a:rPr lang="en-IN" sz="2000" dirty="0" err="1" smtClean="0">
                <a:latin typeface="Times New Roman" pitchFamily="18" charset="0"/>
                <a:cs typeface="Times New Roman" pitchFamily="18" charset="0"/>
              </a:rPr>
              <a:t>pharmacovigilance</a:t>
            </a:r>
            <a:r>
              <a:rPr lang="en-IN" sz="2000" dirty="0" smtClean="0">
                <a:latin typeface="Times New Roman" pitchFamily="18" charset="0"/>
                <a:cs typeface="Times New Roman" pitchFamily="18" charset="0"/>
              </a:rPr>
              <a:t> activities for other medicines.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When used to develop new drugs, natural products and traditional medicines have their incomparable advantages, such as abundant clinical experiences, and their unique diversity of chemical structures and biological activities.</a:t>
            </a:r>
          </a:p>
          <a:p>
            <a:pPr algn="just">
              <a:lnSpc>
                <a:spcPct val="150000"/>
              </a:lnSpc>
            </a:pPr>
            <a:r>
              <a:rPr lang="en-IN" sz="2000" dirty="0" smtClean="0">
                <a:latin typeface="Times New Roman" pitchFamily="18" charset="0"/>
                <a:cs typeface="Times New Roman" pitchFamily="18" charset="0"/>
              </a:rPr>
              <a:t>Moreover</a:t>
            </a:r>
            <a:r>
              <a:rPr lang="en-IN" sz="2000" dirty="0" smtClean="0">
                <a:latin typeface="Times New Roman" pitchFamily="18" charset="0"/>
                <a:cs typeface="Times New Roman" pitchFamily="18" charset="0"/>
              </a:rPr>
              <a:t>, two special features created in the system are very useful for improving searching efficiency: cross-file search based on TCM dictionary and TCM similarity search.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Their efficacy is related to the complexity of their well-organized three-dimensional chemical and </a:t>
            </a:r>
            <a:r>
              <a:rPr lang="en-IN" sz="2000" dirty="0" err="1" smtClean="0">
                <a:latin typeface="Times New Roman" pitchFamily="18" charset="0"/>
                <a:cs typeface="Times New Roman" pitchFamily="18" charset="0"/>
              </a:rPr>
              <a:t>steric</a:t>
            </a:r>
            <a:r>
              <a:rPr lang="en-IN" sz="2000" dirty="0" smtClean="0">
                <a:latin typeface="Times New Roman" pitchFamily="18" charset="0"/>
                <a:cs typeface="Times New Roman" pitchFamily="18" charset="0"/>
              </a:rPr>
              <a:t> properties, which offer many advantages in terms of efficiency and selectivity of molecular targets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Compared with previous </a:t>
            </a:r>
            <a:r>
              <a:rPr lang="en-IN" sz="2000" dirty="0" err="1" smtClean="0">
                <a:latin typeface="Times New Roman" pitchFamily="18" charset="0"/>
                <a:cs typeface="Times New Roman" pitchFamily="18" charset="0"/>
              </a:rPr>
              <a:t>antimalarial</a:t>
            </a:r>
            <a:r>
              <a:rPr lang="en-IN" sz="2000" dirty="0" smtClean="0">
                <a:latin typeface="Times New Roman" pitchFamily="18" charset="0"/>
                <a:cs typeface="Times New Roman" pitchFamily="18" charset="0"/>
              </a:rPr>
              <a:t> drugs, </a:t>
            </a:r>
            <a:r>
              <a:rPr lang="en-IN" sz="2000" dirty="0" err="1" smtClean="0">
                <a:latin typeface="Times New Roman" pitchFamily="18" charset="0"/>
                <a:cs typeface="Times New Roman" pitchFamily="18" charset="0"/>
              </a:rPr>
              <a:t>artemisinin</a:t>
            </a:r>
            <a:r>
              <a:rPr lang="en-IN" sz="2000" dirty="0" smtClean="0">
                <a:latin typeface="Times New Roman" pitchFamily="18" charset="0"/>
                <a:cs typeface="Times New Roman" pitchFamily="18" charset="0"/>
              </a:rPr>
              <a:t> has the merit of high efficiency, quick effect, and low toxicity</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1873250"/>
                <a:gridCol w="3371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err="1">
                          <a:latin typeface="Times New Roman"/>
                          <a:ea typeface="Calibri"/>
                          <a:cs typeface="Latha"/>
                        </a:rPr>
                        <a:t>Harmonisation</a:t>
                      </a:r>
                      <a:r>
                        <a:rPr lang="en-US" sz="2000" dirty="0">
                          <a:latin typeface="Times New Roman"/>
                          <a:ea typeface="Calibri"/>
                          <a:cs typeface="Latha"/>
                        </a:rPr>
                        <a:t> in </a:t>
                      </a:r>
                      <a:r>
                        <a:rPr lang="en-US" sz="2000" dirty="0" err="1">
                          <a:latin typeface="Times New Roman"/>
                          <a:ea typeface="Calibri"/>
                          <a:cs typeface="Latha"/>
                        </a:rPr>
                        <a:t>pharmacovigilance</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Edwards IR, Biriell C.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It is necessary to encourage and develop strategies for decentralizing pharmacovigilance actions in the whole country, as is common practice in several EU countries.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Principles of signal detection in pharmacovigilance</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Meyboom RH, Egberts AC, Edwards IR, Hekster YA, de Koning FH, Gribnau FW.</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Many situations may hamper the </a:t>
                      </a:r>
                      <a:r>
                        <a:rPr lang="en-US" sz="2000" dirty="0" err="1">
                          <a:solidFill>
                            <a:srgbClr val="333333"/>
                          </a:solidFill>
                          <a:latin typeface="Times New Roman"/>
                          <a:ea typeface="Calibri"/>
                          <a:cs typeface="Latha"/>
                        </a:rPr>
                        <a:t>signalling</a:t>
                      </a:r>
                      <a:r>
                        <a:rPr lang="en-US" sz="2000" dirty="0">
                          <a:solidFill>
                            <a:srgbClr val="333333"/>
                          </a:solidFill>
                          <a:latin typeface="Times New Roman"/>
                          <a:ea typeface="Calibri"/>
                          <a:cs typeface="Latha"/>
                        </a:rPr>
                        <a:t> (i.e. the detection of early warning signs) of adverse effects and new signals often differ from previous experiences.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400040"/>
        </p:xfrm>
        <a:graphic>
          <a:graphicData uri="http://schemas.openxmlformats.org/drawingml/2006/table">
            <a:tbl>
              <a:tblPr firstRow="1" bandRow="1">
                <a:tableStyleId>{5C22544A-7EE6-4342-B048-85BDC9FD1C3A}</a:tableStyleId>
              </a:tblPr>
              <a:tblGrid>
                <a:gridCol w="2571750"/>
                <a:gridCol w="2228850"/>
                <a:gridCol w="2914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Natural Medicines Comprehensive Database</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Hsu P.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000000"/>
                          </a:solidFill>
                          <a:latin typeface="Times New Roman"/>
                          <a:ea typeface="Calibri"/>
                          <a:cs typeface="Latha"/>
                        </a:rPr>
                        <a:t>The data and consensus of scientific information on natural medicines has been used to create both the database and the book.</a:t>
                      </a:r>
                      <a:endParaRPr lang="en-IN" sz="16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InPACdb - Indian plant anticancer compounds database</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Vetrivel U, Subramanian N, Pilla K.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 objective of this initiative is to project the potential of anticancer </a:t>
                      </a:r>
                      <a:r>
                        <a:rPr lang="en-US" sz="2000" dirty="0" err="1">
                          <a:latin typeface="Times New Roman"/>
                          <a:ea typeface="Calibri"/>
                          <a:cs typeface="Latha"/>
                        </a:rPr>
                        <a:t>phytochemicals</a:t>
                      </a:r>
                      <a:r>
                        <a:rPr lang="en-US" sz="2000" dirty="0">
                          <a:latin typeface="Times New Roman"/>
                          <a:ea typeface="Calibri"/>
                          <a:cs typeface="Latha"/>
                        </a:rPr>
                        <a:t> from Indian pharmacopoeia in an integrated environment.</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905000" y="1524000"/>
            <a:ext cx="6248400" cy="4419599"/>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70000" lnSpcReduction="20000"/>
          </a:bodyPr>
          <a:lstStyle/>
          <a:p>
            <a:pPr algn="just">
              <a:lnSpc>
                <a:spcPct val="160000"/>
              </a:lnSpc>
              <a:buNone/>
            </a:pPr>
            <a:r>
              <a:rPr lang="en-IN" dirty="0" smtClean="0">
                <a:latin typeface="Times New Roman" pitchFamily="18" charset="0"/>
                <a:cs typeface="Times New Roman" pitchFamily="18" charset="0"/>
              </a:rPr>
              <a:t>   Generally </a:t>
            </a:r>
            <a:r>
              <a:rPr lang="en-IN" dirty="0" smtClean="0">
                <a:latin typeface="Times New Roman" pitchFamily="18" charset="0"/>
                <a:cs typeface="Times New Roman" pitchFamily="18" charset="0"/>
              </a:rPr>
              <a:t>herbal drugs are preferred because they are safe, but nowadays adverse effects and drug interactions are observed with herbal drugs. There is a necessity to make a list of such adverse effects and interactions for herbal drugs. In brief, the safety profile of a herbal drug is necessary before using it for therapeutic application. Such adverse effects and interactions are listed by the “herbal database management.” Systems which are really useful for the proper application of herbal drugs in treatment of various ailments of mankind. </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4592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066800" y="609600"/>
            <a:ext cx="7790688" cy="5715000"/>
          </a:xfrm>
        </p:spPr>
        <p:txBody>
          <a:bodyPr>
            <a:noAutofit/>
          </a:bodyPr>
          <a:lstStyle/>
          <a:p>
            <a:pPr algn="just">
              <a:lnSpc>
                <a:spcPct val="160000"/>
              </a:lnSpc>
            </a:pPr>
            <a:r>
              <a:rPr lang="en-IN" sz="1700" dirty="0" smtClean="0">
                <a:latin typeface="Times New Roman" pitchFamily="18" charset="0"/>
                <a:cs typeface="Times New Roman" pitchFamily="18" charset="0"/>
              </a:rPr>
              <a:t>1. D. Winston, Cherokee Herbal Medicine Medicines from the Earth Conference 2001), 1ME07 Available from: http://www. botanicalmedicine.org/Tapes/01me/01me07.htm. [last accessed on 2010 Feb 10].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2</a:t>
            </a:r>
            <a:r>
              <a:rPr lang="en-IN" sz="1700" dirty="0" smtClean="0">
                <a:latin typeface="Times New Roman" pitchFamily="18" charset="0"/>
                <a:cs typeface="Times New Roman" pitchFamily="18" charset="0"/>
              </a:rPr>
              <a:t>. Edwards IR, </a:t>
            </a:r>
            <a:r>
              <a:rPr lang="en-IN" sz="1700" dirty="0" err="1" smtClean="0">
                <a:latin typeface="Times New Roman" pitchFamily="18" charset="0"/>
                <a:cs typeface="Times New Roman" pitchFamily="18" charset="0"/>
              </a:rPr>
              <a:t>Biriell</a:t>
            </a:r>
            <a:r>
              <a:rPr lang="en-IN" sz="1700" dirty="0" smtClean="0">
                <a:latin typeface="Times New Roman" pitchFamily="18" charset="0"/>
                <a:cs typeface="Times New Roman" pitchFamily="18" charset="0"/>
              </a:rPr>
              <a:t> C. Harmonisation in </a:t>
            </a:r>
            <a:r>
              <a:rPr lang="en-IN" sz="1700" dirty="0" err="1" smtClean="0">
                <a:latin typeface="Times New Roman" pitchFamily="18" charset="0"/>
                <a:cs typeface="Times New Roman" pitchFamily="18" charset="0"/>
              </a:rPr>
              <a:t>pharmacovigilance</a:t>
            </a:r>
            <a:r>
              <a:rPr lang="en-IN" sz="1700" dirty="0" smtClean="0">
                <a:latin typeface="Times New Roman" pitchFamily="18" charset="0"/>
                <a:cs typeface="Times New Roman" pitchFamily="18" charset="0"/>
              </a:rPr>
              <a:t>. Drug Safety 1994;10:93-102.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3</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Bégaud</a:t>
            </a:r>
            <a:r>
              <a:rPr lang="en-IN" sz="1700" dirty="0" smtClean="0">
                <a:latin typeface="Times New Roman" pitchFamily="18" charset="0"/>
                <a:cs typeface="Times New Roman" pitchFamily="18" charset="0"/>
              </a:rPr>
              <a:t> B, Evreux JC, </a:t>
            </a:r>
            <a:r>
              <a:rPr lang="en-IN" sz="1700" dirty="0" err="1" smtClean="0">
                <a:latin typeface="Times New Roman" pitchFamily="18" charset="0"/>
                <a:cs typeface="Times New Roman" pitchFamily="18" charset="0"/>
              </a:rPr>
              <a:t>Jouglard</a:t>
            </a:r>
            <a:r>
              <a:rPr lang="en-IN" sz="1700" dirty="0" smtClean="0">
                <a:latin typeface="Times New Roman" pitchFamily="18" charset="0"/>
                <a:cs typeface="Times New Roman" pitchFamily="18" charset="0"/>
              </a:rPr>
              <a:t> J, </a:t>
            </a:r>
            <a:r>
              <a:rPr lang="en-IN" sz="1700" dirty="0" err="1" smtClean="0">
                <a:latin typeface="Times New Roman" pitchFamily="18" charset="0"/>
                <a:cs typeface="Times New Roman" pitchFamily="18" charset="0"/>
              </a:rPr>
              <a:t>Lagier</a:t>
            </a:r>
            <a:r>
              <a:rPr lang="en-IN" sz="1700" dirty="0" smtClean="0">
                <a:latin typeface="Times New Roman" pitchFamily="18" charset="0"/>
                <a:cs typeface="Times New Roman" pitchFamily="18" charset="0"/>
              </a:rPr>
              <a:t> G. Unexpected or toxic drug reaction assessment (imputation). Actualisation of the method used in France. </a:t>
            </a:r>
            <a:r>
              <a:rPr lang="en-IN" sz="1700" dirty="0" err="1" smtClean="0">
                <a:latin typeface="Times New Roman" pitchFamily="18" charset="0"/>
                <a:cs typeface="Times New Roman" pitchFamily="18" charset="0"/>
              </a:rPr>
              <a:t>Thérapie</a:t>
            </a:r>
            <a:r>
              <a:rPr lang="en-IN" sz="1700" dirty="0" smtClean="0">
                <a:latin typeface="Times New Roman" pitchFamily="18" charset="0"/>
                <a:cs typeface="Times New Roman" pitchFamily="18" charset="0"/>
              </a:rPr>
              <a:t> 1985;40:111-8</a:t>
            </a:r>
            <a:r>
              <a:rPr lang="en-IN" sz="1700" dirty="0" smtClean="0">
                <a:latin typeface="Times New Roman" pitchFamily="18" charset="0"/>
                <a:cs typeface="Times New Roman" pitchFamily="18" charset="0"/>
              </a:rPr>
              <a:t>.</a:t>
            </a:r>
          </a:p>
          <a:p>
            <a:pPr algn="just">
              <a:lnSpc>
                <a:spcPct val="160000"/>
              </a:lnSpc>
            </a:pPr>
            <a:r>
              <a:rPr lang="en-IN" sz="1700" dirty="0" smtClean="0">
                <a:latin typeface="Times New Roman" pitchFamily="18" charset="0"/>
                <a:cs typeface="Times New Roman" pitchFamily="18" charset="0"/>
              </a:rPr>
              <a:t> </a:t>
            </a:r>
            <a:r>
              <a:rPr lang="en-IN" sz="1700" dirty="0" smtClean="0">
                <a:latin typeface="Times New Roman" pitchFamily="18" charset="0"/>
                <a:cs typeface="Times New Roman" pitchFamily="18" charset="0"/>
              </a:rPr>
              <a:t>4. </a:t>
            </a:r>
            <a:r>
              <a:rPr lang="en-IN" sz="1700" dirty="0" err="1" smtClean="0">
                <a:latin typeface="Times New Roman" pitchFamily="18" charset="0"/>
                <a:cs typeface="Times New Roman" pitchFamily="18" charset="0"/>
              </a:rPr>
              <a:t>Meyboom</a:t>
            </a:r>
            <a:r>
              <a:rPr lang="en-IN" sz="1700" dirty="0" smtClean="0">
                <a:latin typeface="Times New Roman" pitchFamily="18" charset="0"/>
                <a:cs typeface="Times New Roman" pitchFamily="18" charset="0"/>
              </a:rPr>
              <a:t> RH, </a:t>
            </a:r>
            <a:r>
              <a:rPr lang="en-IN" sz="1700" dirty="0" err="1" smtClean="0">
                <a:latin typeface="Times New Roman" pitchFamily="18" charset="0"/>
                <a:cs typeface="Times New Roman" pitchFamily="18" charset="0"/>
              </a:rPr>
              <a:t>Egberts</a:t>
            </a:r>
            <a:r>
              <a:rPr lang="en-IN" sz="1700" dirty="0" smtClean="0">
                <a:latin typeface="Times New Roman" pitchFamily="18" charset="0"/>
                <a:cs typeface="Times New Roman" pitchFamily="18" charset="0"/>
              </a:rPr>
              <a:t> AC, Edwards IR, </a:t>
            </a:r>
            <a:r>
              <a:rPr lang="en-IN" sz="1700" dirty="0" err="1" smtClean="0">
                <a:latin typeface="Times New Roman" pitchFamily="18" charset="0"/>
                <a:cs typeface="Times New Roman" pitchFamily="18" charset="0"/>
              </a:rPr>
              <a:t>Hekster</a:t>
            </a:r>
            <a:r>
              <a:rPr lang="en-IN" sz="1700" dirty="0" smtClean="0">
                <a:latin typeface="Times New Roman" pitchFamily="18" charset="0"/>
                <a:cs typeface="Times New Roman" pitchFamily="18" charset="0"/>
              </a:rPr>
              <a:t> YA, de </a:t>
            </a:r>
            <a:r>
              <a:rPr lang="en-IN" sz="1700" dirty="0" err="1" smtClean="0">
                <a:latin typeface="Times New Roman" pitchFamily="18" charset="0"/>
                <a:cs typeface="Times New Roman" pitchFamily="18" charset="0"/>
              </a:rPr>
              <a:t>Koning</a:t>
            </a:r>
            <a:r>
              <a:rPr lang="en-IN" sz="1700" dirty="0" smtClean="0">
                <a:latin typeface="Times New Roman" pitchFamily="18" charset="0"/>
                <a:cs typeface="Times New Roman" pitchFamily="18" charset="0"/>
              </a:rPr>
              <a:t> FH, </a:t>
            </a:r>
            <a:r>
              <a:rPr lang="en-IN" sz="1700" dirty="0" err="1" smtClean="0">
                <a:latin typeface="Times New Roman" pitchFamily="18" charset="0"/>
                <a:cs typeface="Times New Roman" pitchFamily="18" charset="0"/>
              </a:rPr>
              <a:t>Gribnau</a:t>
            </a:r>
            <a:r>
              <a:rPr lang="en-IN" sz="1700" dirty="0" smtClean="0">
                <a:latin typeface="Times New Roman" pitchFamily="18" charset="0"/>
                <a:cs typeface="Times New Roman" pitchFamily="18" charset="0"/>
              </a:rPr>
              <a:t> FW. Principles of signal detection in </a:t>
            </a:r>
            <a:r>
              <a:rPr lang="en-IN" sz="1700" dirty="0" err="1" smtClean="0">
                <a:latin typeface="Times New Roman" pitchFamily="18" charset="0"/>
                <a:cs typeface="Times New Roman" pitchFamily="18" charset="0"/>
              </a:rPr>
              <a:t>pharmacovigilance</a:t>
            </a:r>
            <a:r>
              <a:rPr lang="en-IN" sz="1700" dirty="0" smtClean="0">
                <a:latin typeface="Times New Roman" pitchFamily="18" charset="0"/>
                <a:cs typeface="Times New Roman" pitchFamily="18" charset="0"/>
              </a:rPr>
              <a:t>. Drug Safety 1997;16:355-65.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5</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Meyboom</a:t>
            </a:r>
            <a:r>
              <a:rPr lang="en-IN" sz="1700" dirty="0" smtClean="0">
                <a:latin typeface="Times New Roman" pitchFamily="18" charset="0"/>
                <a:cs typeface="Times New Roman" pitchFamily="18" charset="0"/>
              </a:rPr>
              <a:t> RH, </a:t>
            </a:r>
            <a:r>
              <a:rPr lang="en-IN" sz="1700" dirty="0" err="1" smtClean="0">
                <a:latin typeface="Times New Roman" pitchFamily="18" charset="0"/>
                <a:cs typeface="Times New Roman" pitchFamily="18" charset="0"/>
              </a:rPr>
              <a:t>Hekster</a:t>
            </a:r>
            <a:r>
              <a:rPr lang="en-IN" sz="1700" dirty="0" smtClean="0">
                <a:latin typeface="Times New Roman" pitchFamily="18" charset="0"/>
                <a:cs typeface="Times New Roman" pitchFamily="18" charset="0"/>
              </a:rPr>
              <a:t> YA, </a:t>
            </a:r>
            <a:r>
              <a:rPr lang="en-IN" sz="1700" dirty="0" err="1" smtClean="0">
                <a:latin typeface="Times New Roman" pitchFamily="18" charset="0"/>
                <a:cs typeface="Times New Roman" pitchFamily="18" charset="0"/>
              </a:rPr>
              <a:t>Egberts</a:t>
            </a:r>
            <a:r>
              <a:rPr lang="en-IN" sz="1700" dirty="0" smtClean="0">
                <a:latin typeface="Times New Roman" pitchFamily="18" charset="0"/>
                <a:cs typeface="Times New Roman" pitchFamily="18" charset="0"/>
              </a:rPr>
              <a:t> AC, </a:t>
            </a:r>
            <a:r>
              <a:rPr lang="en-IN" sz="1700" dirty="0" err="1" smtClean="0">
                <a:latin typeface="Times New Roman" pitchFamily="18" charset="0"/>
                <a:cs typeface="Times New Roman" pitchFamily="18" charset="0"/>
              </a:rPr>
              <a:t>Gribnau</a:t>
            </a:r>
            <a:r>
              <a:rPr lang="en-IN" sz="1700" dirty="0" smtClean="0">
                <a:latin typeface="Times New Roman" pitchFamily="18" charset="0"/>
                <a:cs typeface="Times New Roman" pitchFamily="18" charset="0"/>
              </a:rPr>
              <a:t> FW, Edwards IR. Causal or casual? The role of causality assessment in </a:t>
            </a:r>
            <a:r>
              <a:rPr lang="en-IN" sz="1700" dirty="0" err="1" smtClean="0">
                <a:latin typeface="Times New Roman" pitchFamily="18" charset="0"/>
                <a:cs typeface="Times New Roman" pitchFamily="18" charset="0"/>
              </a:rPr>
              <a:t>pharmacovigilance</a:t>
            </a:r>
            <a:r>
              <a:rPr lang="en-IN" sz="1700" dirty="0" smtClean="0">
                <a:latin typeface="Times New Roman" pitchFamily="18" charset="0"/>
                <a:cs typeface="Times New Roman" pitchFamily="18" charset="0"/>
              </a:rPr>
              <a:t>. Drug Safety 1997;16:374-89.</a:t>
            </a:r>
            <a:endParaRPr lang="en-US" sz="17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6</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Lertnattee</a:t>
            </a:r>
            <a:r>
              <a:rPr lang="en-IN" sz="2000" dirty="0" smtClean="0">
                <a:latin typeface="Times New Roman" pitchFamily="18" charset="0"/>
                <a:cs typeface="Times New Roman" pitchFamily="18" charset="0"/>
              </a:rPr>
              <a:t> V. </a:t>
            </a:r>
            <a:r>
              <a:rPr lang="en-IN" sz="2000" dirty="0" err="1" smtClean="0">
                <a:latin typeface="Times New Roman" pitchFamily="18" charset="0"/>
                <a:cs typeface="Times New Roman" pitchFamily="18" charset="0"/>
              </a:rPr>
              <a:t>KUIHerb</a:t>
            </a:r>
            <a:r>
              <a:rPr lang="en-IN" sz="2000" dirty="0" smtClean="0">
                <a:latin typeface="Times New Roman" pitchFamily="18" charset="0"/>
                <a:cs typeface="Times New Roman" pitchFamily="18" charset="0"/>
              </a:rPr>
              <a:t>: Knowledge Unifying Initiator for Herbal Information, 2004. p. 1-6.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7. Hsu P. Natural Medicines Comprehensive Database. </a:t>
            </a:r>
            <a:r>
              <a:rPr lang="en-IN" sz="2000" dirty="0" smtClean="0">
                <a:latin typeface="Times New Roman" pitchFamily="18" charset="0"/>
                <a:cs typeface="Times New Roman" pitchFamily="18" charset="0"/>
              </a:rPr>
              <a:t>J Med </a:t>
            </a:r>
            <a:r>
              <a:rPr lang="en-IN" sz="2000" dirty="0" err="1" smtClean="0">
                <a:latin typeface="Times New Roman" pitchFamily="18" charset="0"/>
                <a:cs typeface="Times New Roman" pitchFamily="18" charset="0"/>
              </a:rPr>
              <a:t>Libr</a:t>
            </a:r>
            <a:r>
              <a:rPr lang="en-IN" sz="2000" dirty="0" smtClean="0">
                <a:latin typeface="Times New Roman" pitchFamily="18" charset="0"/>
                <a:cs typeface="Times New Roman" pitchFamily="18" charset="0"/>
              </a:rPr>
              <a:t> Assoc 2002;90:114.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8. </a:t>
            </a:r>
            <a:r>
              <a:rPr lang="en-IN" sz="2000" dirty="0" err="1" smtClean="0">
                <a:latin typeface="Times New Roman" pitchFamily="18" charset="0"/>
                <a:cs typeface="Times New Roman" pitchFamily="18" charset="0"/>
              </a:rPr>
              <a:t>DeSmet</a:t>
            </a:r>
            <a:r>
              <a:rPr lang="en-IN" sz="2000" dirty="0" smtClean="0">
                <a:latin typeface="Times New Roman" pitchFamily="18" charset="0"/>
                <a:cs typeface="Times New Roman" pitchFamily="18" charset="0"/>
              </a:rPr>
              <a:t> PA, Arthur GM, An introduction to herbal </a:t>
            </a:r>
            <a:r>
              <a:rPr lang="en-IN" sz="2000" dirty="0" err="1" smtClean="0">
                <a:latin typeface="Times New Roman" pitchFamily="18" charset="0"/>
                <a:cs typeface="Times New Roman" pitchFamily="18" charset="0"/>
              </a:rPr>
              <a:t>pharacoepidemiology</a:t>
            </a:r>
            <a:r>
              <a:rPr lang="en-IN" sz="2000" dirty="0" smtClean="0">
                <a:latin typeface="Times New Roman" pitchFamily="18" charset="0"/>
                <a:cs typeface="Times New Roman" pitchFamily="18" charset="0"/>
              </a:rPr>
              <a:t>. J </a:t>
            </a:r>
            <a:r>
              <a:rPr lang="en-IN" sz="2000" dirty="0" err="1" smtClean="0">
                <a:latin typeface="Times New Roman" pitchFamily="18" charset="0"/>
                <a:cs typeface="Times New Roman" pitchFamily="18" charset="0"/>
              </a:rPr>
              <a:t>Ethnopharmacol</a:t>
            </a:r>
            <a:r>
              <a:rPr lang="en-IN" sz="2000" dirty="0" smtClean="0">
                <a:latin typeface="Times New Roman" pitchFamily="18" charset="0"/>
                <a:cs typeface="Times New Roman" pitchFamily="18" charset="0"/>
              </a:rPr>
              <a:t> 1995b;38:197-208.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9. </a:t>
            </a:r>
            <a:r>
              <a:rPr lang="en-IN" sz="2000" dirty="0" err="1" smtClean="0">
                <a:latin typeface="Times New Roman" pitchFamily="18" charset="0"/>
                <a:cs typeface="Times New Roman" pitchFamily="18" charset="0"/>
              </a:rPr>
              <a:t>Vetrivel</a:t>
            </a:r>
            <a:r>
              <a:rPr lang="en-IN" sz="2000" dirty="0" smtClean="0">
                <a:latin typeface="Times New Roman" pitchFamily="18" charset="0"/>
                <a:cs typeface="Times New Roman" pitchFamily="18" charset="0"/>
              </a:rPr>
              <a:t> U, Subramanian N, </a:t>
            </a:r>
            <a:r>
              <a:rPr lang="en-IN" sz="2000" dirty="0" err="1" smtClean="0">
                <a:latin typeface="Times New Roman" pitchFamily="18" charset="0"/>
                <a:cs typeface="Times New Roman" pitchFamily="18" charset="0"/>
              </a:rPr>
              <a:t>Pilla</a:t>
            </a:r>
            <a:r>
              <a:rPr lang="en-IN" sz="2000" dirty="0" smtClean="0">
                <a:latin typeface="Times New Roman" pitchFamily="18" charset="0"/>
                <a:cs typeface="Times New Roman" pitchFamily="18" charset="0"/>
              </a:rPr>
              <a:t> K. </a:t>
            </a:r>
            <a:r>
              <a:rPr lang="en-IN" sz="2000" dirty="0" err="1" smtClean="0">
                <a:latin typeface="Times New Roman" pitchFamily="18" charset="0"/>
                <a:cs typeface="Times New Roman" pitchFamily="18" charset="0"/>
              </a:rPr>
              <a:t>InPACdb</a:t>
            </a:r>
            <a:r>
              <a:rPr lang="en-IN" sz="2000" dirty="0" smtClean="0">
                <a:latin typeface="Times New Roman" pitchFamily="18" charset="0"/>
                <a:cs typeface="Times New Roman" pitchFamily="18" charset="0"/>
              </a:rPr>
              <a:t> - Indian plant anticancer compounds database. </a:t>
            </a:r>
            <a:r>
              <a:rPr lang="en-IN" sz="2000" dirty="0" err="1" smtClean="0">
                <a:latin typeface="Times New Roman" pitchFamily="18" charset="0"/>
                <a:cs typeface="Times New Roman" pitchFamily="18" charset="0"/>
              </a:rPr>
              <a:t>Bioinformation</a:t>
            </a:r>
            <a:r>
              <a:rPr lang="en-IN" sz="2000" dirty="0" smtClean="0">
                <a:latin typeface="Times New Roman" pitchFamily="18" charset="0"/>
                <a:cs typeface="Times New Roman" pitchFamily="18" charset="0"/>
              </a:rPr>
              <a:t> 2009;4:71-4.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10. </a:t>
            </a:r>
            <a:r>
              <a:rPr lang="en-IN" sz="2000" dirty="0" smtClean="0">
                <a:latin typeface="Times New Roman" pitchFamily="18" charset="0"/>
                <a:cs typeface="Times New Roman" pitchFamily="18" charset="0"/>
              </a:rPr>
              <a:t>Shankar D. Growing Herbal Plants In Home Gardens For Health Care, p. 62-72.</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1269</TotalTime>
  <Words>1045</Words>
  <Application>Microsoft Office PowerPoint</Application>
  <PresentationFormat>On-screen Show (4:3)</PresentationFormat>
  <Paragraphs>68</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Herbal management</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2021-09-30T08:20:50Z</dcterms:modified>
</cp:coreProperties>
</file>