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Customer query track</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Using </a:t>
            </a:r>
            <a:r>
              <a:rPr lang="en-IN" sz="2000" dirty="0" smtClean="0">
                <a:latin typeface="Times New Roman" pitchFamily="18" charset="0"/>
                <a:cs typeface="Times New Roman" pitchFamily="18" charset="0"/>
              </a:rPr>
              <a:t>a novel approach with video-recordings of sales interactions, this study focuses on a dynamic analysis of salesperson effectiveness in handling customer queries. We conceptualize salesperson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namely, resolving, relating, and emoting, as separate elements of customer query handling and empirically identify the distinct verbal and nonverbal cues that salespeople use to display these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during sales interactions. We draw from compensation effects in social cognition theory to propose that customers’ perceptions of a salesperson’s effectiveness are prone to trade-offs between competence (resolving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and warmth (relating and emoting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Results, robust to </a:t>
            </a:r>
            <a:r>
              <a:rPr lang="en-IN" sz="2000" dirty="0" err="1" smtClean="0">
                <a:latin typeface="Times New Roman" pitchFamily="18" charset="0"/>
                <a:cs typeface="Times New Roman" pitchFamily="18" charset="0"/>
              </a:rPr>
              <a:t>endogeneity</a:t>
            </a:r>
            <a:r>
              <a:rPr lang="en-IN" sz="2000" dirty="0" smtClean="0">
                <a:latin typeface="Times New Roman" pitchFamily="18" charset="0"/>
                <a:cs typeface="Times New Roman" pitchFamily="18" charset="0"/>
              </a:rPr>
              <a:t> corrections, support the proposed tradeoffs such that the effectiveness of salesperson’s resolving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is significantly curtailed, even neutralized, by the salesperson’s relating and emoting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We situate these counterintuitive results within the extant theory and research on sales interactions, and outline implications for practice.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query understanding of conversational search in E-commerce is of great difference with the natural language understanding in task-oriented dialog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slot filling is applied, large amount of semantic slots should be defined to cover all product properties, e.g. brand,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size, style, skirt length and so on, and it is an expensive manual 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task-oriented dialog systems, natural language understanding mainly composes of two components: slot filling and dialog state tracking.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noteworthy that queries in E-commerce search commonly only contain several unordered keywords that describe some key properties of user’s needed products so as the internal query.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Customers seek both specificity and clarity from the salesperson’s response: specificity to process the potentially unique question the customer has, and clarity to provide a response that helps resolve or reframe the underlying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some studies also report opposite, less functional effects of relating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especially in non-routine or problem-related contexts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Customer queries are deliberate attempts on the part of the customer to control and direct the sales communications toward issues and concerns that address their decision uncertainty.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the start of a sales interaction, the customer likely has limited knowledge and thus issues basic and general queries.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also propose a self attention based neural network to handle the task in a machine comprehension perspective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handle this task, we involve a machine comprehension perspective, and propose a neural network based query tracking model.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query tracking, we propose to leverage self attention based encoder as a more suitable substitute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our model, we update the internal query without the help of slot, and turn the problem to a word-level binary classification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novel neural network model based on machine comprehension </a:t>
            </a:r>
            <a:r>
              <a:rPr lang="en-IN" sz="2000" dirty="0" smtClean="0">
                <a:latin typeface="Times New Roman" pitchFamily="18" charset="0"/>
                <a:cs typeface="Times New Roman" pitchFamily="18" charset="0"/>
              </a:rPr>
              <a:t>perspective.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Prior studies tend to use dependent variables that reflect desired sales outcomes including customer satisfaction and sales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Adaptive confidence acts as an antecedent of adaptive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which affect the salesperson’s outcome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is a positive relationship among listening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and adaptive selling, sales performance, and job satisfaction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evidence confirms that customers continuously monitor salespeople’s efficacy in handling their queries and weigh resolving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more heavily at later stages (when the queries are more significant and specific) compared with earlier stages (when queries are basic and broad).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Thin slices of expressive behavior as predictors of interpersonal consequences: A meta-analysis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Ambady, N., &amp; Rosenthal, R. (1992).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meta-analysis was conducted on the accuracy of predictions of various objective outcomes in the areas of social and clinical psychology from short observations of expressive behavior.</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The impact of salesperson credibility-building statements on later stages of the sales encounter</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Arndt, A., Evans, K., Landry, T. D., Mady, S., &amp; Pongpatipat, C. (2014).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Empirical results show that customers are more likely to react positively to credibility-building statements that match their buying style expectations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define a real-world task of context-aware query tracking for the E-commerce conversational search system, and propose a novel attention based neural network model on machine comprehension perspective. For evaluation, we develop a Chinese E-commerce conversational search dataset for query tracking from online search engine query logs. And experiments suggest that our proposed model outperforms several baseline methods showing the potential of machine comprehension like model for this task and the efficiency of attention based model.</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700" dirty="0" err="1" smtClean="0">
                <a:latin typeface="Times New Roman" pitchFamily="18" charset="0"/>
                <a:cs typeface="Times New Roman" pitchFamily="18" charset="0"/>
              </a:rPr>
              <a:t>Ambady</a:t>
            </a:r>
            <a:r>
              <a:rPr lang="en-IN" sz="1700" dirty="0" smtClean="0">
                <a:latin typeface="Times New Roman" pitchFamily="18" charset="0"/>
                <a:cs typeface="Times New Roman" pitchFamily="18" charset="0"/>
              </a:rPr>
              <a:t>, N., &amp; Rosenthal, R. (1992). Thin slices of expressive </a:t>
            </a:r>
            <a:r>
              <a:rPr lang="en-IN" sz="1700" dirty="0" err="1" smtClean="0">
                <a:latin typeface="Times New Roman" pitchFamily="18" charset="0"/>
                <a:cs typeface="Times New Roman" pitchFamily="18" charset="0"/>
              </a:rPr>
              <a:t>behavior</a:t>
            </a:r>
            <a:r>
              <a:rPr lang="en-IN" sz="1700" dirty="0" smtClean="0">
                <a:latin typeface="Times New Roman" pitchFamily="18" charset="0"/>
                <a:cs typeface="Times New Roman" pitchFamily="18" charset="0"/>
              </a:rPr>
              <a:t> as predictors of interpersonal consequences: A meta-analysis. Psychological Bulletin, 111(2), 256–274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Arndt</a:t>
            </a:r>
            <a:r>
              <a:rPr lang="en-IN" sz="1700" dirty="0" smtClean="0">
                <a:latin typeface="Times New Roman" pitchFamily="18" charset="0"/>
                <a:cs typeface="Times New Roman" pitchFamily="18" charset="0"/>
              </a:rPr>
              <a:t>, A., Evans, K., Landry, T. D., </a:t>
            </a:r>
            <a:r>
              <a:rPr lang="en-IN" sz="1700" dirty="0" err="1" smtClean="0">
                <a:latin typeface="Times New Roman" pitchFamily="18" charset="0"/>
                <a:cs typeface="Times New Roman" pitchFamily="18" charset="0"/>
              </a:rPr>
              <a:t>Mady</a:t>
            </a:r>
            <a:r>
              <a:rPr lang="en-IN" sz="1700" dirty="0" smtClean="0">
                <a:latin typeface="Times New Roman" pitchFamily="18" charset="0"/>
                <a:cs typeface="Times New Roman" pitchFamily="18" charset="0"/>
              </a:rPr>
              <a:t>, S., &amp; </a:t>
            </a:r>
            <a:r>
              <a:rPr lang="en-IN" sz="1700" dirty="0" err="1" smtClean="0">
                <a:latin typeface="Times New Roman" pitchFamily="18" charset="0"/>
                <a:cs typeface="Times New Roman" pitchFamily="18" charset="0"/>
              </a:rPr>
              <a:t>Pongpatipat</a:t>
            </a:r>
            <a:r>
              <a:rPr lang="en-IN" sz="1700" dirty="0" smtClean="0">
                <a:latin typeface="Times New Roman" pitchFamily="18" charset="0"/>
                <a:cs typeface="Times New Roman" pitchFamily="18" charset="0"/>
              </a:rPr>
              <a:t>, C. (2014). The impact of salesperson credibility-building statements on later stages of the sales encounter. Journal of Personal Selling &amp; Sales Management, 34(1), 19-32. </a:t>
            </a:r>
            <a:endParaRPr lang="en-IN" sz="1700" dirty="0" smtClean="0">
              <a:latin typeface="Times New Roman" pitchFamily="18" charset="0"/>
              <a:cs typeface="Times New Roman" pitchFamily="18" charset="0"/>
            </a:endParaRPr>
          </a:p>
          <a:p>
            <a:pPr algn="just">
              <a:lnSpc>
                <a:spcPct val="160000"/>
              </a:lnSpc>
            </a:pPr>
            <a:r>
              <a:rPr lang="en-IN" sz="1700" dirty="0" err="1" smtClean="0">
                <a:latin typeface="Times New Roman" pitchFamily="18" charset="0"/>
                <a:cs typeface="Times New Roman" pitchFamily="18" charset="0"/>
              </a:rPr>
              <a:t>Banin</a:t>
            </a:r>
            <a:r>
              <a:rPr lang="en-IN" sz="1700" dirty="0" smtClean="0">
                <a:latin typeface="Times New Roman" pitchFamily="18" charset="0"/>
                <a:cs typeface="Times New Roman" pitchFamily="18" charset="0"/>
              </a:rPr>
              <a:t>, A. Y., </a:t>
            </a:r>
            <a:r>
              <a:rPr lang="en-IN" sz="1700" dirty="0" err="1" smtClean="0">
                <a:latin typeface="Times New Roman" pitchFamily="18" charset="0"/>
                <a:cs typeface="Times New Roman" pitchFamily="18" charset="0"/>
              </a:rPr>
              <a:t>Boso</a:t>
            </a:r>
            <a:r>
              <a:rPr lang="en-IN" sz="1700" dirty="0" smtClean="0">
                <a:latin typeface="Times New Roman" pitchFamily="18" charset="0"/>
                <a:cs typeface="Times New Roman" pitchFamily="18" charset="0"/>
              </a:rPr>
              <a:t>, N., </a:t>
            </a:r>
            <a:r>
              <a:rPr lang="en-IN" sz="1700" dirty="0" err="1" smtClean="0">
                <a:latin typeface="Times New Roman" pitchFamily="18" charset="0"/>
                <a:cs typeface="Times New Roman" pitchFamily="18" charset="0"/>
              </a:rPr>
              <a:t>Hultman</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Souchen</a:t>
            </a:r>
            <a:r>
              <a:rPr lang="en-IN" sz="1700" dirty="0" smtClean="0">
                <a:latin typeface="Times New Roman" pitchFamily="18" charset="0"/>
                <a:cs typeface="Times New Roman" pitchFamily="18" charset="0"/>
              </a:rPr>
              <a:t>, A. L., Hughes, P., &amp; </a:t>
            </a:r>
            <a:r>
              <a:rPr lang="en-IN" sz="1700" dirty="0" err="1" smtClean="0">
                <a:latin typeface="Times New Roman" pitchFamily="18" charset="0"/>
                <a:cs typeface="Times New Roman" pitchFamily="18" charset="0"/>
              </a:rPr>
              <a:t>Nemkova</a:t>
            </a:r>
            <a:r>
              <a:rPr lang="en-IN" sz="1700" dirty="0" smtClean="0">
                <a:latin typeface="Times New Roman" pitchFamily="18" charset="0"/>
                <a:cs typeface="Times New Roman" pitchFamily="18" charset="0"/>
              </a:rPr>
              <a:t>, E. (2016). Salesperson improvisation: </a:t>
            </a:r>
            <a:r>
              <a:rPr lang="en-IN" sz="1700" dirty="0" err="1" smtClean="0">
                <a:latin typeface="Times New Roman" pitchFamily="18" charset="0"/>
                <a:cs typeface="Times New Roman" pitchFamily="18" charset="0"/>
              </a:rPr>
              <a:t>Antecedants</a:t>
            </a:r>
            <a:r>
              <a:rPr lang="en-IN" sz="1700" dirty="0" smtClean="0">
                <a:latin typeface="Times New Roman" pitchFamily="18" charset="0"/>
                <a:cs typeface="Times New Roman" pitchFamily="18" charset="0"/>
              </a:rPr>
              <a:t>, performance outcomes, and boundary conditions. Industrial Marketing Management, 59, 120-130. </a:t>
            </a:r>
            <a:endParaRPr lang="en-IN" sz="1700" dirty="0" smtClean="0">
              <a:latin typeface="Times New Roman" pitchFamily="18" charset="0"/>
              <a:cs typeface="Times New Roman" pitchFamily="18" charset="0"/>
            </a:endParaRPr>
          </a:p>
          <a:p>
            <a:pPr algn="just">
              <a:lnSpc>
                <a:spcPct val="160000"/>
              </a:lnSpc>
            </a:pPr>
            <a:r>
              <a:rPr lang="en-IN" sz="1700" dirty="0" err="1" smtClean="0">
                <a:latin typeface="Times New Roman" pitchFamily="18" charset="0"/>
                <a:cs typeface="Times New Roman" pitchFamily="18" charset="0"/>
              </a:rPr>
              <a:t>Barrick</a:t>
            </a:r>
            <a:r>
              <a:rPr lang="en-IN" sz="1700" dirty="0" smtClean="0">
                <a:latin typeface="Times New Roman" pitchFamily="18" charset="0"/>
                <a:cs typeface="Times New Roman" pitchFamily="18" charset="0"/>
              </a:rPr>
              <a:t>, M. R., &amp; Mount, M. K. (1991). The big five personality dimensions and job performance: A meta‐analysis. Personnel Psychology, 44(1), 1-26.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Campbell, K. S., &amp; Davis, L. (2006). The sociolinguistic basis of managing rapport when overcoming buying objections. Journal of Business Communication, 43(1), 43-66.</a:t>
            </a:r>
            <a:endParaRPr lang="en-US" sz="17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err="1" smtClean="0">
                <a:latin typeface="Times New Roman" pitchFamily="18" charset="0"/>
                <a:cs typeface="Times New Roman" pitchFamily="18" charset="0"/>
              </a:rPr>
              <a:t>Clopton</a:t>
            </a:r>
            <a:r>
              <a:rPr lang="en-IN" sz="1700" dirty="0" smtClean="0">
                <a:latin typeface="Times New Roman" pitchFamily="18" charset="0"/>
                <a:cs typeface="Times New Roman" pitchFamily="18" charset="0"/>
              </a:rPr>
              <a:t>, S. W., Stoddard, J. E., &amp; Clay, J. W. (2001). Salesperson characteristics affecting consumer complaint responses. Journal of Consumer Behaviour, 1(2), 124-139.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Comer</a:t>
            </a:r>
            <a:r>
              <a:rPr lang="en-IN" sz="1700" dirty="0" smtClean="0">
                <a:latin typeface="Times New Roman" pitchFamily="18" charset="0"/>
                <a:cs typeface="Times New Roman" pitchFamily="18" charset="0"/>
              </a:rPr>
              <a:t>, L. B., &amp; </a:t>
            </a:r>
            <a:r>
              <a:rPr lang="en-IN" sz="1700" dirty="0" err="1" smtClean="0">
                <a:latin typeface="Times New Roman" pitchFamily="18" charset="0"/>
                <a:cs typeface="Times New Roman" pitchFamily="18" charset="0"/>
              </a:rPr>
              <a:t>Drollinger</a:t>
            </a:r>
            <a:r>
              <a:rPr lang="en-IN" sz="1700" dirty="0" smtClean="0">
                <a:latin typeface="Times New Roman" pitchFamily="18" charset="0"/>
                <a:cs typeface="Times New Roman" pitchFamily="18" charset="0"/>
              </a:rPr>
              <a:t>, T. (1999). Active empathetic listening and selling success: A conceptual framework. Journal of Personal Selling &amp; Sales Management, 19(1), 15-29</a:t>
            </a:r>
            <a:r>
              <a:rPr lang="en-IN" sz="1700" dirty="0" smtClean="0">
                <a:latin typeface="Times New Roman" pitchFamily="18" charset="0"/>
                <a:cs typeface="Times New Roman" pitchFamily="18" charset="0"/>
              </a:rPr>
              <a:t>.</a:t>
            </a:r>
          </a:p>
          <a:p>
            <a:pPr algn="just">
              <a:lnSpc>
                <a:spcPct val="170000"/>
              </a:lnSpc>
            </a:pPr>
            <a:r>
              <a:rPr lang="en-IN" sz="1700" dirty="0" smtClean="0">
                <a:latin typeface="Times New Roman" pitchFamily="18" charset="0"/>
                <a:cs typeface="Times New Roman" pitchFamily="18" charset="0"/>
              </a:rPr>
              <a:t>Daly, J. A., &amp; </a:t>
            </a:r>
            <a:r>
              <a:rPr lang="en-IN" sz="1700" dirty="0" err="1" smtClean="0">
                <a:latin typeface="Times New Roman" pitchFamily="18" charset="0"/>
                <a:cs typeface="Times New Roman" pitchFamily="18" charset="0"/>
              </a:rPr>
              <a:t>Redlich</a:t>
            </a:r>
            <a:r>
              <a:rPr lang="en-IN" sz="1700" dirty="0" smtClean="0">
                <a:latin typeface="Times New Roman" pitchFamily="18" charset="0"/>
                <a:cs typeface="Times New Roman" pitchFamily="18" charset="0"/>
              </a:rPr>
              <a:t>, M. H. (2016). Handling question and objection affects audience judgements of speakers. Communication Education, 65(2), 164-181. </a:t>
            </a:r>
            <a:endParaRPr lang="en-IN" sz="1700" dirty="0" smtClean="0">
              <a:latin typeface="Times New Roman" pitchFamily="18" charset="0"/>
              <a:cs typeface="Times New Roman" pitchFamily="18" charset="0"/>
            </a:endParaRPr>
          </a:p>
          <a:p>
            <a:pPr algn="just">
              <a:lnSpc>
                <a:spcPct val="170000"/>
              </a:lnSpc>
            </a:pPr>
            <a:r>
              <a:rPr lang="en-IN" sz="1700" dirty="0" err="1" smtClean="0">
                <a:latin typeface="Times New Roman" pitchFamily="18" charset="0"/>
                <a:cs typeface="Times New Roman" pitchFamily="18" charset="0"/>
              </a:rPr>
              <a:t>Deelstra</a:t>
            </a:r>
            <a:r>
              <a:rPr lang="en-IN" sz="1700" dirty="0" smtClean="0">
                <a:latin typeface="Times New Roman" pitchFamily="18" charset="0"/>
                <a:cs typeface="Times New Roman" pitchFamily="18" charset="0"/>
              </a:rPr>
              <a:t>, J. T., </a:t>
            </a:r>
            <a:r>
              <a:rPr lang="en-IN" sz="1700" dirty="0" err="1" smtClean="0">
                <a:latin typeface="Times New Roman" pitchFamily="18" charset="0"/>
                <a:cs typeface="Times New Roman" pitchFamily="18" charset="0"/>
              </a:rPr>
              <a:t>Peeters</a:t>
            </a:r>
            <a:r>
              <a:rPr lang="en-IN" sz="1700" dirty="0" smtClean="0">
                <a:latin typeface="Times New Roman" pitchFamily="18" charset="0"/>
                <a:cs typeface="Times New Roman" pitchFamily="18" charset="0"/>
              </a:rPr>
              <a:t>, M. J. W., &amp; </a:t>
            </a:r>
            <a:r>
              <a:rPr lang="en-IN" sz="1700" dirty="0" err="1" smtClean="0">
                <a:latin typeface="Times New Roman" pitchFamily="18" charset="0"/>
                <a:cs typeface="Times New Roman" pitchFamily="18" charset="0"/>
              </a:rPr>
              <a:t>Zijlstra</a:t>
            </a:r>
            <a:r>
              <a:rPr lang="en-IN" sz="1700" dirty="0" smtClean="0">
                <a:latin typeface="Times New Roman" pitchFamily="18" charset="0"/>
                <a:cs typeface="Times New Roman" pitchFamily="18" charset="0"/>
              </a:rPr>
              <a:t>, F. R. H. (2003). Receiving instrumental support at work. Journal of Applied Psychology, 88(2), 324-331</a:t>
            </a:r>
            <a:r>
              <a:rPr lang="en-IN" sz="1700" dirty="0" smtClean="0">
                <a:latin typeface="Times New Roman" pitchFamily="18" charset="0"/>
                <a:cs typeface="Times New Roman" pitchFamily="18" charset="0"/>
              </a:rPr>
              <a:t>.</a:t>
            </a:r>
          </a:p>
          <a:p>
            <a:pPr algn="just">
              <a:lnSpc>
                <a:spcPct val="170000"/>
              </a:lnSpc>
            </a:pPr>
            <a:r>
              <a:rPr lang="en-IN" sz="1700" dirty="0" smtClean="0">
                <a:latin typeface="Times New Roman" pitchFamily="18" charset="0"/>
                <a:cs typeface="Times New Roman" pitchFamily="18" charset="0"/>
              </a:rPr>
              <a:t>Goetz, J. L., </a:t>
            </a:r>
            <a:r>
              <a:rPr lang="en-IN" sz="1700" dirty="0" err="1" smtClean="0">
                <a:latin typeface="Times New Roman" pitchFamily="18" charset="0"/>
                <a:cs typeface="Times New Roman" pitchFamily="18" charset="0"/>
              </a:rPr>
              <a:t>Keltner</a:t>
            </a:r>
            <a:r>
              <a:rPr lang="en-IN" sz="1700" dirty="0" smtClean="0">
                <a:latin typeface="Times New Roman" pitchFamily="18" charset="0"/>
                <a:cs typeface="Times New Roman" pitchFamily="18" charset="0"/>
              </a:rPr>
              <a:t>, D., &amp; Simon-Thomas, E. (2010). Compassion: An evolutionary analysis and empirical review. Psychological Bulletin, 136(3), 351-374.</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1204</Words>
  <Application>Microsoft Office PowerPoint</Application>
  <PresentationFormat>On-screen Show (4:3)</PresentationFormat>
  <Paragraphs>59</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Customer query track</vt:lpstr>
      <vt:lpstr>Abstract</vt:lpstr>
      <vt:lpstr>Existing System</vt:lpstr>
      <vt:lpstr>Disadvantage of Existing System</vt:lpstr>
      <vt:lpstr>PROPOSED SYSTEM :</vt:lpstr>
      <vt:lpstr>ADVANTAGE</vt:lpstr>
      <vt:lpstr>Slide 7</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2021-10-01T15:36:03Z</dcterms:modified>
</cp:coreProperties>
</file>