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9/29/2021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9/29/2021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9/29/2021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9/29/2021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9/29/2021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9/29/2021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9/29/2021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9/29/2021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9/29/2021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9/29/2021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9/29/2021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9/29/2021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9/29/2021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t>Cricket club management system</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proposed Cricket Club Management S </a:t>
            </a:r>
            <a:r>
              <a:rPr lang="en-IN" sz="2000" dirty="0" err="1" smtClean="0">
                <a:latin typeface="Times New Roman" pitchFamily="18" charset="0"/>
                <a:cs typeface="Times New Roman" pitchFamily="18" charset="0"/>
              </a:rPr>
              <a:t>ystem</a:t>
            </a:r>
            <a:r>
              <a:rPr lang="en-IN" sz="2000" dirty="0" smtClean="0">
                <a:latin typeface="Times New Roman" pitchFamily="18" charset="0"/>
                <a:cs typeface="Times New Roman" pitchFamily="18" charset="0"/>
              </a:rPr>
              <a:t> is completely automated. The proposed system allows the user to book ground for various days, request for club membership and register for the various training batches. Less effort is required for maintaining </a:t>
            </a:r>
            <a:r>
              <a:rPr lang="en-IN" sz="2000" dirty="0" err="1" smtClean="0">
                <a:latin typeface="Times New Roman" pitchFamily="18" charset="0"/>
                <a:cs typeface="Times New Roman" pitchFamily="18" charset="0"/>
              </a:rPr>
              <a:t>thedatabase</a:t>
            </a:r>
            <a:r>
              <a:rPr lang="en-IN" sz="2000" dirty="0" smtClean="0">
                <a:latin typeface="Times New Roman" pitchFamily="18" charset="0"/>
                <a:cs typeface="Times New Roman" pitchFamily="18" charset="0"/>
              </a:rPr>
              <a:t> of club using this software. Margin of error will be reduced and regulating members will be a breeze by using this software. The end users can register for membership, book ground, register for different training batches and receive notices from the management. The managerial functions are carried out by the Admin. Admin can approve the bookings done by end users, send notices to the online notice board, check different members of the club and the users registered for various training batches.</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304800"/>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47800" y="4572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Research for existing software similar to the one that could solve this problem and technologies that could be used for its </a:t>
            </a:r>
            <a:r>
              <a:rPr lang="en-IN" sz="2000" dirty="0" smtClean="0">
                <a:latin typeface="Times New Roman" pitchFamily="18" charset="0"/>
                <a:cs typeface="Times New Roman" pitchFamily="18" charset="0"/>
              </a:rPr>
              <a:t>development.</a:t>
            </a:r>
          </a:p>
          <a:p>
            <a:pPr algn="just">
              <a:lnSpc>
                <a:spcPct val="150000"/>
              </a:lnSpc>
            </a:pPr>
            <a:r>
              <a:rPr lang="en-IN" sz="2000" dirty="0" smtClean="0">
                <a:latin typeface="Times New Roman" pitchFamily="18" charset="0"/>
                <a:cs typeface="Times New Roman" pitchFamily="18" charset="0"/>
              </a:rPr>
              <a:t>It will be able to create a new season, switch between existent seasons or delete them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Every team belongs to an existent category and can have assigned different coaches and players whose age fit in the category.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design must allow to extend the version of the software released in this project by including new functionalities or improving the existent ones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There is a restriction that can’t be two season representing the same range of years, therefore trying to start a new season for an existent range of years will only switch to this </a:t>
            </a:r>
            <a:r>
              <a:rPr lang="en-IN" sz="2000" dirty="0" smtClean="0">
                <a:latin typeface="Times New Roman" pitchFamily="18" charset="0"/>
                <a:cs typeface="Times New Roman" pitchFamily="18" charset="0"/>
              </a:rPr>
              <a:t>season.</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457200"/>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5334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reason for this extension over the time is that there have been some difficulties that whose impact had not been taken in account </a:t>
            </a:r>
            <a:r>
              <a:rPr lang="en-IN" sz="2000" dirty="0" err="1" smtClean="0">
                <a:latin typeface="Times New Roman" pitchFamily="18" charset="0"/>
                <a:cs typeface="Times New Roman" pitchFamily="18" charset="0"/>
              </a:rPr>
              <a:t>propperly</a:t>
            </a:r>
            <a:r>
              <a:rPr lang="en-IN" sz="2000" dirty="0" smtClean="0">
                <a:latin typeface="Times New Roman" pitchFamily="18" charset="0"/>
                <a:cs typeface="Times New Roman" pitchFamily="18" charset="0"/>
              </a:rPr>
              <a:t>.</a:t>
            </a:r>
            <a:endParaRPr lang="en-US"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Although </a:t>
            </a:r>
            <a:r>
              <a:rPr lang="en-IN" sz="2000" dirty="0" smtClean="0">
                <a:latin typeface="Times New Roman" pitchFamily="18" charset="0"/>
                <a:cs typeface="Times New Roman" pitchFamily="18" charset="0"/>
              </a:rPr>
              <a:t>the local database has been a first step to solve some issues with the data on paper, has generated a new problem, the requirement of a personal with knowledge to use it, which can be harder than expected in a football club</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One of the main difficulties that have been faced in this project is that it has been developed from the very beginning, which has forced me to adapt all the roles that take part from the identification of the problem until the delivery of the </a:t>
            </a:r>
            <a:r>
              <a:rPr lang="en-IN" sz="2000" dirty="0" smtClean="0">
                <a:latin typeface="Times New Roman" pitchFamily="18" charset="0"/>
                <a:cs typeface="Times New Roman" pitchFamily="18" charset="0"/>
              </a:rPr>
              <a:t>solution.</a:t>
            </a:r>
          </a:p>
          <a:p>
            <a:pPr algn="just">
              <a:lnSpc>
                <a:spcPct val="150000"/>
              </a:lnSpc>
            </a:pPr>
            <a:r>
              <a:rPr lang="en-IN" sz="2000" dirty="0" smtClean="0">
                <a:latin typeface="Times New Roman" pitchFamily="18" charset="0"/>
                <a:cs typeface="Times New Roman" pitchFamily="18" charset="0"/>
              </a:rPr>
              <a:t>The alerts display some issues with the user and for the moment the only alert available is that the email address has not been verified</a:t>
            </a:r>
            <a:r>
              <a:rPr lang="en-IN" sz="2000" dirty="0" smtClean="0">
                <a:latin typeface="Times New Roman" pitchFamily="18" charset="0"/>
                <a:cs typeface="Times New Roman" pitchFamily="18" charset="0"/>
              </a:rPr>
              <a:t>.</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proposed system is computerize which helps in maintaining the record easily. </a:t>
            </a:r>
          </a:p>
          <a:p>
            <a:pPr algn="just">
              <a:lnSpc>
                <a:spcPct val="150000"/>
              </a:lnSpc>
            </a:pPr>
            <a:r>
              <a:rPr lang="en-IN" sz="2000" dirty="0" smtClean="0">
                <a:latin typeface="Times New Roman" pitchFamily="18" charset="0"/>
                <a:cs typeface="Times New Roman" pitchFamily="18" charset="0"/>
              </a:rPr>
              <a:t>The System is cost effective. The achievements done by the register and get the tournament information through website in the proposed system no need to meet the club member all the information are published in online. </a:t>
            </a:r>
          </a:p>
          <a:p>
            <a:pPr algn="just">
              <a:lnSpc>
                <a:spcPct val="150000"/>
              </a:lnSpc>
            </a:pPr>
            <a:r>
              <a:rPr lang="en-IN" sz="2000" dirty="0" smtClean="0">
                <a:latin typeface="Times New Roman" pitchFamily="18" charset="0"/>
                <a:cs typeface="Times New Roman" pitchFamily="18" charset="0"/>
              </a:rPr>
              <a:t>The teams are notified immediately about the tournaments and sport related information. As the proposed system is portable it can be accessed anywhere irrespective of time. </a:t>
            </a:r>
          </a:p>
          <a:p>
            <a:pPr algn="just">
              <a:lnSpc>
                <a:spcPct val="150000"/>
              </a:lnSpc>
            </a:pPr>
            <a:r>
              <a:rPr lang="en-IN" sz="2000" dirty="0" smtClean="0">
                <a:latin typeface="Times New Roman" pitchFamily="18" charset="0"/>
                <a:cs typeface="Times New Roman" pitchFamily="18" charset="0"/>
              </a:rPr>
              <a:t>All of this information will be stored in the database. Next is the entry of the tournaments. The Tournament date time and venue is saved in the database for further information. </a:t>
            </a:r>
            <a:endParaRPr lang="en-US"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Autofit/>
          </a:bodyPr>
          <a:lstStyle/>
          <a:p>
            <a:pPr algn="just">
              <a:lnSpc>
                <a:spcPct val="150000"/>
              </a:lnSpc>
            </a:pPr>
            <a:r>
              <a:rPr lang="en-IN" sz="2000" dirty="0" smtClean="0">
                <a:latin typeface="Times New Roman" pitchFamily="18" charset="0"/>
                <a:cs typeface="Times New Roman" pitchFamily="18" charset="0"/>
              </a:rPr>
              <a:t>They will also be able to control the assistance of the players to the training sessions and matches, add notes for any player in the session, for example, the reason a player was missing, and add reviews of the games.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Some </a:t>
            </a:r>
            <a:r>
              <a:rPr lang="en-IN" sz="2000" dirty="0" smtClean="0">
                <a:latin typeface="Times New Roman" pitchFamily="18" charset="0"/>
                <a:cs typeface="Times New Roman" pitchFamily="18" charset="0"/>
              </a:rPr>
              <a:t>of these features are the use of commit, rollback in the transactions, the row level locking to ensure reading integrity in case the database is used simultaneously for many users, and capability to support foreign key constrains to ensure that there are no inconsistencies in across the tables.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a:t>
            </a:r>
            <a:r>
              <a:rPr lang="en-IN" sz="2000" dirty="0" smtClean="0">
                <a:latin typeface="Times New Roman" pitchFamily="18" charset="0"/>
                <a:cs typeface="Times New Roman" pitchFamily="18" charset="0"/>
              </a:rPr>
              <a:t>intranet should also allow any partner to subscribe or unsubscribe by themselves and have detailed information of the performance of their players</a:t>
            </a:r>
            <a:r>
              <a:rPr lang="en-IN" sz="2000" dirty="0" smtClean="0">
                <a:latin typeface="Times New Roman" pitchFamily="18" charset="0"/>
                <a:cs typeface="Times New Roman" pitchFamily="18" charset="0"/>
              </a:rPr>
              <a:t>.</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400040"/>
        </p:xfrm>
        <a:graphic>
          <a:graphicData uri="http://schemas.openxmlformats.org/drawingml/2006/table">
            <a:tbl>
              <a:tblPr firstRow="1" bandRow="1">
                <a:tableStyleId>{5C22544A-7EE6-4342-B048-85BDC9FD1C3A}</a:tableStyleId>
              </a:tblPr>
              <a:tblGrid>
                <a:gridCol w="2622550"/>
                <a:gridCol w="1873250"/>
                <a:gridCol w="33718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Predictive Modeling for Sports and Gaming</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R. P. Schumaker, O. K.Solieman, H. Chen,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While the choice of algorithms used in each study may differ, they all had one common similarity, they beat the choices human track experts made and were able to use the data to create arbitrage opportunities.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 measure for the batting performance of cricket players: research article</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H. H. Lemmer,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It will also be shown how the consistency curve can be used to assess the present form of a batsman.</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571750"/>
                <a:gridCol w="1847850"/>
                <a:gridCol w="32956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Analysis of Performance of Bowlers using Combined Bowling Rate</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D. Bhattacharjee and D. G. Pahinkar,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This paper attempts to use the combined bowling rate to quantify the performance of a sample of bowlers who participated in the fourth season of the Indian Premier League.</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The impact of visual skills training on batting performance in cricketers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Balasaheb. T , Maman. P, Sandhu J. S,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This article highlights the current perspectives on the importance of visual training on visual skills enhancement leading to an improved performance in sports.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jpg"/>
          <p:cNvPicPr>
            <a:picLocks noGrp="1" noChangeAspect="1" noChangeArrowheads="1"/>
          </p:cNvPicPr>
          <p:nvPr>
            <p:ph idx="1"/>
          </p:nvPr>
        </p:nvPicPr>
        <p:blipFill>
          <a:blip r:embed="rId2"/>
          <a:srcRect/>
          <a:stretch>
            <a:fillRect/>
          </a:stretch>
        </p:blipFill>
        <p:spPr bwMode="auto">
          <a:xfrm>
            <a:off x="2438400" y="1600200"/>
            <a:ext cx="4419600" cy="4038599"/>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838200"/>
          </a:xfrm>
        </p:spPr>
        <p:txBody>
          <a:bodyPr>
            <a:normAutofit/>
          </a:bodyPr>
          <a:lstStyle/>
          <a:p>
            <a:r>
              <a:rPr lang="en-US" dirty="0" smtClean="0"/>
              <a:t>CONCLUTION</a:t>
            </a:r>
            <a:endParaRPr lang="en-US" dirty="0"/>
          </a:p>
        </p:txBody>
      </p:sp>
      <p:sp>
        <p:nvSpPr>
          <p:cNvPr id="3" name="Content Placeholder 2"/>
          <p:cNvSpPr>
            <a:spLocks noGrp="1"/>
          </p:cNvSpPr>
          <p:nvPr>
            <p:ph idx="1"/>
          </p:nvPr>
        </p:nvSpPr>
        <p:spPr>
          <a:xfrm>
            <a:off x="1447800" y="838200"/>
            <a:ext cx="7498080" cy="4800600"/>
          </a:xfrm>
        </p:spPr>
        <p:txBody>
          <a:bodyPr>
            <a:noAutofit/>
          </a:bodyPr>
          <a:lstStyle/>
          <a:p>
            <a:pPr algn="just">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development of this project has been a real challenge that has allowed me to consolidate many of the knowledge acquired during the four years of degree by putting them altogether on practise in a project. One of the main difficulties that have been faced in this project is that it has been developed from the very beginning, which has forced me to adapt all the roles that take part from the identification of the problem until the delivery of the solution. This wouldn’t have been possible without the personal motivation that has brought me to develop this project and the will to deliver the best solution possible. Deliver the best solution possible is never an easy task, especially when your knowledge is limited and you don’t stop learning new things in every step forward. This leads you to question yourself if the way you are doing is actually the best way to do it, and look for different tutorials and examples until finally it comes quite clear that this is the best choice. Sometimes you never reach this conclusion and you must keep going forward before you get stuck for too much time, but eventually you end up finding a better way to do it when you are already some steps ahead and you need to redo what was already done by applying the enhancements. </a:t>
            </a:r>
            <a:endParaRPr lang="en-US" sz="20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50000"/>
              </a:lnSpc>
            </a:pPr>
            <a:r>
              <a:rPr lang="en-IN" sz="1800" dirty="0" smtClean="0">
                <a:latin typeface="Times New Roman" pitchFamily="18" charset="0"/>
                <a:cs typeface="Times New Roman" pitchFamily="18" charset="0"/>
              </a:rPr>
              <a:t>[1</a:t>
            </a:r>
            <a:r>
              <a:rPr lang="en-IN" sz="1800" dirty="0" smtClean="0">
                <a:latin typeface="Times New Roman" pitchFamily="18" charset="0"/>
                <a:cs typeface="Times New Roman" pitchFamily="18" charset="0"/>
              </a:rPr>
              <a:t>] R</a:t>
            </a:r>
            <a:r>
              <a:rPr lang="en-IN" sz="1800" dirty="0" smtClean="0">
                <a:latin typeface="Times New Roman" pitchFamily="18" charset="0"/>
                <a:cs typeface="Times New Roman" pitchFamily="18" charset="0"/>
              </a:rPr>
              <a:t>. P . </a:t>
            </a:r>
            <a:r>
              <a:rPr lang="en-IN" sz="1800" dirty="0" err="1" smtClean="0">
                <a:latin typeface="Times New Roman" pitchFamily="18" charset="0"/>
                <a:cs typeface="Times New Roman" pitchFamily="18" charset="0"/>
              </a:rPr>
              <a:t>Schumaker</a:t>
            </a:r>
            <a:r>
              <a:rPr lang="en-IN" sz="1800" dirty="0" smtClean="0">
                <a:latin typeface="Times New Roman" pitchFamily="18" charset="0"/>
                <a:cs typeface="Times New Roman" pitchFamily="18" charset="0"/>
              </a:rPr>
              <a:t>, O. </a:t>
            </a:r>
            <a:r>
              <a:rPr lang="en-IN" sz="1800" dirty="0" err="1" smtClean="0">
                <a:latin typeface="Times New Roman" pitchFamily="18" charset="0"/>
                <a:cs typeface="Times New Roman" pitchFamily="18" charset="0"/>
              </a:rPr>
              <a:t>K.Solieman</a:t>
            </a:r>
            <a:r>
              <a:rPr lang="en-IN" sz="1800" dirty="0" smtClean="0">
                <a:latin typeface="Times New Roman" pitchFamily="18" charset="0"/>
                <a:cs typeface="Times New Roman" pitchFamily="18" charset="0"/>
              </a:rPr>
              <a:t>, H. Chen, </a:t>
            </a:r>
            <a:r>
              <a:rPr lang="en-IN" sz="1800" dirty="0" smtClean="0">
                <a:latin typeface="Times New Roman" pitchFamily="18" charset="0"/>
                <a:cs typeface="Times New Roman" pitchFamily="18" charset="0"/>
              </a:rPr>
              <a:t>Predictive </a:t>
            </a:r>
            <a:r>
              <a:rPr lang="en-IN" sz="1800" dirty="0" err="1" smtClean="0">
                <a:latin typeface="Times New Roman" pitchFamily="18" charset="0"/>
                <a:cs typeface="Times New Roman" pitchFamily="18" charset="0"/>
              </a:rPr>
              <a:t>Modeling</a:t>
            </a:r>
            <a:r>
              <a:rPr lang="en-IN" sz="1800" dirty="0" smtClean="0">
                <a:latin typeface="Times New Roman" pitchFamily="18" charset="0"/>
                <a:cs typeface="Times New Roman" pitchFamily="18" charset="0"/>
              </a:rPr>
              <a:t> for Sports and Gaming,” in Sports Data Mining, Boston, Massachusetts: Springer, vol.26, 2010</a:t>
            </a:r>
            <a:r>
              <a:rPr lang="en-IN" sz="1800" dirty="0" smtClean="0">
                <a:latin typeface="Times New Roman" pitchFamily="18" charset="0"/>
                <a:cs typeface="Times New Roman" pitchFamily="18" charset="0"/>
              </a:rPr>
              <a:t>.</a:t>
            </a:r>
          </a:p>
          <a:p>
            <a:pPr algn="just">
              <a:lnSpc>
                <a:spcPct val="15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2</a:t>
            </a:r>
            <a:r>
              <a:rPr lang="en-IN" sz="1800" dirty="0" smtClean="0">
                <a:latin typeface="Times New Roman" pitchFamily="18" charset="0"/>
                <a:cs typeface="Times New Roman" pitchFamily="18" charset="0"/>
              </a:rPr>
              <a:t>] R</a:t>
            </a:r>
            <a:r>
              <a:rPr lang="en-IN" sz="1800" dirty="0" smtClean="0">
                <a:latin typeface="Times New Roman" pitchFamily="18" charset="0"/>
                <a:cs typeface="Times New Roman" pitchFamily="18" charset="0"/>
              </a:rPr>
              <a:t>. L. Holder and A. M. </a:t>
            </a:r>
            <a:r>
              <a:rPr lang="en-IN" sz="1800" dirty="0" err="1" smtClean="0">
                <a:latin typeface="Times New Roman" pitchFamily="18" charset="0"/>
                <a:cs typeface="Times New Roman" pitchFamily="18" charset="0"/>
              </a:rPr>
              <a:t>Nevill</a:t>
            </a:r>
            <a:r>
              <a:rPr lang="en-IN" sz="1800" dirty="0" smtClean="0">
                <a:latin typeface="Times New Roman" pitchFamily="18" charset="0"/>
                <a:cs typeface="Times New Roman" pitchFamily="18" charset="0"/>
              </a:rPr>
              <a:t>, “Modelling performance at international </a:t>
            </a:r>
            <a:r>
              <a:rPr lang="en-IN" sz="1800" dirty="0" smtClean="0">
                <a:latin typeface="Times New Roman" pitchFamily="18" charset="0"/>
                <a:cs typeface="Times New Roman" pitchFamily="18" charset="0"/>
              </a:rPr>
              <a:t>tennis </a:t>
            </a:r>
            <a:r>
              <a:rPr lang="en-IN" sz="1800" dirty="0" smtClean="0">
                <a:latin typeface="Times New Roman" pitchFamily="18" charset="0"/>
                <a:cs typeface="Times New Roman" pitchFamily="18" charset="0"/>
              </a:rPr>
              <a:t>and golf </a:t>
            </a:r>
            <a:r>
              <a:rPr lang="en-IN" sz="1800" dirty="0" smtClean="0">
                <a:latin typeface="Times New Roman" pitchFamily="18" charset="0"/>
                <a:cs typeface="Times New Roman" pitchFamily="18" charset="0"/>
              </a:rPr>
              <a:t>tournaments</a:t>
            </a:r>
            <a:r>
              <a:rPr lang="en-IN" sz="1800" dirty="0" smtClean="0">
                <a:latin typeface="Times New Roman" pitchFamily="18" charset="0"/>
                <a:cs typeface="Times New Roman" pitchFamily="18" charset="0"/>
              </a:rPr>
              <a:t>: is there a home advantage?” Journal of the Royal Statistical Society: Series D (The </a:t>
            </a:r>
            <a:r>
              <a:rPr lang="en-IN" sz="1800" dirty="0" smtClean="0">
                <a:latin typeface="Times New Roman" pitchFamily="18" charset="0"/>
                <a:cs typeface="Times New Roman" pitchFamily="18" charset="0"/>
              </a:rPr>
              <a:t>Statistician</a:t>
            </a:r>
            <a:r>
              <a:rPr lang="en-IN" sz="1800" dirty="0" smtClean="0">
                <a:latin typeface="Times New Roman" pitchFamily="18" charset="0"/>
                <a:cs typeface="Times New Roman" pitchFamily="18" charset="0"/>
              </a:rPr>
              <a:t>), vol. 46, no. 4, pp. 551–559, 1997</a:t>
            </a:r>
            <a:r>
              <a:rPr lang="en-IN" sz="1800" dirty="0" smtClean="0">
                <a:latin typeface="Times New Roman" pitchFamily="18" charset="0"/>
                <a:cs typeface="Times New Roman" pitchFamily="18" charset="0"/>
              </a:rPr>
              <a:t>.</a:t>
            </a:r>
          </a:p>
          <a:p>
            <a:pPr algn="just">
              <a:lnSpc>
                <a:spcPct val="15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3</a:t>
            </a:r>
            <a:r>
              <a:rPr lang="en-IN" sz="1800" dirty="0" smtClean="0">
                <a:latin typeface="Times New Roman" pitchFamily="18" charset="0"/>
                <a:cs typeface="Times New Roman" pitchFamily="18" charset="0"/>
              </a:rPr>
              <a:t>] H</a:t>
            </a:r>
            <a:r>
              <a:rPr lang="en-IN" sz="1800" dirty="0" smtClean="0">
                <a:latin typeface="Times New Roman" pitchFamily="18" charset="0"/>
                <a:cs typeface="Times New Roman" pitchFamily="18" charset="0"/>
              </a:rPr>
              <a:t>. H. </a:t>
            </a:r>
            <a:r>
              <a:rPr lang="en-IN" sz="1800" dirty="0" err="1" smtClean="0">
                <a:latin typeface="Times New Roman" pitchFamily="18" charset="0"/>
                <a:cs typeface="Times New Roman" pitchFamily="18" charset="0"/>
              </a:rPr>
              <a:t>Lemmer</a:t>
            </a:r>
            <a:r>
              <a:rPr lang="en-IN" sz="1800" dirty="0" smtClean="0">
                <a:latin typeface="Times New Roman" pitchFamily="18" charset="0"/>
                <a:cs typeface="Times New Roman" pitchFamily="18" charset="0"/>
              </a:rPr>
              <a:t>, “A measure for the batting performance of </a:t>
            </a:r>
            <a:r>
              <a:rPr lang="en-IN" sz="1800" dirty="0" smtClean="0">
                <a:latin typeface="Times New Roman" pitchFamily="18" charset="0"/>
                <a:cs typeface="Times New Roman" pitchFamily="18" charset="0"/>
              </a:rPr>
              <a:t>cricket players</a:t>
            </a:r>
            <a:r>
              <a:rPr lang="en-IN" sz="1800" dirty="0" smtClean="0">
                <a:latin typeface="Times New Roman" pitchFamily="18" charset="0"/>
                <a:cs typeface="Times New Roman" pitchFamily="18" charset="0"/>
              </a:rPr>
              <a:t>: research article,” South African Journal for Research in Sport, </a:t>
            </a:r>
            <a:r>
              <a:rPr lang="en-IN" sz="1800" dirty="0" smtClean="0">
                <a:latin typeface="Times New Roman" pitchFamily="18" charset="0"/>
                <a:cs typeface="Times New Roman" pitchFamily="18" charset="0"/>
              </a:rPr>
              <a:t>Physical Education </a:t>
            </a:r>
            <a:r>
              <a:rPr lang="en-IN" sz="1800" dirty="0" smtClean="0">
                <a:latin typeface="Times New Roman" pitchFamily="18" charset="0"/>
                <a:cs typeface="Times New Roman" pitchFamily="18" charset="0"/>
              </a:rPr>
              <a:t>and Recreation, vol. 26, no. 1, 2004</a:t>
            </a:r>
            <a:r>
              <a:rPr lang="en-IN" sz="1800" dirty="0" smtClean="0">
                <a:latin typeface="Times New Roman" pitchFamily="18" charset="0"/>
                <a:cs typeface="Times New Roman" pitchFamily="18" charset="0"/>
              </a:rPr>
              <a:t>.</a:t>
            </a:r>
          </a:p>
          <a:p>
            <a:pPr algn="just">
              <a:lnSpc>
                <a:spcPct val="15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4</a:t>
            </a:r>
            <a:r>
              <a:rPr lang="en-IN" sz="1800" dirty="0" smtClean="0">
                <a:latin typeface="Times New Roman" pitchFamily="18" charset="0"/>
                <a:cs typeface="Times New Roman" pitchFamily="18" charset="0"/>
              </a:rPr>
              <a:t>] D</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Bhattacharjee</a:t>
            </a:r>
            <a:r>
              <a:rPr lang="en-IN" sz="1800" dirty="0" smtClean="0">
                <a:latin typeface="Times New Roman" pitchFamily="18" charset="0"/>
                <a:cs typeface="Times New Roman" pitchFamily="18" charset="0"/>
              </a:rPr>
              <a:t> </a:t>
            </a:r>
            <a:r>
              <a:rPr lang="en-IN" sz="1800" dirty="0" smtClean="0">
                <a:latin typeface="Times New Roman" pitchFamily="18" charset="0"/>
                <a:cs typeface="Times New Roman" pitchFamily="18" charset="0"/>
              </a:rPr>
              <a:t>and D. G. </a:t>
            </a:r>
            <a:r>
              <a:rPr lang="en-IN" sz="1800" dirty="0" err="1" smtClean="0">
                <a:latin typeface="Times New Roman" pitchFamily="18" charset="0"/>
                <a:cs typeface="Times New Roman" pitchFamily="18" charset="0"/>
              </a:rPr>
              <a:t>Pahinkar</a:t>
            </a:r>
            <a:r>
              <a:rPr lang="en-IN" sz="1800" dirty="0" smtClean="0">
                <a:latin typeface="Times New Roman" pitchFamily="18" charset="0"/>
                <a:cs typeface="Times New Roman" pitchFamily="18" charset="0"/>
              </a:rPr>
              <a:t>, Analysis of Performance of Bowlers using Combined Bowling Rate,” International Journal of Sports Science and Engineering, vol. 6, no. 3, pp. 1750-9823, 2012</a:t>
            </a:r>
            <a:r>
              <a:rPr lang="en-IN" sz="1800" dirty="0" smtClean="0">
                <a:latin typeface="Times New Roman" pitchFamily="18" charset="0"/>
                <a:cs typeface="Times New Roman" pitchFamily="18" charset="0"/>
              </a:rPr>
              <a:t>. </a:t>
            </a:r>
          </a:p>
          <a:p>
            <a:pPr algn="just">
              <a:lnSpc>
                <a:spcPct val="150000"/>
              </a:lnSpc>
            </a:pPr>
            <a:endParaRPr lang="en-IN" sz="1800" dirty="0" smtClean="0">
              <a:latin typeface="Times New Roman" pitchFamily="18" charset="0"/>
              <a:cs typeface="Times New Roman" pitchFamily="18" charset="0"/>
            </a:endParaRPr>
          </a:p>
          <a:p>
            <a:pPr algn="just">
              <a:lnSpc>
                <a:spcPct val="150000"/>
              </a:lnSpc>
            </a:pPr>
            <a:endParaRPr lang="en-IN" sz="1800" dirty="0" smtClean="0">
              <a:latin typeface="Times New Roman" pitchFamily="18" charset="0"/>
              <a:cs typeface="Times New Roman" pitchFamily="18" charset="0"/>
            </a:endParaRPr>
          </a:p>
          <a:p>
            <a:pPr algn="just">
              <a:lnSpc>
                <a:spcPct val="150000"/>
              </a:lnSpc>
              <a:buNone/>
            </a:pPr>
            <a:endParaRPr lang="en-US" sz="18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800" dirty="0" smtClean="0">
                <a:latin typeface="Times New Roman" pitchFamily="18" charset="0"/>
                <a:cs typeface="Times New Roman" pitchFamily="18" charset="0"/>
              </a:rPr>
              <a:t>[5</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S.Mukherjee</a:t>
            </a:r>
            <a:r>
              <a:rPr lang="en-IN" sz="1800" dirty="0" smtClean="0">
                <a:latin typeface="Times New Roman" pitchFamily="18" charset="0"/>
                <a:cs typeface="Times New Roman" pitchFamily="18" charset="0"/>
              </a:rPr>
              <a:t>, ”Quantifying individual </a:t>
            </a:r>
            <a:r>
              <a:rPr lang="en-IN" sz="1800" dirty="0" smtClean="0">
                <a:latin typeface="Times New Roman" pitchFamily="18" charset="0"/>
                <a:cs typeface="Times New Roman" pitchFamily="18" charset="0"/>
              </a:rPr>
              <a:t>performance in Cricket -A network analysis of batsmen and bowlers,” </a:t>
            </a:r>
            <a:r>
              <a:rPr lang="en-IN" sz="1800" dirty="0" err="1" smtClean="0">
                <a:latin typeface="Times New Roman" pitchFamily="18" charset="0"/>
                <a:cs typeface="Times New Roman" pitchFamily="18" charset="0"/>
              </a:rPr>
              <a:t>Physica</a:t>
            </a:r>
            <a:r>
              <a:rPr lang="en-IN" sz="1800" dirty="0" smtClean="0">
                <a:latin typeface="Times New Roman" pitchFamily="18" charset="0"/>
                <a:cs typeface="Times New Roman" pitchFamily="18" charset="0"/>
              </a:rPr>
              <a:t> A: Statistical Mechanics and it s Applications, vol. 393, pp. 624-637, 2014</a:t>
            </a:r>
            <a:r>
              <a:rPr lang="en-IN" sz="1800" dirty="0" smtClean="0">
                <a:latin typeface="Times New Roman" pitchFamily="18" charset="0"/>
                <a:cs typeface="Times New Roman" pitchFamily="18" charset="0"/>
              </a:rPr>
              <a:t>.</a:t>
            </a: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6</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P.Shah</a:t>
            </a:r>
            <a:r>
              <a:rPr lang="en-IN" sz="1800" dirty="0" err="1" smtClean="0">
                <a:latin typeface="Times New Roman" pitchFamily="18" charset="0"/>
                <a:cs typeface="Times New Roman" pitchFamily="18" charset="0"/>
              </a:rPr>
              <a:t>,”</a:t>
            </a:r>
            <a:r>
              <a:rPr lang="en-IN" sz="1800" dirty="0" err="1" smtClean="0">
                <a:latin typeface="Times New Roman" pitchFamily="18" charset="0"/>
                <a:cs typeface="Times New Roman" pitchFamily="18" charset="0"/>
              </a:rPr>
              <a:t>New</a:t>
            </a:r>
            <a:r>
              <a:rPr lang="en-IN" sz="1800" dirty="0" smtClean="0">
                <a:latin typeface="Times New Roman" pitchFamily="18" charset="0"/>
                <a:cs typeface="Times New Roman" pitchFamily="18" charset="0"/>
              </a:rPr>
              <a:t> performance </a:t>
            </a:r>
            <a:r>
              <a:rPr lang="en-IN" sz="1800" dirty="0" smtClean="0">
                <a:latin typeface="Times New Roman" pitchFamily="18" charset="0"/>
                <a:cs typeface="Times New Roman" pitchFamily="18" charset="0"/>
              </a:rPr>
              <a:t>measure in Cricket,” ISOR Journal of Sports and </a:t>
            </a:r>
            <a:r>
              <a:rPr lang="en-IN" sz="1800" dirty="0" smtClean="0">
                <a:latin typeface="Times New Roman" pitchFamily="18" charset="0"/>
                <a:cs typeface="Times New Roman" pitchFamily="18" charset="0"/>
              </a:rPr>
              <a:t>Physical </a:t>
            </a:r>
            <a:r>
              <a:rPr lang="en-IN" sz="1800" dirty="0" err="1" smtClean="0">
                <a:latin typeface="Times New Roman" pitchFamily="18" charset="0"/>
                <a:cs typeface="Times New Roman" pitchFamily="18" charset="0"/>
              </a:rPr>
              <a:t>Educat</a:t>
            </a:r>
            <a:r>
              <a:rPr lang="en-IN" sz="1800" dirty="0" smtClean="0">
                <a:latin typeface="Times New Roman" pitchFamily="18" charset="0"/>
                <a:cs typeface="Times New Roman" pitchFamily="18" charset="0"/>
              </a:rPr>
              <a:t> ion, vol. 4, no. 3, pp. 28-30, 2017</a:t>
            </a:r>
            <a:r>
              <a:rPr lang="en-IN" sz="1800" dirty="0" smtClean="0">
                <a:latin typeface="Times New Roman" pitchFamily="18" charset="0"/>
                <a:cs typeface="Times New Roman" pitchFamily="18" charset="0"/>
              </a:rPr>
              <a:t>.</a:t>
            </a: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7</a:t>
            </a:r>
            <a:r>
              <a:rPr lang="en-IN" sz="1800" smtClean="0">
                <a:latin typeface="Times New Roman" pitchFamily="18" charset="0"/>
                <a:cs typeface="Times New Roman" pitchFamily="18" charset="0"/>
              </a:rPr>
              <a:t>] Stretch,R.A</a:t>
            </a:r>
            <a:r>
              <a:rPr lang="en-IN" sz="1800" smtClean="0">
                <a:latin typeface="Times New Roman" pitchFamily="18" charset="0"/>
                <a:cs typeface="Times New Roman" pitchFamily="18" charset="0"/>
              </a:rPr>
              <a:t>. </a:t>
            </a:r>
            <a:r>
              <a:rPr lang="en-IN" sz="1800" smtClean="0">
                <a:latin typeface="Times New Roman" pitchFamily="18" charset="0"/>
                <a:cs typeface="Times New Roman" pitchFamily="18" charset="0"/>
              </a:rPr>
              <a:t>Cricket injuries</a:t>
            </a:r>
            <a:r>
              <a:rPr lang="en-IN" sz="1800" dirty="0" smtClean="0">
                <a:latin typeface="Times New Roman" pitchFamily="18" charset="0"/>
                <a:cs typeface="Times New Roman" pitchFamily="18" charset="0"/>
              </a:rPr>
              <a:t>: </a:t>
            </a:r>
            <a:r>
              <a:rPr lang="en-IN" sz="1800" smtClean="0">
                <a:latin typeface="Times New Roman" pitchFamily="18" charset="0"/>
                <a:cs typeface="Times New Roman" pitchFamily="18" charset="0"/>
              </a:rPr>
              <a:t>a </a:t>
            </a:r>
            <a:r>
              <a:rPr lang="en-IN" sz="1800" smtClean="0">
                <a:latin typeface="Times New Roman" pitchFamily="18" charset="0"/>
                <a:cs typeface="Times New Roman" pitchFamily="18" charset="0"/>
              </a:rPr>
              <a:t>longitudinal study </a:t>
            </a:r>
            <a:r>
              <a:rPr lang="en-IN" sz="1800" smtClean="0">
                <a:latin typeface="Times New Roman" pitchFamily="18" charset="0"/>
                <a:cs typeface="Times New Roman" pitchFamily="18" charset="0"/>
              </a:rPr>
              <a:t>of </a:t>
            </a:r>
            <a:r>
              <a:rPr lang="en-IN" sz="1800" smtClean="0">
                <a:latin typeface="Times New Roman" pitchFamily="18" charset="0"/>
                <a:cs typeface="Times New Roman" pitchFamily="18" charset="0"/>
              </a:rPr>
              <a:t>the nature </a:t>
            </a:r>
            <a:r>
              <a:rPr lang="en-IN" sz="1800" dirty="0" smtClean="0">
                <a:latin typeface="Times New Roman" pitchFamily="18" charset="0"/>
                <a:cs typeface="Times New Roman" pitchFamily="18" charset="0"/>
              </a:rPr>
              <a:t>of </a:t>
            </a:r>
            <a:r>
              <a:rPr lang="en-IN" sz="1800" smtClean="0">
                <a:latin typeface="Times New Roman" pitchFamily="18" charset="0"/>
                <a:cs typeface="Times New Roman" pitchFamily="18" charset="0"/>
              </a:rPr>
              <a:t>injuries </a:t>
            </a:r>
            <a:r>
              <a:rPr lang="en-IN" sz="1800" smtClean="0">
                <a:latin typeface="Times New Roman" pitchFamily="18" charset="0"/>
                <a:cs typeface="Times New Roman" pitchFamily="18" charset="0"/>
              </a:rPr>
              <a:t>to South </a:t>
            </a:r>
            <a:r>
              <a:rPr lang="en-IN" sz="1800" dirty="0" smtClean="0">
                <a:latin typeface="Times New Roman" pitchFamily="18" charset="0"/>
                <a:cs typeface="Times New Roman" pitchFamily="18" charset="0"/>
              </a:rPr>
              <a:t>African cricketers. British Journal of Sports Medicine, 37, pp.250-253, </a:t>
            </a:r>
            <a:r>
              <a:rPr lang="en-IN" sz="1800" dirty="0" smtClean="0">
                <a:latin typeface="Times New Roman" pitchFamily="18" charset="0"/>
                <a:cs typeface="Times New Roman" pitchFamily="18" charset="0"/>
              </a:rPr>
              <a:t>2003</a:t>
            </a: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8</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Kimber,A.C</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Hansford</a:t>
            </a:r>
            <a:r>
              <a:rPr lang="en-IN" sz="1800" dirty="0" smtClean="0">
                <a:latin typeface="Times New Roman" pitchFamily="18" charset="0"/>
                <a:cs typeface="Times New Roman" pitchFamily="18" charset="0"/>
              </a:rPr>
              <a:t>, A. (1993). </a:t>
            </a:r>
            <a:r>
              <a:rPr lang="en-IN" sz="1800" smtClean="0">
                <a:latin typeface="Times New Roman" pitchFamily="18" charset="0"/>
                <a:cs typeface="Times New Roman" pitchFamily="18" charset="0"/>
              </a:rPr>
              <a:t>A </a:t>
            </a:r>
            <a:r>
              <a:rPr lang="en-IN" sz="1800" smtClean="0">
                <a:latin typeface="Times New Roman" pitchFamily="18" charset="0"/>
                <a:cs typeface="Times New Roman" pitchFamily="18" charset="0"/>
              </a:rPr>
              <a:t>Statistical </a:t>
            </a:r>
            <a:r>
              <a:rPr lang="en-IN" sz="1800" dirty="0" smtClean="0">
                <a:latin typeface="Times New Roman" pitchFamily="18" charset="0"/>
                <a:cs typeface="Times New Roman" pitchFamily="18" charset="0"/>
              </a:rPr>
              <a:t>Analysis of Batting in Cricket . Journal of the </a:t>
            </a:r>
            <a:r>
              <a:rPr lang="en-IN" sz="1800" smtClean="0">
                <a:latin typeface="Times New Roman" pitchFamily="18" charset="0"/>
                <a:cs typeface="Times New Roman" pitchFamily="18" charset="0"/>
              </a:rPr>
              <a:t>Royal </a:t>
            </a:r>
            <a:r>
              <a:rPr lang="en-IN" sz="1800" smtClean="0">
                <a:latin typeface="Times New Roman" pitchFamily="18" charset="0"/>
                <a:cs typeface="Times New Roman" pitchFamily="18" charset="0"/>
              </a:rPr>
              <a:t>Statistical Society</a:t>
            </a:r>
            <a:r>
              <a:rPr lang="en-IN" sz="1800" dirty="0" smtClean="0">
                <a:latin typeface="Times New Roman" pitchFamily="18" charset="0"/>
                <a:cs typeface="Times New Roman" pitchFamily="18" charset="0"/>
              </a:rPr>
              <a:t>, 156(3), pp.443-455</a:t>
            </a:r>
            <a:r>
              <a:rPr lang="en-IN" sz="1800" dirty="0" smtClean="0">
                <a:latin typeface="Times New Roman" pitchFamily="18" charset="0"/>
                <a:cs typeface="Times New Roman" pitchFamily="18" charset="0"/>
              </a:rPr>
              <a:t>.</a:t>
            </a: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9</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Balasaheb</a:t>
            </a:r>
            <a:r>
              <a:rPr lang="en-IN" sz="1800" dirty="0" smtClean="0">
                <a:latin typeface="Times New Roman" pitchFamily="18" charset="0"/>
                <a:cs typeface="Times New Roman" pitchFamily="18" charset="0"/>
              </a:rPr>
              <a:t>. T , </a:t>
            </a:r>
            <a:r>
              <a:rPr lang="en-IN" sz="1800" dirty="0" err="1" smtClean="0">
                <a:latin typeface="Times New Roman" pitchFamily="18" charset="0"/>
                <a:cs typeface="Times New Roman" pitchFamily="18" charset="0"/>
              </a:rPr>
              <a:t>Maman</a:t>
            </a:r>
            <a:r>
              <a:rPr lang="en-IN" sz="1800" dirty="0" smtClean="0">
                <a:latin typeface="Times New Roman" pitchFamily="18" charset="0"/>
                <a:cs typeface="Times New Roman" pitchFamily="18" charset="0"/>
              </a:rPr>
              <a:t>. P, </a:t>
            </a:r>
            <a:r>
              <a:rPr lang="en-IN" sz="1800" dirty="0" err="1" smtClean="0">
                <a:latin typeface="Times New Roman" pitchFamily="18" charset="0"/>
                <a:cs typeface="Times New Roman" pitchFamily="18" charset="0"/>
              </a:rPr>
              <a:t>Sandhu</a:t>
            </a:r>
            <a:r>
              <a:rPr lang="en-IN" sz="1800" dirty="0" smtClean="0">
                <a:latin typeface="Times New Roman" pitchFamily="18" charset="0"/>
                <a:cs typeface="Times New Roman" pitchFamily="18" charset="0"/>
              </a:rPr>
              <a:t> J. S</a:t>
            </a:r>
            <a:r>
              <a:rPr lang="en-IN" sz="1800" smtClean="0">
                <a:latin typeface="Times New Roman" pitchFamily="18" charset="0"/>
                <a:cs typeface="Times New Roman" pitchFamily="18" charset="0"/>
              </a:rPr>
              <a:t>, </a:t>
            </a:r>
            <a:r>
              <a:rPr lang="en-IN" sz="1800" smtClean="0">
                <a:latin typeface="Times New Roman" pitchFamily="18" charset="0"/>
                <a:cs typeface="Times New Roman" pitchFamily="18" charset="0"/>
              </a:rPr>
              <a:t>The impact </a:t>
            </a:r>
            <a:r>
              <a:rPr lang="en-IN" sz="1800" dirty="0" smtClean="0">
                <a:latin typeface="Times New Roman" pitchFamily="18" charset="0"/>
                <a:cs typeface="Times New Roman" pitchFamily="18" charset="0"/>
              </a:rPr>
              <a:t>of visual skills t raining </a:t>
            </a:r>
            <a:r>
              <a:rPr lang="en-IN" sz="1800" smtClean="0">
                <a:latin typeface="Times New Roman" pitchFamily="18" charset="0"/>
                <a:cs typeface="Times New Roman" pitchFamily="18" charset="0"/>
              </a:rPr>
              <a:t>on </a:t>
            </a:r>
            <a:r>
              <a:rPr lang="en-IN" sz="1800" smtClean="0">
                <a:latin typeface="Times New Roman" pitchFamily="18" charset="0"/>
                <a:cs typeface="Times New Roman" pitchFamily="18" charset="0"/>
              </a:rPr>
              <a:t>batting </a:t>
            </a:r>
            <a:r>
              <a:rPr lang="en-IN" sz="1800" dirty="0" smtClean="0">
                <a:latin typeface="Times New Roman" pitchFamily="18" charset="0"/>
                <a:cs typeface="Times New Roman" pitchFamily="18" charset="0"/>
              </a:rPr>
              <a:t>performance in cricketers. Serbian Journal of Sports Sciences, vol</a:t>
            </a:r>
            <a:r>
              <a:rPr lang="en-IN" sz="1800" smtClean="0">
                <a:latin typeface="Times New Roman" pitchFamily="18" charset="0"/>
                <a:cs typeface="Times New Roman" pitchFamily="18" charset="0"/>
              </a:rPr>
              <a:t>. </a:t>
            </a:r>
            <a:r>
              <a:rPr lang="en-IN" sz="1800" smtClean="0">
                <a:latin typeface="Times New Roman" pitchFamily="18" charset="0"/>
                <a:cs typeface="Times New Roman" pitchFamily="18" charset="0"/>
              </a:rPr>
              <a:t>2, no</a:t>
            </a:r>
            <a:r>
              <a:rPr lang="en-IN" sz="1800" dirty="0" smtClean="0">
                <a:latin typeface="Times New Roman" pitchFamily="18" charset="0"/>
                <a:cs typeface="Times New Roman" pitchFamily="18" charset="0"/>
              </a:rPr>
              <a:t>. 1, pp.17-23, 2008.</a:t>
            </a:r>
            <a:endParaRPr lang="en-IN" sz="18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1276</TotalTime>
  <Words>1487</Words>
  <Application>Microsoft Office PowerPoint</Application>
  <PresentationFormat>On-screen Show (4:3)</PresentationFormat>
  <Paragraphs>68</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Cricket club management system</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568</cp:revision>
  <dcterms:created xsi:type="dcterms:W3CDTF">2006-08-16T00:00:00Z</dcterms:created>
  <dcterms:modified xsi:type="dcterms:W3CDTF">2021-09-29T14:37:41Z</dcterms:modified>
</cp:coreProperties>
</file>