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notesSlides/notesSlide1.xml" ContentType="application/vnd.openxmlformats-officedocument.presentationml.notesSlide+xml"/>
  <Default Extension="png" ContentType="image/png"/>
  <Override PartName="/ppt/notesSlides/notesSlide2.xml" ContentType="application/vnd.openxmlformats-officedocument.presentationml.notesSlide+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theme/theme1.xml" ContentType="application/vnd.openxmlformats-officedocument.theme+xml"/>
  <Default Extension="jpeg" ContentType="image/jpeg"/>
  <Override PartName="/ppt/slideLayouts/slideLayout2.xml" ContentType="application/vnd.openxmlformats-officedocument.presentationml.slideLayout+xml"/>
  <Override PartName="/ppt/slideLayouts/slideLayout3.xml" ContentType="application/vnd.openxmlformats-officedocument.presentationml.slideLayout+xml"/>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15"/>
  </p:notesMasterIdLst>
  <p:sldIdLst>
    <p:sldId id="322" r:id="rId2"/>
    <p:sldId id="325" r:id="rId3"/>
    <p:sldId id="260" r:id="rId4"/>
    <p:sldId id="262" r:id="rId5"/>
    <p:sldId id="263" r:id="rId6"/>
    <p:sldId id="294" r:id="rId7"/>
    <p:sldId id="327" r:id="rId8"/>
    <p:sldId id="326" r:id="rId9"/>
    <p:sldId id="330" r:id="rId10"/>
    <p:sldId id="296" r:id="rId11"/>
    <p:sldId id="295" r:id="rId12"/>
    <p:sldId id="331" r:id="rId13"/>
    <p:sldId id="323" r:id="rId14"/>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p:restoredLeft sz="15620"/>
    <p:restoredTop sz="94660"/>
  </p:normalViewPr>
  <p:slideViewPr>
    <p:cSldViewPr>
      <p:cViewPr varScale="1">
        <p:scale>
          <a:sx n="68" d="100"/>
          <a:sy n="68" d="100"/>
        </p:scale>
        <p:origin x="-1434" y="-96"/>
      </p:cViewPr>
      <p:guideLst>
        <p:guide orient="horz" pos="2160"/>
        <p:guide pos="2880"/>
      </p:guideLst>
    </p:cSldViewPr>
  </p:slideViewPr>
  <p:notesTextViewPr>
    <p:cViewPr>
      <p:scale>
        <a:sx n="100" d="100"/>
        <a:sy n="100" d="100"/>
      </p:scale>
      <p:origin x="0" y="0"/>
    </p:cViewPr>
  </p:notesTextViewPr>
  <p:gridSpacing cx="78028800" cy="780288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theme" Target="theme/theme1.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notesMaster" Target="notesMasters/notesMaster1.xml"/><Relationship Id="rId10" Type="http://schemas.openxmlformats.org/officeDocument/2006/relationships/slide" Target="slides/slide9.xml"/><Relationship Id="rId19"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E23B5274-1E54-4501-9BCB-C19E8BDDF8D4}" type="datetimeFigureOut">
              <a:rPr lang="en-US" smtClean="0"/>
              <a:pPr/>
              <a:t>9/28/2021</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7FEB5306-4ACF-4DA3-8DEF-1B51A24C6FB2}" type="slidenum">
              <a:rPr lang="en-US" smtClean="0"/>
              <a:pPr/>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IN"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3</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13</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14" name="Title 13"/>
          <p:cNvSpPr>
            <a:spLocks noGrp="1"/>
          </p:cNvSpPr>
          <p:nvPr>
            <p:ph type="ctrTitle"/>
          </p:nvPr>
        </p:nvSpPr>
        <p:spPr>
          <a:xfrm>
            <a:off x="1432560" y="359898"/>
            <a:ext cx="7406640" cy="1472184"/>
          </a:xfrm>
        </p:spPr>
        <p:txBody>
          <a:bodyPr anchor="b"/>
          <a:lstStyle>
            <a:lvl1pPr algn="l">
              <a:defRPr/>
            </a:lvl1pPr>
            <a:extLst/>
          </a:lstStyle>
          <a:p>
            <a:r>
              <a:rPr kumimoji="0" lang="en-US" smtClean="0"/>
              <a:t>Click to edit Master title style</a:t>
            </a:r>
            <a:endParaRPr kumimoji="0" lang="en-US"/>
          </a:p>
        </p:txBody>
      </p:sp>
      <p:sp>
        <p:nvSpPr>
          <p:cNvPr id="22" name="Subtitle 21"/>
          <p:cNvSpPr>
            <a:spLocks noGrp="1"/>
          </p:cNvSpPr>
          <p:nvPr>
            <p:ph type="subTitle" idx="1"/>
          </p:nvPr>
        </p:nvSpPr>
        <p:spPr>
          <a:xfrm>
            <a:off x="1432560" y="1850064"/>
            <a:ext cx="7406640" cy="1752600"/>
          </a:xfrm>
        </p:spPr>
        <p:txBody>
          <a:bodyPr tIns="0"/>
          <a:lstStyle>
            <a:lvl1pPr marL="27432" indent="0" algn="l">
              <a:buNone/>
              <a:defRPr sz="2600">
                <a:solidFill>
                  <a:schemeClr val="tx2">
                    <a:shade val="30000"/>
                    <a:satMod val="150000"/>
                  </a:schemeClr>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kumimoji="0" lang="en-US" smtClean="0"/>
              <a:t>Click to edit Master subtitle style</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9/28/2021</a:t>
            </a:fld>
            <a:endParaRPr lang="en-US"/>
          </a:p>
        </p:txBody>
      </p:sp>
      <p:sp>
        <p:nvSpPr>
          <p:cNvPr id="20" name="Footer Placeholder 19"/>
          <p:cNvSpPr>
            <a:spLocks noGrp="1"/>
          </p:cNvSpPr>
          <p:nvPr>
            <p:ph type="ftr" sz="quarter" idx="11"/>
          </p:nvPr>
        </p:nvSpPr>
        <p:spPr/>
        <p:txBody>
          <a:bodyPr/>
          <a:lstStyle>
            <a:extLst/>
          </a:lstStyle>
          <a:p>
            <a:endParaRPr lang="en-US"/>
          </a:p>
        </p:txBody>
      </p:sp>
      <p:sp>
        <p:nvSpPr>
          <p:cNvPr id="10" name="Slide Number Placeholder 9"/>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Oval 7"/>
          <p:cNvSpPr/>
          <p:nvPr/>
        </p:nvSpPr>
        <p:spPr>
          <a:xfrm>
            <a:off x="921433" y="1413802"/>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1157176" y="1345016"/>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Content Placeholder 2"/>
          <p:cNvSpPr>
            <a:spLocks noGrp="1"/>
          </p:cNvSpPr>
          <p:nvPr>
            <p:ph idx="1"/>
          </p:nvPr>
        </p:nvSpPr>
        <p:spPr/>
        <p:txBody>
          <a:bodyPr/>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9/28/2021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7" name="Rectangle 6"/>
          <p:cNvSpPr/>
          <p:nvPr/>
        </p:nvSpPr>
        <p:spPr>
          <a:xfrm>
            <a:off x="2282890" y="-54"/>
            <a:ext cx="6858000"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Title 1"/>
          <p:cNvSpPr>
            <a:spLocks noGrp="1"/>
          </p:cNvSpPr>
          <p:nvPr>
            <p:ph type="title"/>
          </p:nvPr>
        </p:nvSpPr>
        <p:spPr>
          <a:xfrm>
            <a:off x="2578392" y="2600325"/>
            <a:ext cx="6400800" cy="2286000"/>
          </a:xfrm>
        </p:spPr>
        <p:txBody>
          <a:bodyPr anchor="t"/>
          <a:lstStyle>
            <a:lvl1pPr algn="l">
              <a:lnSpc>
                <a:spcPts val="4500"/>
              </a:lnSpc>
              <a:buNone/>
              <a:defRPr sz="4000" b="1" cap="all"/>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2578392" y="1066800"/>
            <a:ext cx="6400800" cy="1509712"/>
          </a:xfrm>
        </p:spPr>
        <p:txBody>
          <a:bodyPr anchor="b"/>
          <a:lstStyle>
            <a:lvl1pPr marL="18288" indent="0">
              <a:lnSpc>
                <a:spcPts val="2300"/>
              </a:lnSpc>
              <a:spcBef>
                <a:spcPts val="0"/>
              </a:spcBef>
              <a:buNone/>
              <a:defRPr sz="2000">
                <a:solidFill>
                  <a:schemeClr val="tx2">
                    <a:shade val="30000"/>
                    <a:satMod val="150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eaLnBrk="1" latinLnBrk="0" hangingPunct="1"/>
            <a:r>
              <a:rPr kumimoji="0" lang="en-US" smtClean="0"/>
              <a:t>Click to edit Master text styles</a:t>
            </a:r>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9/28/2021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10" name="Rectangle 9"/>
          <p:cNvSpPr/>
          <p:nvPr/>
        </p:nvSpPr>
        <p:spPr bwMode="invGray">
          <a:xfrm>
            <a:off x="2286000" y="0"/>
            <a:ext cx="76200"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2172321" y="2814656"/>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2408064" y="2745870"/>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lstStyle>
            <a:extLst/>
          </a:lstStyle>
          <a:p>
            <a:r>
              <a:rPr kumimoji="0" lang="en-US" smtClean="0"/>
              <a:t>Click to edit Master title style</a:t>
            </a:r>
            <a:endParaRPr kumimoji="0" lang="en-US"/>
          </a:p>
        </p:txBody>
      </p:sp>
      <p:sp>
        <p:nvSpPr>
          <p:cNvPr id="3" name="Content Placeholder 2"/>
          <p:cNvSpPr>
            <a:spLocks noGrp="1"/>
          </p:cNvSpPr>
          <p:nvPr>
            <p:ph sz="half" idx="1"/>
          </p:nvPr>
        </p:nvSpPr>
        <p:spPr>
          <a:xfrm>
            <a:off x="143560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Content Placeholder 3"/>
          <p:cNvSpPr>
            <a:spLocks noGrp="1"/>
          </p:cNvSpPr>
          <p:nvPr>
            <p:ph sz="half" idx="2"/>
          </p:nvPr>
        </p:nvSpPr>
        <p:spPr>
          <a:xfrm>
            <a:off x="527608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9/28/2021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5160336"/>
            <a:ext cx="8229600" cy="1143000"/>
          </a:xfrm>
        </p:spPr>
        <p:txBody>
          <a:bodyPr anchor="ctr"/>
          <a:lstStyle>
            <a:lvl1pPr algn="ctr">
              <a:defRPr sz="4500" b="1" cap="none" baseline="0"/>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45720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4" name="Text Placeholder 3"/>
          <p:cNvSpPr>
            <a:spLocks noGrp="1"/>
          </p:cNvSpPr>
          <p:nvPr>
            <p:ph type="body" sz="half" idx="3"/>
          </p:nvPr>
        </p:nvSpPr>
        <p:spPr>
          <a:xfrm>
            <a:off x="466344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5" name="Content Placeholder 4"/>
          <p:cNvSpPr>
            <a:spLocks noGrp="1"/>
          </p:cNvSpPr>
          <p:nvPr>
            <p:ph sz="quarter" idx="2"/>
          </p:nvPr>
        </p:nvSpPr>
        <p:spPr>
          <a:xfrm>
            <a:off x="45720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6" name="Content Placeholder 5"/>
          <p:cNvSpPr>
            <a:spLocks noGrp="1"/>
          </p:cNvSpPr>
          <p:nvPr>
            <p:ph sz="quarter" idx="4"/>
          </p:nvPr>
        </p:nvSpPr>
        <p:spPr>
          <a:xfrm>
            <a:off x="466344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9/28/2021</a:t>
            </a:fld>
            <a:endParaRPr lang="en-US"/>
          </a:p>
        </p:txBody>
      </p:sp>
      <p:sp>
        <p:nvSpPr>
          <p:cNvPr id="8" name="Footer Placeholder 7"/>
          <p:cNvSpPr>
            <a:spLocks noGrp="1"/>
          </p:cNvSpPr>
          <p:nvPr>
            <p:ph type="ftr" sz="quarter" idx="11"/>
          </p:nvPr>
        </p:nvSpPr>
        <p:spPr/>
        <p:txBody>
          <a:bodyPr/>
          <a:lstStyle>
            <a:extLst/>
          </a:lstStyle>
          <a:p>
            <a:endParaRPr lang="en-US"/>
          </a:p>
        </p:txBody>
      </p:sp>
      <p:sp>
        <p:nvSpPr>
          <p:cNvPr id="9" name="Slide Number Placeholder 8"/>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nchor="ctr"/>
          <a:lstStyle>
            <a:extLst/>
          </a:lstStyle>
          <a:p>
            <a:r>
              <a:rPr kumimoji="0" lang="en-US" smtClean="0"/>
              <a:t>Click to edit Master title style</a:t>
            </a:r>
            <a:endParaRPr kumimoji="0" lang="en-US"/>
          </a:p>
        </p:txBody>
      </p:sp>
      <p:sp>
        <p:nvSpPr>
          <p:cNvPr id="3" name="Date Placeholder 2"/>
          <p:cNvSpPr>
            <a:spLocks noGrp="1"/>
          </p:cNvSpPr>
          <p:nvPr>
            <p:ph type="dt" sz="half" idx="10"/>
          </p:nvPr>
        </p:nvSpPr>
        <p:spPr/>
        <p:txBody>
          <a:bodyPr/>
          <a:lstStyle>
            <a:extLst/>
          </a:lstStyle>
          <a:p>
            <a:fld id="{1D8BD707-D9CF-40AE-B4C6-C98DA3205C09}" type="datetimeFigureOut">
              <a:rPr lang="en-US" smtClean="0"/>
              <a:pPr/>
              <a:t>9/28/2021</a:t>
            </a:fld>
            <a:endParaRPr lang="en-US"/>
          </a:p>
        </p:txBody>
      </p:sp>
      <p:sp>
        <p:nvSpPr>
          <p:cNvPr id="4" name="Footer Placeholder 3"/>
          <p:cNvSpPr>
            <a:spLocks noGrp="1"/>
          </p:cNvSpPr>
          <p:nvPr>
            <p:ph type="ftr" sz="quarter" idx="11"/>
          </p:nvPr>
        </p:nvSpPr>
        <p:spPr/>
        <p:txBody>
          <a:bodyPr/>
          <a:lstStyle>
            <a:extLst/>
          </a:lstStyle>
          <a:p>
            <a:endParaRPr lang="en-US"/>
          </a:p>
        </p:txBody>
      </p:sp>
      <p:sp>
        <p:nvSpPr>
          <p:cNvPr id="5" name="Slide Number Placeholder 4"/>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5" name="Rectangle 4"/>
          <p:cNvSpPr/>
          <p:nvPr/>
        </p:nvSpPr>
        <p:spPr>
          <a:xfrm>
            <a:off x="1014984" y="0"/>
            <a:ext cx="8129016" cy="6858000"/>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Date Placeholder 1"/>
          <p:cNvSpPr>
            <a:spLocks noGrp="1"/>
          </p:cNvSpPr>
          <p:nvPr>
            <p:ph type="dt" sz="half" idx="10"/>
          </p:nvPr>
        </p:nvSpPr>
        <p:spPr/>
        <p:txBody>
          <a:bodyPr/>
          <a:lstStyle>
            <a:extLst/>
          </a:lstStyle>
          <a:p>
            <a:fld id="{1D8BD707-D9CF-40AE-B4C6-C98DA3205C09}" type="datetimeFigureOut">
              <a:rPr lang="en-US" smtClean="0"/>
              <a:pPr/>
              <a:t>9/28/2021</a:t>
            </a:fld>
            <a:endParaRPr lang="en-US"/>
          </a:p>
        </p:txBody>
      </p:sp>
      <p:sp>
        <p:nvSpPr>
          <p:cNvPr id="3" name="Footer Placeholder 2"/>
          <p:cNvSpPr>
            <a:spLocks noGrp="1"/>
          </p:cNvSpPr>
          <p:nvPr>
            <p:ph type="ftr" sz="quarter" idx="11"/>
          </p:nvPr>
        </p:nvSpPr>
        <p:spPr/>
        <p:txBody>
          <a:bodyPr/>
          <a:lstStyle>
            <a:extLst/>
          </a:lstStyle>
          <a:p>
            <a:endParaRPr lang="en-US"/>
          </a:p>
        </p:txBody>
      </p:sp>
      <p:sp>
        <p:nvSpPr>
          <p:cNvPr id="4" name="Slide Number Placeholder 3"/>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6" name="Rectangle 5"/>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16778"/>
            <a:ext cx="3810000" cy="1162050"/>
          </a:xfrm>
          <a:ln>
            <a:noFill/>
          </a:ln>
        </p:spPr>
        <p:txBody>
          <a:bodyPr anchor="b"/>
          <a:lstStyle>
            <a:lvl1pPr algn="l">
              <a:lnSpc>
                <a:spcPts val="2000"/>
              </a:lnSpc>
              <a:buNone/>
              <a:defRPr sz="2200" b="1" cap="all" baseline="0"/>
            </a:lvl1pPr>
            <a:extLst/>
          </a:lstStyle>
          <a:p>
            <a:r>
              <a:rPr kumimoji="0" lang="en-US" smtClean="0"/>
              <a:t>Click to edit Master title style</a:t>
            </a:r>
            <a:endParaRPr kumimoji="0" lang="en-US"/>
          </a:p>
        </p:txBody>
      </p:sp>
      <p:sp>
        <p:nvSpPr>
          <p:cNvPr id="3" name="Text Placeholder 2"/>
          <p:cNvSpPr>
            <a:spLocks noGrp="1"/>
          </p:cNvSpPr>
          <p:nvPr>
            <p:ph type="body" idx="2"/>
          </p:nvPr>
        </p:nvSpPr>
        <p:spPr>
          <a:xfrm>
            <a:off x="457200" y="1406964"/>
            <a:ext cx="3810000" cy="698500"/>
          </a:xfrm>
        </p:spPr>
        <p:txBody>
          <a:bodyPr/>
          <a:lstStyle>
            <a:lvl1pPr marL="45720" indent="0">
              <a:lnSpc>
                <a:spcPct val="100000"/>
              </a:lnSpc>
              <a:spcBef>
                <a:spcPts val="0"/>
              </a:spcBef>
              <a:buNone/>
              <a:defRPr sz="1400"/>
            </a:lvl1pPr>
            <a:lvl2pPr>
              <a:buNone/>
              <a:defRPr sz="1200"/>
            </a:lvl2pPr>
            <a:lvl3pPr>
              <a:buNone/>
              <a:defRPr sz="1000"/>
            </a:lvl3pPr>
            <a:lvl4pPr>
              <a:buNone/>
              <a:defRPr sz="900"/>
            </a:lvl4pPr>
            <a:lvl5pPr>
              <a:buNone/>
              <a:defRPr sz="900"/>
            </a:lvl5pPr>
            <a:extLst/>
          </a:lstStyle>
          <a:p>
            <a:pPr lvl="0" eaLnBrk="1" latinLnBrk="0" hangingPunct="1"/>
            <a:r>
              <a:rPr kumimoji="0" lang="en-US" smtClean="0"/>
              <a:t>Click to edit Master text styles</a:t>
            </a:r>
          </a:p>
        </p:txBody>
      </p:sp>
      <p:sp>
        <p:nvSpPr>
          <p:cNvPr id="4" name="Content Placeholder 3"/>
          <p:cNvSpPr>
            <a:spLocks noGrp="1"/>
          </p:cNvSpPr>
          <p:nvPr>
            <p:ph sz="half" idx="1"/>
          </p:nvPr>
        </p:nvSpPr>
        <p:spPr>
          <a:xfrm>
            <a:off x="457200" y="2133600"/>
            <a:ext cx="8153400" cy="3992563"/>
          </a:xfrm>
        </p:spPr>
        <p:txBody>
          <a:bodyPr/>
          <a:lstStyle>
            <a:lvl1pPr>
              <a:defRPr sz="3200"/>
            </a:lvl1pPr>
            <a:lvl2pPr>
              <a:defRPr sz="2800"/>
            </a:lvl2pPr>
            <a:lvl3pPr>
              <a:defRPr sz="2400"/>
            </a:lvl3pPr>
            <a:lvl4pPr>
              <a:defRPr sz="2000"/>
            </a:lvl4pPr>
            <a:lvl5pPr>
              <a:defRPr sz="20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9/28/2021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5886896" y="1066800"/>
            <a:ext cx="2743200" cy="1981200"/>
          </a:xfrm>
        </p:spPr>
        <p:txBody>
          <a:bodyPr anchor="b">
            <a:noAutofit/>
          </a:bodyPr>
          <a:lstStyle>
            <a:lvl1pPr algn="l">
              <a:buNone/>
              <a:defRPr sz="2100" b="1">
                <a:effectLst/>
              </a:defRPr>
            </a:lvl1pPr>
            <a:extLst/>
          </a:lstStyle>
          <a:p>
            <a:r>
              <a:rPr kumimoji="0" lang="en-US" smtClean="0"/>
              <a:t>Click to edit Master title style</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9/28/2021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Rectangle 7"/>
          <p:cNvSpPr/>
          <p:nvPr/>
        </p:nvSpPr>
        <p:spPr>
          <a:xfrm>
            <a:off x="762000" y="1066800"/>
            <a:ext cx="4572000" cy="4572000"/>
          </a:xfrm>
          <a:prstGeom prst="rect">
            <a:avLst/>
          </a:prstGeom>
          <a:solidFill>
            <a:srgbClr val="FFFFFF"/>
          </a:solidFill>
          <a:ln w="88900" cap="sq">
            <a:solidFill>
              <a:srgbClr val="FFFFFF"/>
            </a:solidFill>
            <a:miter lim="800000"/>
          </a:ln>
          <a:effectLst>
            <a:outerShdw blurRad="55500" dist="18500" dir="5400000" algn="tl" rotWithShape="0">
              <a:srgbClr val="000000">
                <a:alpha val="35000"/>
              </a:srgbClr>
            </a:outerShdw>
          </a:effectLst>
          <a:scene3d>
            <a:camera prst="orthographicFront"/>
            <a:lightRig rig="twoPt" dir="t">
              <a:rot lat="0" lon="0" rev="7200000"/>
            </a:lightRig>
          </a:scene3d>
          <a:sp3d contourW="635">
            <a:bevelT w="25400" h="19050"/>
            <a:contourClr>
              <a:srgbClr val="969696"/>
            </a:contourClr>
          </a:sp3d>
        </p:spPr>
        <p:txBody>
          <a:bodyPr lIns="91440" tIns="274320" rtlCol="0" anchor="t">
            <a:normAutofit/>
          </a:bodyPr>
          <a:lstStyle>
            <a:extLst/>
          </a:lstStyle>
          <a:p>
            <a:pPr marL="0" indent="-283464" algn="l" rtl="0" eaLnBrk="1" latinLnBrk="0" hangingPunct="1">
              <a:lnSpc>
                <a:spcPts val="3000"/>
              </a:lnSpc>
              <a:spcBef>
                <a:spcPts val="600"/>
              </a:spcBef>
              <a:buClr>
                <a:schemeClr val="accent1"/>
              </a:buClr>
              <a:buSzPct val="80000"/>
              <a:buFont typeface="Wingdings 2"/>
              <a:buNone/>
            </a:pPr>
            <a:endParaRPr kumimoji="0" lang="en-US" sz="3200" kern="1200">
              <a:solidFill>
                <a:schemeClr val="tx1"/>
              </a:solidFill>
              <a:latin typeface="+mn-lt"/>
              <a:ea typeface="+mn-ea"/>
              <a:cs typeface="+mn-cs"/>
            </a:endParaRPr>
          </a:p>
        </p:txBody>
      </p:sp>
      <p:sp>
        <p:nvSpPr>
          <p:cNvPr id="3" name="Picture Placeholder 2"/>
          <p:cNvSpPr>
            <a:spLocks noGrp="1"/>
          </p:cNvSpPr>
          <p:nvPr>
            <p:ph type="pic" idx="1"/>
          </p:nvPr>
        </p:nvSpPr>
        <p:spPr>
          <a:xfrm>
            <a:off x="838200" y="1143003"/>
            <a:ext cx="4419600" cy="3514531"/>
          </a:xfrm>
          <a:prstGeom prst="roundRect">
            <a:avLst>
              <a:gd name="adj" fmla="val 783"/>
            </a:avLst>
          </a:prstGeom>
          <a:solidFill>
            <a:schemeClr val="bg2"/>
          </a:solidFill>
          <a:ln w="127000">
            <a:noFill/>
            <a:miter lim="800000"/>
          </a:ln>
          <a:effectLst/>
        </p:spPr>
        <p:txBody>
          <a:bodyPr lIns="91440" tIns="274320" anchor="t"/>
          <a:lstStyle>
            <a:lvl1pPr indent="0">
              <a:buNone/>
              <a:defRPr sz="3200"/>
            </a:lvl1pPr>
            <a:extLst/>
          </a:lstStyle>
          <a:p>
            <a:pPr marL="0" algn="l" eaLnBrk="1" latinLnBrk="0" hangingPunct="1"/>
            <a:r>
              <a:rPr kumimoji="0" lang="en-US" smtClean="0"/>
              <a:t>Click icon to add picture</a:t>
            </a:r>
            <a:endParaRPr kumimoji="0" lang="en-US" dirty="0"/>
          </a:p>
        </p:txBody>
      </p:sp>
      <p:sp>
        <p:nvSpPr>
          <p:cNvPr id="9" name="Flowchart: Process 8"/>
          <p:cNvSpPr/>
          <p:nvPr/>
        </p:nvSpPr>
        <p:spPr>
          <a:xfrm rot="19468671">
            <a:off x="396725" y="954341"/>
            <a:ext cx="685800"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shade val="90000"/>
                <a:satMod val="200000"/>
                <a:alpha val="4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0" name="Flowchart: Process 9"/>
          <p:cNvSpPr/>
          <p:nvPr/>
        </p:nvSpPr>
        <p:spPr>
          <a:xfrm rot="2103354" flipH="1">
            <a:off x="5003667" y="936786"/>
            <a:ext cx="649224"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alpha val="2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
        <p:nvSpPr>
          <p:cNvPr id="4" name="Text Placeholder 3"/>
          <p:cNvSpPr>
            <a:spLocks noGrp="1"/>
          </p:cNvSpPr>
          <p:nvPr>
            <p:ph type="body" sz="half" idx="2"/>
          </p:nvPr>
        </p:nvSpPr>
        <p:spPr>
          <a:xfrm>
            <a:off x="838200" y="4800600"/>
            <a:ext cx="4419600" cy="762000"/>
          </a:xfrm>
        </p:spPr>
        <p:txBody>
          <a:bodyPr anchor="ctr"/>
          <a:lstStyle>
            <a:lvl1pPr marL="0" indent="0" algn="l">
              <a:lnSpc>
                <a:spcPts val="1600"/>
              </a:lnSpc>
              <a:spcBef>
                <a:spcPts val="0"/>
              </a:spcBef>
              <a:buNone/>
              <a:defRPr sz="1400">
                <a:solidFill>
                  <a:srgbClr val="777777"/>
                </a:solidFill>
              </a:defRPr>
            </a:lvl1pPr>
            <a:lvl2pPr>
              <a:defRPr sz="1200"/>
            </a:lvl2pPr>
            <a:lvl3pPr>
              <a:defRPr sz="1000"/>
            </a:lvl3pPr>
            <a:lvl4pPr>
              <a:defRPr sz="900"/>
            </a:lvl4pPr>
            <a:lvl5pPr>
              <a:defRPr sz="900"/>
            </a:lvl5pPr>
            <a:extLst/>
          </a:lstStyle>
          <a:p>
            <a:pPr lvl="0" eaLnBrk="1" latinLnBrk="0" hangingPunct="1"/>
            <a:r>
              <a:rPr kumimoji="0" lang="en-US" smtClean="0"/>
              <a:t>Click to edit Master text styles</a:t>
            </a: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9/28/2021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858000" y="274639"/>
            <a:ext cx="1828800" cy="5851525"/>
          </a:xfrm>
        </p:spPr>
        <p:txBody>
          <a:bodyPr vert="eaVert"/>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1143000" y="274640"/>
            <a:ext cx="5562600" cy="5851525"/>
          </a:xfrm>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9/28/2021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7" name="Pie 6"/>
          <p:cNvSpPr/>
          <p:nvPr/>
        </p:nvSpPr>
        <p:spPr>
          <a:xfrm>
            <a:off x="-815927" y="-815922"/>
            <a:ext cx="1638887" cy="1638887"/>
          </a:xfrm>
          <a:prstGeom prst="pie">
            <a:avLst>
              <a:gd name="adj1" fmla="val 0"/>
              <a:gd name="adj2" fmla="val 5402120"/>
            </a:avLst>
          </a:prstGeom>
          <a:solidFill>
            <a:schemeClr val="bg2">
              <a:tint val="18000"/>
              <a:satMod val="220000"/>
              <a:alpha val="33000"/>
            </a:schemeClr>
          </a:solidFill>
          <a:ln w="3175" cap="rnd" cmpd="sng" algn="ctr">
            <a:solidFill>
              <a:schemeClr val="bg2">
                <a:shade val="70000"/>
                <a:satMod val="200000"/>
                <a:alpha val="100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168816" y="21102"/>
            <a:ext cx="1702191" cy="1702191"/>
          </a:xfrm>
          <a:prstGeom prst="ellipse">
            <a:avLst/>
          </a:prstGeom>
          <a:noFill/>
          <a:ln w="27305" cap="rnd" cmpd="sng" algn="ctr">
            <a:solidFill>
              <a:schemeClr val="bg2">
                <a:tint val="45000"/>
                <a:satMod val="325000"/>
                <a:alpha val="100000"/>
              </a:schemeClr>
            </a:solidFill>
            <a:prstDash val="solid"/>
          </a:ln>
          <a:effectLst>
            <a:outerShdw blurRad="25400" dist="25400" dir="5400000" algn="tl" rotWithShape="0">
              <a:schemeClr val="bg2">
                <a:shade val="50000"/>
                <a:satMod val="150000"/>
                <a:alpha val="8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1" name="Donut 10"/>
          <p:cNvSpPr/>
          <p:nvPr/>
        </p:nvSpPr>
        <p:spPr>
          <a:xfrm rot="2315675">
            <a:off x="182881" y="1055077"/>
            <a:ext cx="1125717" cy="1102624"/>
          </a:xfrm>
          <a:prstGeom prst="donut">
            <a:avLst>
              <a:gd name="adj" fmla="val 11833"/>
            </a:avLst>
          </a:prstGeom>
          <a:gradFill rotWithShape="1">
            <a:gsLst>
              <a:gs pos="0">
                <a:schemeClr val="bg2">
                  <a:tint val="10000"/>
                  <a:shade val="99000"/>
                  <a:satMod val="355000"/>
                  <a:alpha val="70000"/>
                </a:schemeClr>
              </a:gs>
              <a:gs pos="70000">
                <a:schemeClr val="bg2">
                  <a:tint val="6000"/>
                  <a:shade val="100000"/>
                  <a:satMod val="400000"/>
                  <a:alpha val="55000"/>
                </a:schemeClr>
              </a:gs>
              <a:gs pos="100000">
                <a:schemeClr val="bg2">
                  <a:tint val="100000"/>
                  <a:shade val="75000"/>
                  <a:satMod val="370000"/>
                  <a:alpha val="60000"/>
                </a:schemeClr>
              </a:gs>
            </a:gsLst>
            <a:path path="circle">
              <a:fillToRect l="-407500" t="-50000" r="507500" b="150000"/>
            </a:path>
          </a:gradFill>
          <a:ln w="7350" cap="rnd" cmpd="sng" algn="ctr">
            <a:solidFill>
              <a:schemeClr val="bg2">
                <a:shade val="60000"/>
                <a:satMod val="220000"/>
                <a:alpha val="100000"/>
              </a:schemeClr>
            </a:solidFill>
            <a:prstDash val="solid"/>
          </a:ln>
          <a:effectLst>
            <a:outerShdw blurRad="12700" dist="15000" dir="4500000" algn="tl" rotWithShape="0">
              <a:schemeClr val="bg2">
                <a:shade val="10000"/>
                <a:satMod val="200000"/>
                <a:alpha val="3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2" name="Rectangle 11"/>
          <p:cNvSpPr/>
          <p:nvPr/>
        </p:nvSpPr>
        <p:spPr>
          <a:xfrm>
            <a:off x="1012873" y="-54"/>
            <a:ext cx="8131127"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5" name="Title Placeholder 4"/>
          <p:cNvSpPr>
            <a:spLocks noGrp="1"/>
          </p:cNvSpPr>
          <p:nvPr>
            <p:ph type="title"/>
          </p:nvPr>
        </p:nvSpPr>
        <p:spPr>
          <a:xfrm>
            <a:off x="1435608" y="274638"/>
            <a:ext cx="7498080" cy="1143000"/>
          </a:xfrm>
          <a:prstGeom prst="rect">
            <a:avLst/>
          </a:prstGeom>
        </p:spPr>
        <p:txBody>
          <a:bodyPr anchor="ctr">
            <a:normAutofit/>
          </a:bodyPr>
          <a:lstStyle>
            <a:extLst/>
          </a:lstStyle>
          <a:p>
            <a:r>
              <a:rPr kumimoji="0" lang="en-US" smtClean="0"/>
              <a:t>Click to edit Master title style</a:t>
            </a:r>
            <a:endParaRPr kumimoji="0" lang="en-US"/>
          </a:p>
        </p:txBody>
      </p:sp>
      <p:sp>
        <p:nvSpPr>
          <p:cNvPr id="9" name="Text Placeholder 8"/>
          <p:cNvSpPr>
            <a:spLocks noGrp="1"/>
          </p:cNvSpPr>
          <p:nvPr>
            <p:ph type="body" idx="1"/>
          </p:nvPr>
        </p:nvSpPr>
        <p:spPr>
          <a:xfrm>
            <a:off x="1435608" y="1447800"/>
            <a:ext cx="7498080" cy="4800600"/>
          </a:xfrm>
          <a:prstGeom prst="rect">
            <a:avLst/>
          </a:prstGeom>
        </p:spPr>
        <p:txBody>
          <a:bodyPr>
            <a:normAutofit/>
          </a:bodyPr>
          <a:lstStyle>
            <a:extLst/>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24" name="Date Placeholder 23"/>
          <p:cNvSpPr>
            <a:spLocks noGrp="1"/>
          </p:cNvSpPr>
          <p:nvPr>
            <p:ph type="dt" sz="half" idx="2"/>
          </p:nvPr>
        </p:nvSpPr>
        <p:spPr>
          <a:xfrm>
            <a:off x="3581400" y="6305550"/>
            <a:ext cx="2133600" cy="476250"/>
          </a:xfrm>
          <a:prstGeom prst="rect">
            <a:avLst/>
          </a:prstGeom>
        </p:spPr>
        <p:txBody>
          <a:bodyPr anchor="b"/>
          <a:lstStyle>
            <a:lvl1pPr algn="r" eaLnBrk="1" latinLnBrk="0" hangingPunct="1">
              <a:defRPr kumimoji="0" sz="1200">
                <a:solidFill>
                  <a:schemeClr val="bg2">
                    <a:shade val="50000"/>
                    <a:satMod val="200000"/>
                  </a:schemeClr>
                </a:solidFill>
              </a:defRPr>
            </a:lvl1pPr>
            <a:extLst/>
          </a:lstStyle>
          <a:p>
            <a:fld id="{1D8BD707-D9CF-40AE-B4C6-C98DA3205C09}" type="datetimeFigureOut">
              <a:rPr lang="en-US" smtClean="0"/>
              <a:pPr/>
              <a:t>9/28/2021</a:t>
            </a:fld>
            <a:endParaRPr lang="en-US"/>
          </a:p>
        </p:txBody>
      </p:sp>
      <p:sp>
        <p:nvSpPr>
          <p:cNvPr id="10" name="Footer Placeholder 9"/>
          <p:cNvSpPr>
            <a:spLocks noGrp="1"/>
          </p:cNvSpPr>
          <p:nvPr>
            <p:ph type="ftr" sz="quarter" idx="3"/>
          </p:nvPr>
        </p:nvSpPr>
        <p:spPr>
          <a:xfrm>
            <a:off x="5715000" y="6305550"/>
            <a:ext cx="2895600" cy="476250"/>
          </a:xfrm>
          <a:prstGeom prst="rect">
            <a:avLst/>
          </a:prstGeom>
        </p:spPr>
        <p:txBody>
          <a:bodyPr anchor="b"/>
          <a:lstStyle>
            <a:lvl1pPr eaLnBrk="1" latinLnBrk="0" hangingPunct="1">
              <a:defRPr kumimoji="0" sz="1200">
                <a:solidFill>
                  <a:schemeClr val="bg2">
                    <a:shade val="50000"/>
                    <a:satMod val="200000"/>
                  </a:schemeClr>
                </a:solidFill>
                <a:effectLst/>
              </a:defRPr>
            </a:lvl1pPr>
            <a:extLst/>
          </a:lstStyle>
          <a:p>
            <a:endParaRPr lang="en-US"/>
          </a:p>
        </p:txBody>
      </p:sp>
      <p:sp>
        <p:nvSpPr>
          <p:cNvPr id="22" name="Slide Number Placeholder 21"/>
          <p:cNvSpPr>
            <a:spLocks noGrp="1"/>
          </p:cNvSpPr>
          <p:nvPr>
            <p:ph type="sldNum" sz="quarter" idx="4"/>
          </p:nvPr>
        </p:nvSpPr>
        <p:spPr>
          <a:xfrm>
            <a:off x="8613648" y="6305550"/>
            <a:ext cx="457200" cy="476250"/>
          </a:xfrm>
          <a:prstGeom prst="rect">
            <a:avLst/>
          </a:prstGeom>
        </p:spPr>
        <p:txBody>
          <a:bodyPr anchor="b"/>
          <a:lstStyle>
            <a:lvl1pPr algn="ctr" eaLnBrk="1" latinLnBrk="0" hangingPunct="1">
              <a:defRPr kumimoji="0" sz="1200">
                <a:solidFill>
                  <a:schemeClr val="bg2">
                    <a:shade val="50000"/>
                    <a:satMod val="200000"/>
                  </a:schemeClr>
                </a:solidFill>
                <a:effectLst/>
              </a:defRPr>
            </a:lvl1pPr>
            <a:extLst/>
          </a:lstStyle>
          <a:p>
            <a:fld id="{B6F15528-21DE-4FAA-801E-634DDDAF4B2B}" type="slidenum">
              <a:rPr lang="en-US" smtClean="0"/>
              <a:pPr/>
              <a:t>‹#›</a:t>
            </a:fld>
            <a:endParaRPr lang="en-US"/>
          </a:p>
        </p:txBody>
      </p:sp>
      <p:sp>
        <p:nvSpPr>
          <p:cNvPr id="15" name="Rectangle 14"/>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rtl="0" eaLnBrk="1" latinLnBrk="0" hangingPunct="1">
        <a:spcBef>
          <a:spcPct val="0"/>
        </a:spcBef>
        <a:buNone/>
        <a:defRPr kumimoji="0" sz="4300" kern="1200">
          <a:solidFill>
            <a:schemeClr val="tx2">
              <a:satMod val="130000"/>
            </a:schemeClr>
          </a:solidFill>
          <a:effectLst>
            <a:outerShdw blurRad="50000" dist="30000" dir="5400000" algn="tl" rotWithShape="0">
              <a:srgbClr val="000000">
                <a:alpha val="30000"/>
              </a:srgbClr>
            </a:outerShdw>
          </a:effectLst>
          <a:latin typeface="+mj-lt"/>
          <a:ea typeface="+mj-ea"/>
          <a:cs typeface="+mj-cs"/>
        </a:defRPr>
      </a:lvl1pPr>
      <a:extLst/>
    </p:titleStyle>
    <p:bodyStyle>
      <a:lvl1pPr marL="365760" indent="-283464" algn="l" rtl="0" eaLnBrk="1" latinLnBrk="0" hangingPunct="1">
        <a:lnSpc>
          <a:spcPct val="100000"/>
        </a:lnSpc>
        <a:spcBef>
          <a:spcPts val="600"/>
        </a:spcBef>
        <a:buClr>
          <a:schemeClr val="accent1"/>
        </a:buClr>
        <a:buSzPct val="80000"/>
        <a:buFont typeface="Wingdings 2"/>
        <a:buChar char=""/>
        <a:defRPr kumimoji="0" sz="3200" kern="1200">
          <a:solidFill>
            <a:schemeClr val="tx1"/>
          </a:solidFill>
          <a:latin typeface="+mn-lt"/>
          <a:ea typeface="+mn-ea"/>
          <a:cs typeface="+mn-cs"/>
        </a:defRPr>
      </a:lvl1pPr>
      <a:lvl2pPr marL="640080" indent="-237744" algn="l" rtl="0" eaLnBrk="1" latinLnBrk="0" hangingPunct="1">
        <a:lnSpc>
          <a:spcPct val="100000"/>
        </a:lnSpc>
        <a:spcBef>
          <a:spcPts val="550"/>
        </a:spcBef>
        <a:buClr>
          <a:schemeClr val="accent1"/>
        </a:buClr>
        <a:buFont typeface="Verdana"/>
        <a:buChar char="◦"/>
        <a:defRPr kumimoji="0" sz="2800" kern="1200">
          <a:solidFill>
            <a:schemeClr val="tx1"/>
          </a:solidFill>
          <a:latin typeface="+mn-lt"/>
          <a:ea typeface="+mn-ea"/>
          <a:cs typeface="+mn-cs"/>
        </a:defRPr>
      </a:lvl2pPr>
      <a:lvl3pPr marL="886968" indent="-228600" algn="l" rtl="0" eaLnBrk="1" latinLnBrk="0" hangingPunct="1">
        <a:lnSpc>
          <a:spcPct val="100000"/>
        </a:lnSpc>
        <a:spcBef>
          <a:spcPct val="20000"/>
        </a:spcBef>
        <a:buClr>
          <a:schemeClr val="accent2"/>
        </a:buClr>
        <a:buFont typeface="Wingdings 2"/>
        <a:buChar char=""/>
        <a:defRPr kumimoji="0" sz="2400" kern="1200">
          <a:solidFill>
            <a:schemeClr val="tx1"/>
          </a:solidFill>
          <a:latin typeface="+mn-lt"/>
          <a:ea typeface="+mn-ea"/>
          <a:cs typeface="+mn-cs"/>
        </a:defRPr>
      </a:lvl3pPr>
      <a:lvl4pPr marL="1097280" indent="-173736" algn="l" rtl="0" eaLnBrk="1" latinLnBrk="0" hangingPunct="1">
        <a:lnSpc>
          <a:spcPct val="100000"/>
        </a:lnSpc>
        <a:spcBef>
          <a:spcPct val="20000"/>
        </a:spcBef>
        <a:buClr>
          <a:schemeClr val="accent3"/>
        </a:buClr>
        <a:buFont typeface="Wingdings 2"/>
        <a:buChar char=""/>
        <a:defRPr kumimoji="0" sz="2000" kern="1200">
          <a:solidFill>
            <a:schemeClr val="tx1"/>
          </a:solidFill>
          <a:latin typeface="+mn-lt"/>
          <a:ea typeface="+mn-ea"/>
          <a:cs typeface="+mn-cs"/>
        </a:defRPr>
      </a:lvl4pPr>
      <a:lvl5pPr marL="1298448" indent="-182880" algn="l" rtl="0" eaLnBrk="1" latinLnBrk="0" hangingPunct="1">
        <a:lnSpc>
          <a:spcPct val="100000"/>
        </a:lnSpc>
        <a:spcBef>
          <a:spcPct val="20000"/>
        </a:spcBef>
        <a:buClr>
          <a:schemeClr val="accent4"/>
        </a:buClr>
        <a:buFont typeface="Wingdings 2"/>
        <a:buChar char=""/>
        <a:defRPr kumimoji="0" sz="2000" kern="1200">
          <a:solidFill>
            <a:schemeClr val="tx1"/>
          </a:solidFill>
          <a:latin typeface="+mn-lt"/>
          <a:ea typeface="+mn-ea"/>
          <a:cs typeface="+mn-cs"/>
        </a:defRPr>
      </a:lvl5pPr>
      <a:lvl6pPr marL="1508760" indent="-182880" algn="l" rtl="0" eaLnBrk="1" latinLnBrk="0" hangingPunct="1">
        <a:lnSpc>
          <a:spcPct val="100000"/>
        </a:lnSpc>
        <a:spcBef>
          <a:spcPct val="20000"/>
        </a:spcBef>
        <a:buClr>
          <a:schemeClr val="accent5"/>
        </a:buClr>
        <a:buFont typeface="Wingdings 2"/>
        <a:buChar char=""/>
        <a:defRPr kumimoji="0" sz="2000" kern="1200">
          <a:solidFill>
            <a:schemeClr val="tx1"/>
          </a:solidFill>
          <a:latin typeface="+mn-lt"/>
          <a:ea typeface="+mn-ea"/>
          <a:cs typeface="+mn-cs"/>
        </a:defRPr>
      </a:lvl6pPr>
      <a:lvl7pPr marL="171907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7pPr>
      <a:lvl8pPr marL="1920240"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8pPr>
      <a:lvl9pPr marL="213055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914400"/>
            <a:ext cx="7498080" cy="3886200"/>
          </a:xfrm>
        </p:spPr>
        <p:txBody>
          <a:bodyPr>
            <a:normAutofit/>
          </a:bodyPr>
          <a:lstStyle/>
          <a:p>
            <a:pPr algn="ctr"/>
            <a:r>
              <a:rPr lang="en-US" b="1" dirty="0" smtClean="0"/>
              <a:t>Three level password authentication schemes</a:t>
            </a:r>
            <a:endParaRPr lang="en-US" b="1" dirty="0">
              <a:latin typeface="Times New Roman" pitchFamily="18" charset="0"/>
              <a:cs typeface="Times New Roman" pitchFamily="18" charset="0"/>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639762"/>
          </a:xfrm>
        </p:spPr>
        <p:txBody>
          <a:bodyPr>
            <a:normAutofit fontScale="90000"/>
          </a:bodyPr>
          <a:lstStyle/>
          <a:p>
            <a:r>
              <a:rPr lang="en-US" b="1" dirty="0" smtClean="0"/>
              <a:t>Abstract</a:t>
            </a:r>
            <a:endParaRPr lang="en-IN" dirty="0"/>
          </a:p>
        </p:txBody>
      </p:sp>
      <p:sp>
        <p:nvSpPr>
          <p:cNvPr id="3" name="Content Placeholder 2"/>
          <p:cNvSpPr>
            <a:spLocks noGrp="1"/>
          </p:cNvSpPr>
          <p:nvPr>
            <p:ph idx="1"/>
          </p:nvPr>
        </p:nvSpPr>
        <p:spPr>
          <a:xfrm>
            <a:off x="1435608" y="990600"/>
            <a:ext cx="7498080" cy="5257800"/>
          </a:xfrm>
        </p:spPr>
        <p:txBody>
          <a:bodyPr>
            <a:noAutofit/>
          </a:bodyPr>
          <a:lstStyle/>
          <a:p>
            <a:pPr algn="just">
              <a:lnSpc>
                <a:spcPct val="150000"/>
              </a:lnSpc>
              <a:buNone/>
            </a:pPr>
            <a:r>
              <a:rPr lang="en-IN" sz="2000" dirty="0" smtClean="0">
                <a:latin typeface="Times New Roman" pitchFamily="18" charset="0"/>
                <a:cs typeface="Times New Roman" pitchFamily="18" charset="0"/>
              </a:rPr>
              <a:t>   Textual </a:t>
            </a:r>
            <a:r>
              <a:rPr lang="en-IN" sz="2000" dirty="0" smtClean="0">
                <a:latin typeface="Times New Roman" pitchFamily="18" charset="0"/>
                <a:cs typeface="Times New Roman" pitchFamily="18" charset="0"/>
              </a:rPr>
              <a:t>passwords are more commonly used in day to day life. They tend to be more vulnerable as far as security is concerned. Users tend to pick short password that are easy to remember which makes the password vulnerable for attackers to break. Furthermore, textual password is vulnerable to hidden camera</a:t>
            </a:r>
            <a:r>
              <a:rPr lang="en-IN" sz="2000" dirty="0" smtClean="0">
                <a:latin typeface="Times New Roman" pitchFamily="18" charset="0"/>
                <a:cs typeface="Times New Roman" pitchFamily="18" charset="0"/>
              </a:rPr>
              <a:t>, shoulder surfing, key </a:t>
            </a:r>
            <a:r>
              <a:rPr lang="en-IN" sz="2000" dirty="0" smtClean="0">
                <a:latin typeface="Times New Roman" pitchFamily="18" charset="0"/>
                <a:cs typeface="Times New Roman" pitchFamily="18" charset="0"/>
              </a:rPr>
              <a:t>loggers, spyware and brute force attack. Graphical password schemes have been proposed as a possible alternative to text-based scheme. However, they are mostly vulnerable to shoulder surfing and key loggers. </a:t>
            </a:r>
            <a:endParaRPr lang="en-US" sz="2000" dirty="0" smtClean="0">
              <a:latin typeface="Times New Roman" pitchFamily="18" charset="0"/>
              <a:cs typeface="Times New Roman" pitchFamily="18" charset="0"/>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563562"/>
          </a:xfrm>
        </p:spPr>
        <p:txBody>
          <a:bodyPr>
            <a:normAutofit fontScale="90000"/>
          </a:bodyPr>
          <a:lstStyle/>
          <a:p>
            <a:r>
              <a:rPr lang="en-US" dirty="0" smtClean="0"/>
              <a:t>Existing System</a:t>
            </a:r>
            <a:endParaRPr lang="en-US" dirty="0"/>
          </a:p>
        </p:txBody>
      </p:sp>
      <p:sp>
        <p:nvSpPr>
          <p:cNvPr id="3" name="Content Placeholder 2"/>
          <p:cNvSpPr>
            <a:spLocks noGrp="1"/>
          </p:cNvSpPr>
          <p:nvPr>
            <p:ph idx="1"/>
          </p:nvPr>
        </p:nvSpPr>
        <p:spPr>
          <a:xfrm>
            <a:off x="1435608" y="990600"/>
            <a:ext cx="7498080" cy="5715000"/>
          </a:xfrm>
        </p:spPr>
        <p:txBody>
          <a:bodyPr>
            <a:noAutofit/>
          </a:bodyPr>
          <a:lstStyle/>
          <a:p>
            <a:pPr algn="just">
              <a:lnSpc>
                <a:spcPct val="150000"/>
              </a:lnSpc>
            </a:pPr>
            <a:r>
              <a:rPr lang="en-IN" sz="2000" dirty="0" smtClean="0">
                <a:latin typeface="Times New Roman" pitchFamily="18" charset="0"/>
                <a:cs typeface="Times New Roman" pitchFamily="18" charset="0"/>
              </a:rPr>
              <a:t>It can replace or coexist with conventional textual password systems without changing existing user password </a:t>
            </a:r>
            <a:r>
              <a:rPr lang="en-IN" sz="2000" dirty="0" smtClean="0">
                <a:latin typeface="Times New Roman" pitchFamily="18" charset="0"/>
                <a:cs typeface="Times New Roman" pitchFamily="18" charset="0"/>
              </a:rPr>
              <a:t>profiles.</a:t>
            </a:r>
          </a:p>
          <a:p>
            <a:pPr algn="just">
              <a:lnSpc>
                <a:spcPct val="150000"/>
              </a:lnSpc>
            </a:pPr>
            <a:r>
              <a:rPr lang="en-IN" sz="2000" dirty="0" smtClean="0">
                <a:latin typeface="Times New Roman" pitchFamily="18" charset="0"/>
                <a:cs typeface="Times New Roman" pitchFamily="18" charset="0"/>
              </a:rPr>
              <a:t>Hackers are mostly hacking our bank details, office details and personal mail. Now many security methods are used, but most of all failure process, because all the applications have some easy way to hack.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Our </a:t>
            </a:r>
            <a:r>
              <a:rPr lang="en-IN" sz="2000" dirty="0" smtClean="0">
                <a:latin typeface="Times New Roman" pitchFamily="18" charset="0"/>
                <a:cs typeface="Times New Roman" pitchFamily="18" charset="0"/>
              </a:rPr>
              <a:t>username identifies us and the password validates us. But passwords have some weaknesses: more than one person can possess its knowledge at one time.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Moreover</a:t>
            </a:r>
            <a:r>
              <a:rPr lang="en-IN" sz="2000" dirty="0" smtClean="0">
                <a:latin typeface="Times New Roman" pitchFamily="18" charset="0"/>
                <a:cs typeface="Times New Roman" pitchFamily="18" charset="0"/>
              </a:rPr>
              <a:t>, there is a constant threat of losing your password to someone else with venomous intent. </a:t>
            </a:r>
            <a:endParaRPr lang="en-IN" sz="2000" dirty="0" smtClean="0">
              <a:latin typeface="Times New Roman" pitchFamily="18" charset="0"/>
              <a:cs typeface="Times New Roman" pitchFamily="18" charset="0"/>
            </a:endParaRPr>
          </a:p>
          <a:p>
            <a:pPr algn="just">
              <a:lnSpc>
                <a:spcPct val="150000"/>
              </a:lnSpc>
            </a:pPr>
            <a:endParaRPr lang="en-US" sz="2000" dirty="0" smtClean="0">
              <a:latin typeface="Times New Roman" pitchFamily="18" charset="0"/>
              <a:cs typeface="Times New Roman" pitchFamily="18" charset="0"/>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715962"/>
          </a:xfrm>
        </p:spPr>
        <p:txBody>
          <a:bodyPr>
            <a:normAutofit fontScale="90000"/>
          </a:bodyPr>
          <a:lstStyle/>
          <a:p>
            <a:r>
              <a:rPr lang="en-US" dirty="0" smtClean="0"/>
              <a:t>Disadvantage of Existing System</a:t>
            </a:r>
            <a:endParaRPr lang="en-US" dirty="0"/>
          </a:p>
        </p:txBody>
      </p:sp>
      <p:sp>
        <p:nvSpPr>
          <p:cNvPr id="3" name="Content Placeholder 2"/>
          <p:cNvSpPr>
            <a:spLocks noGrp="1"/>
          </p:cNvSpPr>
          <p:nvPr>
            <p:ph idx="1"/>
          </p:nvPr>
        </p:nvSpPr>
        <p:spPr>
          <a:xfrm>
            <a:off x="1435608" y="1143000"/>
            <a:ext cx="7498080" cy="5715000"/>
          </a:xfrm>
        </p:spPr>
        <p:txBody>
          <a:bodyPr>
            <a:noAutofit/>
          </a:bodyPr>
          <a:lstStyle/>
          <a:p>
            <a:pPr algn="just">
              <a:lnSpc>
                <a:spcPct val="150000"/>
              </a:lnSpc>
            </a:pPr>
            <a:r>
              <a:rPr lang="en-IN" sz="2000" dirty="0" smtClean="0">
                <a:latin typeface="Times New Roman" pitchFamily="18" charset="0"/>
                <a:cs typeface="Times New Roman" pitchFamily="18" charset="0"/>
              </a:rPr>
              <a:t>Someone standing behind or besides you can intentionally see the credentials (The Shoulder Surfing Problem</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There is a need for solving the above stated problem</a:t>
            </a:r>
            <a:r>
              <a:rPr lang="en-IN" sz="2000" dirty="0" smtClean="0">
                <a:latin typeface="Times New Roman" pitchFamily="18" charset="0"/>
                <a:cs typeface="Times New Roman" pitchFamily="18" charset="0"/>
              </a:rPr>
              <a:t>. In </a:t>
            </a:r>
            <a:r>
              <a:rPr lang="en-IN" sz="2000" dirty="0" smtClean="0">
                <a:latin typeface="Times New Roman" pitchFamily="18" charset="0"/>
                <a:cs typeface="Times New Roman" pitchFamily="18" charset="0"/>
              </a:rPr>
              <a:t>this paper, we propose a Three Phase Textual-Graphical Password Authentication scheme.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This </a:t>
            </a:r>
            <a:r>
              <a:rPr lang="en-IN" sz="2000" dirty="0" smtClean="0">
                <a:latin typeface="Times New Roman" pitchFamily="18" charset="0"/>
                <a:cs typeface="Times New Roman" pitchFamily="18" charset="0"/>
              </a:rPr>
              <a:t>technique seamlessly integrates both graphical and textual password schemes and provides nearly perfect resistant to shoulder-surfing, hidden-camera, spyware attacks, key loggers and brute force attack.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When </a:t>
            </a:r>
            <a:r>
              <a:rPr lang="en-IN" sz="2000" dirty="0" smtClean="0">
                <a:latin typeface="Times New Roman" pitchFamily="18" charset="0"/>
                <a:cs typeface="Times New Roman" pitchFamily="18" charset="0"/>
              </a:rPr>
              <a:t>increasing security is an issue text based passwords are not enough to counter such problems. </a:t>
            </a:r>
            <a:endParaRPr lang="en-IN" sz="2000" dirty="0" smtClean="0">
              <a:latin typeface="Times New Roman" pitchFamily="18" charset="0"/>
              <a:cs typeface="Times New Roman" pitchFamily="18" charset="0"/>
            </a:endParaRPr>
          </a:p>
          <a:p>
            <a:pPr algn="just">
              <a:lnSpc>
                <a:spcPct val="150000"/>
              </a:lnSpc>
            </a:pPr>
            <a:endParaRPr lang="en-US" sz="2000" dirty="0" smtClean="0">
              <a:latin typeface="Times New Roman" pitchFamily="18" charset="0"/>
              <a:cs typeface="Times New Roman" pitchFamily="18" charset="0"/>
            </a:endParaRP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0"/>
            <a:ext cx="7498080" cy="914400"/>
          </a:xfrm>
        </p:spPr>
        <p:txBody>
          <a:bodyPr>
            <a:normAutofit/>
          </a:bodyPr>
          <a:lstStyle/>
          <a:p>
            <a:r>
              <a:rPr lang="en-US" b="1" dirty="0" smtClean="0"/>
              <a:t>PROPOSED SYSTEM :</a:t>
            </a:r>
            <a:endParaRPr lang="en-US" dirty="0"/>
          </a:p>
        </p:txBody>
      </p:sp>
      <p:sp>
        <p:nvSpPr>
          <p:cNvPr id="3" name="Content Placeholder 2"/>
          <p:cNvSpPr>
            <a:spLocks noGrp="1"/>
          </p:cNvSpPr>
          <p:nvPr>
            <p:ph idx="1"/>
          </p:nvPr>
        </p:nvSpPr>
        <p:spPr>
          <a:xfrm>
            <a:off x="1066800" y="838200"/>
            <a:ext cx="7498080" cy="5867400"/>
          </a:xfrm>
        </p:spPr>
        <p:txBody>
          <a:bodyPr>
            <a:noAutofit/>
          </a:bodyPr>
          <a:lstStyle/>
          <a:p>
            <a:pPr algn="just">
              <a:lnSpc>
                <a:spcPct val="150000"/>
              </a:lnSpc>
            </a:pPr>
            <a:r>
              <a:rPr lang="en-IN" sz="2000" dirty="0" smtClean="0">
                <a:latin typeface="Times New Roman" pitchFamily="18" charset="0"/>
                <a:cs typeface="Times New Roman" pitchFamily="18" charset="0"/>
              </a:rPr>
              <a:t>Graphical password schemes have been proposed as a possible alternative to text-based scheme</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The proposed scheme has an extremely wide scope as it can be used for banking application, ATM services and other such application where user interaction with private data is controlled by means of password authentication</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This </a:t>
            </a:r>
            <a:r>
              <a:rPr lang="en-IN" sz="2000" dirty="0" smtClean="0">
                <a:latin typeface="Times New Roman" pitchFamily="18" charset="0"/>
                <a:cs typeface="Times New Roman" pitchFamily="18" charset="0"/>
              </a:rPr>
              <a:t>scheme proposes that, instead of clicking on the characters of session password, user will remember those characters, and at the end the user has to enter the session password which will lead to its authentication.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According to the system requirement, desired level of security can be achieved by using three proposed levels of authentication.</a:t>
            </a:r>
            <a:endParaRPr lang="en-US" sz="2000" dirty="0" smtClean="0">
              <a:latin typeface="Times New Roman" pitchFamily="18" charset="0"/>
              <a:cs typeface="Times New Roman" pitchFamily="18" charset="0"/>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563562"/>
          </a:xfrm>
        </p:spPr>
        <p:txBody>
          <a:bodyPr>
            <a:normAutofit fontScale="90000"/>
          </a:bodyPr>
          <a:lstStyle/>
          <a:p>
            <a:r>
              <a:rPr lang="en-US" b="1" dirty="0" smtClean="0"/>
              <a:t>ADVANTAGE</a:t>
            </a:r>
            <a:endParaRPr lang="en-US" dirty="0"/>
          </a:p>
        </p:txBody>
      </p:sp>
      <p:sp>
        <p:nvSpPr>
          <p:cNvPr id="3" name="Content Placeholder 2"/>
          <p:cNvSpPr>
            <a:spLocks noGrp="1"/>
          </p:cNvSpPr>
          <p:nvPr>
            <p:ph idx="1"/>
          </p:nvPr>
        </p:nvSpPr>
        <p:spPr>
          <a:xfrm>
            <a:off x="1066800" y="838200"/>
            <a:ext cx="7866888" cy="6019800"/>
          </a:xfrm>
        </p:spPr>
        <p:txBody>
          <a:bodyPr>
            <a:normAutofit/>
          </a:bodyPr>
          <a:lstStyle/>
          <a:p>
            <a:pPr algn="just">
              <a:lnSpc>
                <a:spcPct val="150000"/>
              </a:lnSpc>
            </a:pPr>
            <a:r>
              <a:rPr lang="en-IN" sz="2000" dirty="0" smtClean="0">
                <a:latin typeface="Times New Roman" pitchFamily="18" charset="0"/>
                <a:cs typeface="Times New Roman" pitchFamily="18" charset="0"/>
              </a:rPr>
              <a:t>This system use only security purpose, it uses to all security place. </a:t>
            </a:r>
          </a:p>
          <a:p>
            <a:pPr algn="just">
              <a:lnSpc>
                <a:spcPct val="150000"/>
              </a:lnSpc>
            </a:pPr>
            <a:r>
              <a:rPr lang="en-IN" sz="2000" dirty="0" smtClean="0">
                <a:latin typeface="Times New Roman" pitchFamily="18" charset="0"/>
                <a:cs typeface="Times New Roman" pitchFamily="18" charset="0"/>
              </a:rPr>
              <a:t>Hackers </a:t>
            </a:r>
            <a:r>
              <a:rPr lang="en-IN" sz="2000" dirty="0" smtClean="0">
                <a:latin typeface="Times New Roman" pitchFamily="18" charset="0"/>
                <a:cs typeface="Times New Roman" pitchFamily="18" charset="0"/>
              </a:rPr>
              <a:t>are not very easily to hack the security, because three levels are more useful this concept. </a:t>
            </a:r>
          </a:p>
          <a:p>
            <a:pPr algn="just">
              <a:lnSpc>
                <a:spcPct val="150000"/>
              </a:lnSpc>
            </a:pPr>
            <a:r>
              <a:rPr lang="en-IN" sz="2000" dirty="0" smtClean="0">
                <a:latin typeface="Times New Roman" pitchFamily="18" charset="0"/>
                <a:cs typeface="Times New Roman" pitchFamily="18" charset="0"/>
              </a:rPr>
              <a:t>Any </a:t>
            </a:r>
            <a:r>
              <a:rPr lang="en-IN" sz="2000" dirty="0" smtClean="0">
                <a:latin typeface="Times New Roman" pitchFamily="18" charset="0"/>
                <a:cs typeface="Times New Roman" pitchFamily="18" charset="0"/>
              </a:rPr>
              <a:t>hacker if in the extreme case, suppose (although difficult) will cross through the above two mentioned security levels, will definitely not be able to cross the third security level, unless he has access to the original user’s email id</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W</a:t>
            </a:r>
            <a:r>
              <a:rPr lang="en-IN" sz="2000" dirty="0" smtClean="0">
                <a:latin typeface="Times New Roman" pitchFamily="18" charset="0"/>
                <a:cs typeface="Times New Roman" pitchFamily="18" charset="0"/>
              </a:rPr>
              <a:t>e </a:t>
            </a:r>
            <a:r>
              <a:rPr lang="en-IN" sz="2000" dirty="0" smtClean="0">
                <a:latin typeface="Times New Roman" pitchFamily="18" charset="0"/>
                <a:cs typeface="Times New Roman" pitchFamily="18" charset="0"/>
              </a:rPr>
              <a:t>also consider further cryptographic advantages given to the adversary when considering the password protocol being instantiated with particular encryption schemes. </a:t>
            </a:r>
            <a:endParaRPr lang="en-IN" sz="2000" dirty="0" smtClean="0">
              <a:latin typeface="Times New Roman" pitchFamily="18" charset="0"/>
              <a:cs typeface="Times New Roman" pitchFamily="18" charset="0"/>
            </a:endParaRPr>
          </a:p>
          <a:p>
            <a:pPr algn="just">
              <a:lnSpc>
                <a:spcPct val="150000"/>
              </a:lnSpc>
            </a:pPr>
            <a:endParaRPr lang="en-US" sz="2000" dirty="0" smtClean="0">
              <a:latin typeface="Times New Roman" pitchFamily="18" charset="0"/>
              <a:cs typeface="Times New Roman" pitchFamily="18" charset="0"/>
            </a:endParaRP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Content Placeholder 3"/>
          <p:cNvGraphicFramePr>
            <a:graphicFrameLocks noGrp="1"/>
          </p:cNvGraphicFramePr>
          <p:nvPr>
            <p:ph idx="1"/>
          </p:nvPr>
        </p:nvGraphicFramePr>
        <p:xfrm>
          <a:off x="1066800" y="228600"/>
          <a:ext cx="7867650" cy="5400040"/>
        </p:xfrm>
        <a:graphic>
          <a:graphicData uri="http://schemas.openxmlformats.org/drawingml/2006/table">
            <a:tbl>
              <a:tblPr firstRow="1" bandRow="1">
                <a:tableStyleId>{5C22544A-7EE6-4342-B048-85BDC9FD1C3A}</a:tableStyleId>
              </a:tblPr>
              <a:tblGrid>
                <a:gridCol w="2622550"/>
                <a:gridCol w="1873250"/>
                <a:gridCol w="3371850"/>
              </a:tblGrid>
              <a:tr h="370840">
                <a:tc>
                  <a:txBody>
                    <a:bodyPr/>
                    <a:lstStyle/>
                    <a:p>
                      <a:pPr algn="ctr"/>
                      <a:r>
                        <a:rPr lang="en-US" dirty="0" smtClean="0"/>
                        <a:t>TITTLE</a:t>
                      </a:r>
                      <a:endParaRPr lang="en-IN" dirty="0"/>
                    </a:p>
                  </a:txBody>
                  <a:tcPr/>
                </a:tc>
                <a:tc>
                  <a:txBody>
                    <a:bodyPr/>
                    <a:lstStyle/>
                    <a:p>
                      <a:pPr algn="ctr"/>
                      <a:r>
                        <a:rPr lang="en-US" smtClean="0"/>
                        <a:t>AUTHOR</a:t>
                      </a:r>
                      <a:endParaRPr lang="en-IN" dirty="0"/>
                    </a:p>
                  </a:txBody>
                  <a:tcPr/>
                </a:tc>
                <a:tc>
                  <a:txBody>
                    <a:bodyPr/>
                    <a:lstStyle/>
                    <a:p>
                      <a:pPr algn="ctr"/>
                      <a:r>
                        <a:rPr lang="en-US" smtClean="0"/>
                        <a:t>DESCRIPTION</a:t>
                      </a:r>
                      <a:endParaRPr lang="en-IN" dirty="0"/>
                    </a:p>
                  </a:txBody>
                  <a:tcPr/>
                </a:tc>
              </a:tr>
              <a:tr h="370840">
                <a:tc>
                  <a:txBody>
                    <a:bodyPr/>
                    <a:lstStyle/>
                    <a:p>
                      <a:pPr algn="just">
                        <a:lnSpc>
                          <a:spcPct val="150000"/>
                        </a:lnSpc>
                        <a:spcAft>
                          <a:spcPts val="500"/>
                        </a:spcAft>
                        <a:tabLst>
                          <a:tab pos="457200" algn="l"/>
                        </a:tabLst>
                      </a:pPr>
                      <a:r>
                        <a:rPr lang="en-US" sz="2000" dirty="0">
                          <a:latin typeface="Times New Roman"/>
                          <a:ea typeface="Calibri"/>
                          <a:cs typeface="Latha"/>
                        </a:rPr>
                        <a:t>Recognition memory for words, sentences and pictures</a:t>
                      </a:r>
                      <a:endParaRPr lang="en-IN" sz="1600" dirty="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R. N. Shepard. </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They were then tested for their ability to recognize these “old” stimuli in pairs in which the alternative was always a “new” stimulus selected at random from the stimuli remaining in the original population.</a:t>
                      </a:r>
                      <a:endParaRPr lang="en-IN" sz="1600">
                        <a:latin typeface="Calibri"/>
                        <a:ea typeface="Calibri"/>
                        <a:cs typeface="Latha"/>
                      </a:endParaRPr>
                    </a:p>
                  </a:txBody>
                  <a:tcPr marL="68580" marR="68580" marT="0" marB="0"/>
                </a:tc>
              </a:tr>
              <a:tr h="370840">
                <a:tc>
                  <a:txBody>
                    <a:bodyPr/>
                    <a:lstStyle/>
                    <a:p>
                      <a:pPr algn="just">
                        <a:lnSpc>
                          <a:spcPct val="150000"/>
                        </a:lnSpc>
                        <a:spcAft>
                          <a:spcPts val="500"/>
                        </a:spcAft>
                        <a:tabLst>
                          <a:tab pos="457200" algn="l"/>
                        </a:tabLst>
                      </a:pPr>
                      <a:r>
                        <a:rPr lang="en-US" sz="2000">
                          <a:latin typeface="Times New Roman"/>
                          <a:ea typeface="Calibri"/>
                          <a:cs typeface="Latha"/>
                        </a:rPr>
                        <a:t>Graphical passwords</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G. E. Blonder, </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dirty="0">
                          <a:solidFill>
                            <a:srgbClr val="333333"/>
                          </a:solidFill>
                          <a:latin typeface="Times New Roman"/>
                          <a:ea typeface="Calibri"/>
                          <a:cs typeface="Latha"/>
                        </a:rPr>
                        <a:t>In this paper, we conduct a comprehensive survey of the existing graphical password techniques.</a:t>
                      </a:r>
                      <a:endParaRPr lang="en-IN" sz="1600" dirty="0">
                        <a:latin typeface="Calibri"/>
                        <a:ea typeface="Calibri"/>
                        <a:cs typeface="Latha"/>
                      </a:endParaRPr>
                    </a:p>
                  </a:txBody>
                  <a:tcPr marL="68580" marR="68580" marT="0" marB="0"/>
                </a:tc>
              </a:tr>
            </a:tbl>
          </a:graphicData>
        </a:graphic>
      </p:graphicFrame>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Content Placeholder 4"/>
          <p:cNvGraphicFramePr>
            <a:graphicFrameLocks noGrp="1"/>
          </p:cNvGraphicFramePr>
          <p:nvPr>
            <p:ph idx="1"/>
          </p:nvPr>
        </p:nvGraphicFramePr>
        <p:xfrm>
          <a:off x="1219200" y="304800"/>
          <a:ext cx="7715250" cy="4942840"/>
        </p:xfrm>
        <a:graphic>
          <a:graphicData uri="http://schemas.openxmlformats.org/drawingml/2006/table">
            <a:tbl>
              <a:tblPr firstRow="1" bandRow="1">
                <a:tableStyleId>{5C22544A-7EE6-4342-B048-85BDC9FD1C3A}</a:tableStyleId>
              </a:tblPr>
              <a:tblGrid>
                <a:gridCol w="2571750"/>
                <a:gridCol w="1314450"/>
                <a:gridCol w="3829050"/>
              </a:tblGrid>
              <a:tr h="370840">
                <a:tc>
                  <a:txBody>
                    <a:bodyPr/>
                    <a:lstStyle/>
                    <a:p>
                      <a:pPr algn="ctr"/>
                      <a:r>
                        <a:rPr lang="en-US" dirty="0" smtClean="0"/>
                        <a:t>TITTLE</a:t>
                      </a:r>
                      <a:endParaRPr lang="en-IN" dirty="0"/>
                    </a:p>
                  </a:txBody>
                  <a:tcPr/>
                </a:tc>
                <a:tc>
                  <a:txBody>
                    <a:bodyPr/>
                    <a:lstStyle/>
                    <a:p>
                      <a:pPr algn="ctr"/>
                      <a:r>
                        <a:rPr lang="en-US" smtClean="0"/>
                        <a:t>AUTHOR</a:t>
                      </a:r>
                      <a:endParaRPr lang="en-IN" dirty="0"/>
                    </a:p>
                  </a:txBody>
                  <a:tcPr/>
                </a:tc>
                <a:tc>
                  <a:txBody>
                    <a:bodyPr/>
                    <a:lstStyle/>
                    <a:p>
                      <a:pPr algn="ctr"/>
                      <a:r>
                        <a:rPr lang="en-US" smtClean="0"/>
                        <a:t>DESCRIPTION</a:t>
                      </a:r>
                      <a:endParaRPr lang="en-IN" dirty="0"/>
                    </a:p>
                  </a:txBody>
                  <a:tcPr/>
                </a:tc>
              </a:tr>
              <a:tr h="370840">
                <a:tc>
                  <a:txBody>
                    <a:bodyPr/>
                    <a:lstStyle/>
                    <a:p>
                      <a:pPr algn="just">
                        <a:lnSpc>
                          <a:spcPct val="150000"/>
                        </a:lnSpc>
                        <a:spcAft>
                          <a:spcPts val="500"/>
                        </a:spcAft>
                        <a:tabLst>
                          <a:tab pos="457200" algn="l"/>
                        </a:tabLst>
                      </a:pPr>
                      <a:r>
                        <a:rPr lang="en-US" sz="2000" dirty="0">
                          <a:latin typeface="Times New Roman"/>
                          <a:ea typeface="Calibri"/>
                          <a:cs typeface="Latha"/>
                        </a:rPr>
                        <a:t>Authenticating Users on Handheld Devices</a:t>
                      </a:r>
                      <a:endParaRPr lang="en-IN" sz="1600" dirty="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W. Jansen, </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Adequate user authentication is a persistent problem, particularly with handheld devices, which tend to be highly personal and at the fringes of an organization’s influence.</a:t>
                      </a:r>
                      <a:endParaRPr lang="en-IN" sz="1600">
                        <a:latin typeface="Calibri"/>
                        <a:ea typeface="Calibri"/>
                        <a:cs typeface="Latha"/>
                      </a:endParaRPr>
                    </a:p>
                  </a:txBody>
                  <a:tcPr marL="68580" marR="68580" marT="0" marB="0"/>
                </a:tc>
              </a:tr>
              <a:tr h="370840">
                <a:tc>
                  <a:txBody>
                    <a:bodyPr/>
                    <a:lstStyle/>
                    <a:p>
                      <a:pPr algn="just">
                        <a:lnSpc>
                          <a:spcPct val="150000"/>
                        </a:lnSpc>
                        <a:spcAft>
                          <a:spcPts val="500"/>
                        </a:spcAft>
                        <a:tabLst>
                          <a:tab pos="457200" algn="l"/>
                        </a:tabLst>
                      </a:pPr>
                      <a:r>
                        <a:rPr lang="en-US" sz="2000">
                          <a:latin typeface="Times New Roman"/>
                          <a:ea typeface="Calibri"/>
                          <a:cs typeface="Latha"/>
                        </a:rPr>
                        <a:t>S3PAS:A Scalable ShoulderSurfing Resistant Textual-Graphical Password Authentication Scheme</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Huanyu Zhao and Xiaolin Li,</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dirty="0">
                          <a:solidFill>
                            <a:srgbClr val="333333"/>
                          </a:solidFill>
                          <a:latin typeface="Times New Roman"/>
                          <a:ea typeface="Calibri"/>
                          <a:cs typeface="Latha"/>
                        </a:rPr>
                        <a:t>S3PAS seamlessly integrates both graphical and textual password schemes and provides nearly perfect resistant to shoulder-surfing, hidden-camera and spyware attacks.</a:t>
                      </a:r>
                      <a:endParaRPr lang="en-IN" sz="1600" dirty="0">
                        <a:latin typeface="Calibri"/>
                        <a:ea typeface="Calibri"/>
                        <a:cs typeface="Latha"/>
                      </a:endParaRPr>
                    </a:p>
                  </a:txBody>
                  <a:tcPr marL="68580" marR="68580" marT="0" marB="0"/>
                </a:tc>
              </a:tr>
            </a:tbl>
          </a:graphicData>
        </a:graphic>
      </p:graphicFrame>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Block Diagram</a:t>
            </a:r>
            <a:endParaRPr lang="en-US" dirty="0"/>
          </a:p>
        </p:txBody>
      </p:sp>
      <p:pic>
        <p:nvPicPr>
          <p:cNvPr id="1026" name="Picture 2" descr="C:\Users\ELCOT-Lenovo\Desktop\pic.png"/>
          <p:cNvPicPr>
            <a:picLocks noGrp="1" noChangeAspect="1" noChangeArrowheads="1"/>
          </p:cNvPicPr>
          <p:nvPr>
            <p:ph idx="1"/>
          </p:nvPr>
        </p:nvPicPr>
        <p:blipFill>
          <a:blip r:embed="rId2"/>
          <a:srcRect/>
          <a:stretch>
            <a:fillRect/>
          </a:stretch>
        </p:blipFill>
        <p:spPr bwMode="auto">
          <a:xfrm>
            <a:off x="1993900" y="1524000"/>
            <a:ext cx="6381750" cy="4572000"/>
          </a:xfrm>
          <a:prstGeom prst="rect">
            <a:avLst/>
          </a:prstGeom>
          <a:noFill/>
        </p:spPr>
      </p:pic>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1401762"/>
          </a:xfrm>
        </p:spPr>
        <p:txBody>
          <a:bodyPr>
            <a:normAutofit fontScale="90000"/>
          </a:bodyPr>
          <a:lstStyle/>
          <a:p>
            <a:r>
              <a:rPr lang="en-US" b="1" dirty="0" smtClean="0"/>
              <a:t>SOFTWARE REQUIREMENTS:</a:t>
            </a:r>
            <a:endParaRPr lang="en-US" dirty="0"/>
          </a:p>
        </p:txBody>
      </p:sp>
      <p:sp>
        <p:nvSpPr>
          <p:cNvPr id="3" name="Content Placeholder 2"/>
          <p:cNvSpPr>
            <a:spLocks noGrp="1"/>
          </p:cNvSpPr>
          <p:nvPr>
            <p:ph idx="1"/>
          </p:nvPr>
        </p:nvSpPr>
        <p:spPr>
          <a:xfrm>
            <a:off x="1435608" y="1828800"/>
            <a:ext cx="7498080" cy="4419600"/>
          </a:xfrm>
        </p:spPr>
        <p:txBody>
          <a:bodyPr/>
          <a:lstStyle/>
          <a:p>
            <a:endParaRPr lang="en-US" dirty="0" smtClean="0"/>
          </a:p>
          <a:p>
            <a:pPr lvl="0"/>
            <a:r>
              <a:rPr lang="en-US" dirty="0" smtClean="0"/>
              <a:t>Operating System	: Windows 10</a:t>
            </a:r>
          </a:p>
          <a:p>
            <a:pPr lvl="0"/>
            <a:r>
              <a:rPr lang="en-US" dirty="0" smtClean="0"/>
              <a:t>Platform			: DOT NET TECHNOLOGY</a:t>
            </a:r>
          </a:p>
          <a:p>
            <a:pPr lvl="0"/>
            <a:r>
              <a:rPr lang="en-US" dirty="0" smtClean="0"/>
              <a:t>Front End		: </a:t>
            </a:r>
            <a:r>
              <a:rPr lang="en-US" dirty="0" err="1" smtClean="0"/>
              <a:t>ASP.Net</a:t>
            </a:r>
            <a:r>
              <a:rPr lang="en-US" dirty="0" smtClean="0"/>
              <a:t> 4.0</a:t>
            </a:r>
          </a:p>
          <a:p>
            <a:pPr lvl="0"/>
            <a:r>
              <a:rPr lang="en-US" dirty="0" smtClean="0"/>
              <a:t>Back End		: SQL SERVER 2014</a:t>
            </a:r>
          </a:p>
          <a:p>
            <a:pPr>
              <a:buNone/>
            </a:pPr>
            <a:endParaRPr lang="en-US" dirty="0"/>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b="1" dirty="0" smtClean="0"/>
              <a:t>HARDWARE REQUIREMENTS:</a:t>
            </a:r>
            <a:endParaRPr lang="en-US" dirty="0"/>
          </a:p>
        </p:txBody>
      </p:sp>
      <p:sp>
        <p:nvSpPr>
          <p:cNvPr id="3" name="Content Placeholder 2"/>
          <p:cNvSpPr>
            <a:spLocks noGrp="1"/>
          </p:cNvSpPr>
          <p:nvPr>
            <p:ph idx="1"/>
          </p:nvPr>
        </p:nvSpPr>
        <p:spPr>
          <a:xfrm>
            <a:off x="1435608" y="1905000"/>
            <a:ext cx="7498080" cy="4343400"/>
          </a:xfrm>
        </p:spPr>
        <p:txBody>
          <a:bodyPr/>
          <a:lstStyle/>
          <a:p>
            <a:r>
              <a:rPr lang="en-US" dirty="0" smtClean="0"/>
              <a:t>Keyboard</a:t>
            </a:r>
          </a:p>
          <a:p>
            <a:r>
              <a:rPr lang="en-US" dirty="0" smtClean="0"/>
              <a:t>Mouse</a:t>
            </a:r>
          </a:p>
          <a:p>
            <a:r>
              <a:rPr lang="en-US" dirty="0" smtClean="0"/>
              <a:t>Hard disk 500GB</a:t>
            </a:r>
          </a:p>
          <a:p>
            <a:r>
              <a:rPr lang="en-US" dirty="0" smtClean="0"/>
              <a:t>Ram 4 </a:t>
            </a:r>
            <a:r>
              <a:rPr lang="en-US" dirty="0" err="1" smtClean="0"/>
              <a:t>Gb</a:t>
            </a:r>
            <a:endParaRPr lang="en-US" dirty="0" smtClean="0"/>
          </a:p>
          <a:p>
            <a:endParaRPr lang="en-US" dirty="0" smtClean="0"/>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CONCLUTION</a:t>
            </a:r>
            <a:endParaRPr lang="en-US" dirty="0"/>
          </a:p>
        </p:txBody>
      </p:sp>
      <p:sp>
        <p:nvSpPr>
          <p:cNvPr id="3" name="Content Placeholder 2"/>
          <p:cNvSpPr>
            <a:spLocks noGrp="1"/>
          </p:cNvSpPr>
          <p:nvPr>
            <p:ph idx="1"/>
          </p:nvPr>
        </p:nvSpPr>
        <p:spPr/>
        <p:txBody>
          <a:bodyPr>
            <a:normAutofit/>
          </a:bodyPr>
          <a:lstStyle/>
          <a:p>
            <a:pPr algn="just">
              <a:lnSpc>
                <a:spcPct val="150000"/>
              </a:lnSpc>
              <a:buNone/>
            </a:pPr>
            <a:r>
              <a:rPr lang="en-IN" sz="2000" dirty="0" smtClean="0">
                <a:latin typeface="Times New Roman" pitchFamily="18" charset="0"/>
                <a:cs typeface="Times New Roman" pitchFamily="18" charset="0"/>
              </a:rPr>
              <a:t>    We </a:t>
            </a:r>
            <a:r>
              <a:rPr lang="en-IN" sz="2000" dirty="0" smtClean="0">
                <a:latin typeface="Times New Roman" pitchFamily="18" charset="0"/>
                <a:cs typeface="Times New Roman" pitchFamily="18" charset="0"/>
              </a:rPr>
              <a:t>proposed a three level authentication system.3LAS demonstrates desirable features of a secure authentication system being immune to shoulder surfing, hidden camera and spyware attacks. According to the system requirement, desired level of security can be achieved by using three proposed levels of authentication.</a:t>
            </a:r>
            <a:endParaRPr lang="en-US" sz="2000" dirty="0">
              <a:latin typeface="Times New Roman" pitchFamily="18" charset="0"/>
              <a:cs typeface="Times New Roman" pitchFamily="18" charset="0"/>
            </a:endParaRPr>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47800" y="0"/>
            <a:ext cx="7498080" cy="639762"/>
          </a:xfrm>
        </p:spPr>
        <p:txBody>
          <a:bodyPr>
            <a:normAutofit fontScale="90000"/>
          </a:bodyPr>
          <a:lstStyle/>
          <a:p>
            <a:r>
              <a:rPr lang="en-US" dirty="0" smtClean="0"/>
              <a:t>REFERENCE</a:t>
            </a:r>
            <a:endParaRPr lang="en-US" dirty="0"/>
          </a:p>
        </p:txBody>
      </p:sp>
      <p:sp>
        <p:nvSpPr>
          <p:cNvPr id="3" name="Content Placeholder 2"/>
          <p:cNvSpPr>
            <a:spLocks noGrp="1"/>
          </p:cNvSpPr>
          <p:nvPr>
            <p:ph idx="1"/>
          </p:nvPr>
        </p:nvSpPr>
        <p:spPr>
          <a:xfrm>
            <a:off x="1143000" y="457200"/>
            <a:ext cx="7790688" cy="5715000"/>
          </a:xfrm>
        </p:spPr>
        <p:txBody>
          <a:bodyPr>
            <a:noAutofit/>
          </a:bodyPr>
          <a:lstStyle/>
          <a:p>
            <a:pPr algn="just">
              <a:lnSpc>
                <a:spcPct val="160000"/>
              </a:lnSpc>
            </a:pPr>
            <a:r>
              <a:rPr lang="en-IN" sz="1600" dirty="0" smtClean="0">
                <a:latin typeface="Times New Roman" pitchFamily="18" charset="0"/>
                <a:cs typeface="Times New Roman" pitchFamily="18" charset="0"/>
              </a:rPr>
              <a:t>[1] R. N. </a:t>
            </a:r>
            <a:r>
              <a:rPr lang="en-IN" sz="1600" dirty="0" err="1" smtClean="0">
                <a:latin typeface="Times New Roman" pitchFamily="18" charset="0"/>
                <a:cs typeface="Times New Roman" pitchFamily="18" charset="0"/>
              </a:rPr>
              <a:t>Shepard</a:t>
            </a:r>
            <a:r>
              <a:rPr lang="en-IN" sz="1600" dirty="0" smtClean="0">
                <a:latin typeface="Times New Roman" pitchFamily="18" charset="0"/>
                <a:cs typeface="Times New Roman" pitchFamily="18" charset="0"/>
              </a:rPr>
              <a:t>. Recognition memory for words, sentences and pictures. Journal of Verbal Learning and Verbal </a:t>
            </a:r>
            <a:r>
              <a:rPr lang="en-IN" sz="1600" dirty="0" err="1" smtClean="0">
                <a:latin typeface="Times New Roman" pitchFamily="18" charset="0"/>
                <a:cs typeface="Times New Roman" pitchFamily="18" charset="0"/>
              </a:rPr>
              <a:t>Behavior</a:t>
            </a:r>
            <a:r>
              <a:rPr lang="en-IN" sz="1600" dirty="0" smtClean="0">
                <a:latin typeface="Times New Roman" pitchFamily="18" charset="0"/>
                <a:cs typeface="Times New Roman" pitchFamily="18" charset="0"/>
              </a:rPr>
              <a:t>, 6:156– 163, 1967. </a:t>
            </a:r>
            <a:endParaRPr lang="en-IN" sz="1600" dirty="0" smtClean="0">
              <a:latin typeface="Times New Roman" pitchFamily="18" charset="0"/>
              <a:cs typeface="Times New Roman" pitchFamily="18" charset="0"/>
            </a:endParaRPr>
          </a:p>
          <a:p>
            <a:pPr algn="just">
              <a:lnSpc>
                <a:spcPct val="160000"/>
              </a:lnSpc>
            </a:pPr>
            <a:r>
              <a:rPr lang="en-IN" sz="1600" dirty="0" smtClean="0">
                <a:latin typeface="Times New Roman" pitchFamily="18" charset="0"/>
                <a:cs typeface="Times New Roman" pitchFamily="18" charset="0"/>
              </a:rPr>
              <a:t>[</a:t>
            </a:r>
            <a:r>
              <a:rPr lang="en-IN" sz="1600" dirty="0" smtClean="0">
                <a:latin typeface="Times New Roman" pitchFamily="18" charset="0"/>
                <a:cs typeface="Times New Roman" pitchFamily="18" charset="0"/>
              </a:rPr>
              <a:t>2] G. E. Blonder, "Graphical passwords," in United States Patent, vol.5559961, 1996. </a:t>
            </a:r>
            <a:endParaRPr lang="en-IN" sz="1600" dirty="0" smtClean="0">
              <a:latin typeface="Times New Roman" pitchFamily="18" charset="0"/>
              <a:cs typeface="Times New Roman" pitchFamily="18" charset="0"/>
            </a:endParaRPr>
          </a:p>
          <a:p>
            <a:pPr algn="just">
              <a:lnSpc>
                <a:spcPct val="160000"/>
              </a:lnSpc>
            </a:pPr>
            <a:r>
              <a:rPr lang="en-IN" sz="1600" dirty="0" smtClean="0">
                <a:latin typeface="Times New Roman" pitchFamily="18" charset="0"/>
                <a:cs typeface="Times New Roman" pitchFamily="18" charset="0"/>
              </a:rPr>
              <a:t>[3</a:t>
            </a:r>
            <a:r>
              <a:rPr lang="en-IN" sz="1600" dirty="0" smtClean="0">
                <a:latin typeface="Times New Roman" pitchFamily="18" charset="0"/>
                <a:cs typeface="Times New Roman" pitchFamily="18" charset="0"/>
              </a:rPr>
              <a:t>] W. Jansen, "Authenticating Mobile Device User Through Image Selection," in Data Security, 2004. </a:t>
            </a:r>
            <a:endParaRPr lang="en-IN" sz="1600" dirty="0" smtClean="0">
              <a:latin typeface="Times New Roman" pitchFamily="18" charset="0"/>
              <a:cs typeface="Times New Roman" pitchFamily="18" charset="0"/>
            </a:endParaRPr>
          </a:p>
          <a:p>
            <a:pPr algn="just">
              <a:lnSpc>
                <a:spcPct val="160000"/>
              </a:lnSpc>
            </a:pPr>
            <a:r>
              <a:rPr lang="en-IN" sz="1600" dirty="0" smtClean="0">
                <a:latin typeface="Times New Roman" pitchFamily="18" charset="0"/>
                <a:cs typeface="Times New Roman" pitchFamily="18" charset="0"/>
              </a:rPr>
              <a:t>[</a:t>
            </a:r>
            <a:r>
              <a:rPr lang="en-IN" sz="1600" dirty="0" smtClean="0">
                <a:latin typeface="Times New Roman" pitchFamily="18" charset="0"/>
                <a:cs typeface="Times New Roman" pitchFamily="18" charset="0"/>
              </a:rPr>
              <a:t>4] W. Jansen, "Authenticating Users on Handheld Devices," in Proceedings of Canadian Information Technology Security Symposium, 2003</a:t>
            </a:r>
            <a:r>
              <a:rPr lang="en-IN" sz="1600" dirty="0" smtClean="0">
                <a:latin typeface="Times New Roman" pitchFamily="18" charset="0"/>
                <a:cs typeface="Times New Roman" pitchFamily="18" charset="0"/>
              </a:rPr>
              <a:t>.</a:t>
            </a:r>
            <a:r>
              <a:rPr lang="en-IN" sz="1600" dirty="0" smtClean="0">
                <a:latin typeface="Times New Roman" pitchFamily="18" charset="0"/>
                <a:cs typeface="Times New Roman" pitchFamily="18" charset="0"/>
              </a:rPr>
              <a:t> </a:t>
            </a:r>
            <a:endParaRPr lang="en-IN" sz="1600" dirty="0" smtClean="0">
              <a:latin typeface="Times New Roman" pitchFamily="18" charset="0"/>
              <a:cs typeface="Times New Roman" pitchFamily="18" charset="0"/>
            </a:endParaRPr>
          </a:p>
          <a:p>
            <a:pPr algn="just">
              <a:lnSpc>
                <a:spcPct val="160000"/>
              </a:lnSpc>
            </a:pPr>
            <a:r>
              <a:rPr lang="en-IN" sz="1600" dirty="0" smtClean="0">
                <a:latin typeface="Times New Roman" pitchFamily="18" charset="0"/>
                <a:cs typeface="Times New Roman" pitchFamily="18" charset="0"/>
              </a:rPr>
              <a:t>[</a:t>
            </a:r>
            <a:r>
              <a:rPr lang="en-IN" sz="1600" dirty="0" smtClean="0">
                <a:latin typeface="Times New Roman" pitchFamily="18" charset="0"/>
                <a:cs typeface="Times New Roman" pitchFamily="18" charset="0"/>
              </a:rPr>
              <a:t>5] W. Jansen, S. </a:t>
            </a:r>
            <a:r>
              <a:rPr lang="en-IN" sz="1600" dirty="0" err="1" smtClean="0">
                <a:latin typeface="Times New Roman" pitchFamily="18" charset="0"/>
                <a:cs typeface="Times New Roman" pitchFamily="18" charset="0"/>
              </a:rPr>
              <a:t>Gavrila</a:t>
            </a:r>
            <a:r>
              <a:rPr lang="en-IN" sz="1600" dirty="0" smtClean="0">
                <a:latin typeface="Times New Roman" pitchFamily="18" charset="0"/>
                <a:cs typeface="Times New Roman" pitchFamily="18" charset="0"/>
              </a:rPr>
              <a:t>, and V. </a:t>
            </a:r>
            <a:r>
              <a:rPr lang="en-IN" sz="1600" dirty="0" err="1" smtClean="0">
                <a:latin typeface="Times New Roman" pitchFamily="18" charset="0"/>
                <a:cs typeface="Times New Roman" pitchFamily="18" charset="0"/>
              </a:rPr>
              <a:t>Korolev</a:t>
            </a:r>
            <a:r>
              <a:rPr lang="en-IN" sz="1600" dirty="0" smtClean="0">
                <a:latin typeface="Times New Roman" pitchFamily="18" charset="0"/>
                <a:cs typeface="Times New Roman" pitchFamily="18" charset="0"/>
              </a:rPr>
              <a:t>, "A Visual Login Technique for Mobile Devices," in National Institute of Standards and Technology Interagency Report NISTIR 7030, 2003. </a:t>
            </a:r>
            <a:endParaRPr lang="en-IN" sz="1600" dirty="0" smtClean="0">
              <a:latin typeface="Times New Roman" pitchFamily="18" charset="0"/>
              <a:cs typeface="Times New Roman" pitchFamily="18" charset="0"/>
            </a:endParaRPr>
          </a:p>
          <a:p>
            <a:pPr algn="just">
              <a:lnSpc>
                <a:spcPct val="160000"/>
              </a:lnSpc>
            </a:pPr>
            <a:r>
              <a:rPr lang="en-IN" sz="1600" dirty="0" smtClean="0">
                <a:latin typeface="Times New Roman" pitchFamily="18" charset="0"/>
                <a:cs typeface="Times New Roman" pitchFamily="18" charset="0"/>
              </a:rPr>
              <a:t>[</a:t>
            </a:r>
            <a:r>
              <a:rPr lang="en-IN" sz="1600" dirty="0" smtClean="0">
                <a:latin typeface="Times New Roman" pitchFamily="18" charset="0"/>
                <a:cs typeface="Times New Roman" pitchFamily="18" charset="0"/>
              </a:rPr>
              <a:t>6] L. </a:t>
            </a:r>
            <a:r>
              <a:rPr lang="en-IN" sz="1600" dirty="0" err="1" smtClean="0">
                <a:latin typeface="Times New Roman" pitchFamily="18" charset="0"/>
                <a:cs typeface="Times New Roman" pitchFamily="18" charset="0"/>
              </a:rPr>
              <a:t>Sobrado</a:t>
            </a:r>
            <a:r>
              <a:rPr lang="en-IN" sz="1600" dirty="0" smtClean="0">
                <a:latin typeface="Times New Roman" pitchFamily="18" charset="0"/>
                <a:cs typeface="Times New Roman" pitchFamily="18" charset="0"/>
              </a:rPr>
              <a:t> and J. C. </a:t>
            </a:r>
            <a:r>
              <a:rPr lang="en-IN" sz="1600" dirty="0" err="1" smtClean="0">
                <a:latin typeface="Times New Roman" pitchFamily="18" charset="0"/>
                <a:cs typeface="Times New Roman" pitchFamily="18" charset="0"/>
              </a:rPr>
              <a:t>Birget</a:t>
            </a:r>
            <a:r>
              <a:rPr lang="en-IN" sz="1600" dirty="0" smtClean="0">
                <a:latin typeface="Times New Roman" pitchFamily="18" charset="0"/>
                <a:cs typeface="Times New Roman" pitchFamily="18" charset="0"/>
              </a:rPr>
              <a:t>. Graphical passwords. The Rutgers Scholar, An Electronic Bulletin for Undergraduate Research,4, 2002. </a:t>
            </a:r>
            <a:endParaRPr lang="en-IN" sz="1600" dirty="0" smtClean="0">
              <a:latin typeface="Times New Roman" pitchFamily="18" charset="0"/>
              <a:cs typeface="Times New Roman" pitchFamily="18" charset="0"/>
            </a:endParaRPr>
          </a:p>
          <a:p>
            <a:pPr algn="just">
              <a:lnSpc>
                <a:spcPct val="160000"/>
              </a:lnSpc>
            </a:pPr>
            <a:r>
              <a:rPr lang="en-IN" sz="1600" dirty="0" smtClean="0">
                <a:latin typeface="Times New Roman" pitchFamily="18" charset="0"/>
                <a:cs typeface="Times New Roman" pitchFamily="18" charset="0"/>
              </a:rPr>
              <a:t>[</a:t>
            </a:r>
            <a:r>
              <a:rPr lang="en-IN" sz="1600" dirty="0" smtClean="0">
                <a:latin typeface="Times New Roman" pitchFamily="18" charset="0"/>
                <a:cs typeface="Times New Roman" pitchFamily="18" charset="0"/>
              </a:rPr>
              <a:t>7] </a:t>
            </a:r>
            <a:r>
              <a:rPr lang="en-IN" sz="1600" dirty="0" err="1" smtClean="0">
                <a:latin typeface="Times New Roman" pitchFamily="18" charset="0"/>
                <a:cs typeface="Times New Roman" pitchFamily="18" charset="0"/>
              </a:rPr>
              <a:t>Huanyu</a:t>
            </a:r>
            <a:r>
              <a:rPr lang="en-IN" sz="1600" dirty="0" smtClean="0">
                <a:latin typeface="Times New Roman" pitchFamily="18" charset="0"/>
                <a:cs typeface="Times New Roman" pitchFamily="18" charset="0"/>
              </a:rPr>
              <a:t> Zhao and </a:t>
            </a:r>
            <a:r>
              <a:rPr lang="en-IN" sz="1600" dirty="0" err="1" smtClean="0">
                <a:latin typeface="Times New Roman" pitchFamily="18" charset="0"/>
                <a:cs typeface="Times New Roman" pitchFamily="18" charset="0"/>
              </a:rPr>
              <a:t>Xiaolin</a:t>
            </a:r>
            <a:r>
              <a:rPr lang="en-IN" sz="1600" dirty="0" smtClean="0">
                <a:latin typeface="Times New Roman" pitchFamily="18" charset="0"/>
                <a:cs typeface="Times New Roman" pitchFamily="18" charset="0"/>
              </a:rPr>
              <a:t> Li,"S3PAS:A Scalable </a:t>
            </a:r>
            <a:r>
              <a:rPr lang="en-IN" sz="1600" dirty="0" err="1" smtClean="0">
                <a:latin typeface="Times New Roman" pitchFamily="18" charset="0"/>
                <a:cs typeface="Times New Roman" pitchFamily="18" charset="0"/>
              </a:rPr>
              <a:t>ShoulderSurfing</a:t>
            </a:r>
            <a:r>
              <a:rPr lang="en-IN" sz="1600" dirty="0" smtClean="0">
                <a:latin typeface="Times New Roman" pitchFamily="18" charset="0"/>
                <a:cs typeface="Times New Roman" pitchFamily="18" charset="0"/>
              </a:rPr>
              <a:t> Resistant Textual-Graphical Password Authentication </a:t>
            </a:r>
            <a:r>
              <a:rPr lang="en-IN" sz="1600" dirty="0" err="1" smtClean="0">
                <a:latin typeface="Times New Roman" pitchFamily="18" charset="0"/>
                <a:cs typeface="Times New Roman" pitchFamily="18" charset="0"/>
              </a:rPr>
              <a:t>Scheme,"in</a:t>
            </a:r>
            <a:r>
              <a:rPr lang="en-IN" sz="1600" dirty="0" smtClean="0">
                <a:latin typeface="Times New Roman" pitchFamily="18" charset="0"/>
                <a:cs typeface="Times New Roman" pitchFamily="18" charset="0"/>
              </a:rPr>
              <a:t> 21st International Conference Advanced Information Networking and Application Workshop, 2007</a:t>
            </a:r>
            <a:endParaRPr lang="en-US" sz="1600" dirty="0" smtClean="0">
              <a:latin typeface="Times New Roman" pitchFamily="18" charset="0"/>
              <a:cs typeface="Times New Roman" pitchFamily="18" charset="0"/>
            </a:endParaRPr>
          </a:p>
        </p:txBody>
      </p:sp>
    </p:spTree>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Solstice">
  <a:themeElements>
    <a:clrScheme name="Solstice">
      <a:dk1>
        <a:sysClr val="windowText" lastClr="000000"/>
      </a:dk1>
      <a:lt1>
        <a:sysClr val="window" lastClr="FFFFFF"/>
      </a:lt1>
      <a:dk2>
        <a:srgbClr val="4F271C"/>
      </a:dk2>
      <a:lt2>
        <a:srgbClr val="E7DEC9"/>
      </a:lt2>
      <a:accent1>
        <a:srgbClr val="3891A7"/>
      </a:accent1>
      <a:accent2>
        <a:srgbClr val="FEB80A"/>
      </a:accent2>
      <a:accent3>
        <a:srgbClr val="C32D2E"/>
      </a:accent3>
      <a:accent4>
        <a:srgbClr val="84AA33"/>
      </a:accent4>
      <a:accent5>
        <a:srgbClr val="964305"/>
      </a:accent5>
      <a:accent6>
        <a:srgbClr val="475A8D"/>
      </a:accent6>
      <a:hlink>
        <a:srgbClr val="8DC765"/>
      </a:hlink>
      <a:folHlink>
        <a:srgbClr val="AA8A14"/>
      </a:folHlink>
    </a:clrScheme>
    <a:fontScheme name="Solstice">
      <a:majorFont>
        <a:latin typeface="Gill Sans MT"/>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Gill Sans MT"/>
        <a:ea typeface=""/>
        <a:cs typeface=""/>
        <a:font script="Grek" typeface="Corbel"/>
        <a:font script="Cyrl" typeface="Corbel"/>
        <a:font script="Jpan" typeface="HGｺﾞｼｯｸE"/>
        <a:font script="Hang" typeface="HY엽서L"/>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inorFont>
    </a:fontScheme>
    <a:fmtScheme name="Solstice">
      <a:fillStyleLst>
        <a:solidFill>
          <a:schemeClr val="phClr"/>
        </a:solidFill>
        <a:gradFill rotWithShape="1">
          <a:gsLst>
            <a:gs pos="0">
              <a:schemeClr val="phClr">
                <a:tint val="35000"/>
                <a:satMod val="253000"/>
              </a:schemeClr>
            </a:gs>
            <a:gs pos="50000">
              <a:schemeClr val="phClr">
                <a:tint val="42000"/>
                <a:satMod val="255000"/>
              </a:schemeClr>
            </a:gs>
            <a:gs pos="97000">
              <a:schemeClr val="phClr">
                <a:tint val="53000"/>
                <a:satMod val="260000"/>
              </a:schemeClr>
            </a:gs>
            <a:gs pos="100000">
              <a:schemeClr val="phClr">
                <a:tint val="56000"/>
                <a:satMod val="275000"/>
              </a:schemeClr>
            </a:gs>
          </a:gsLst>
          <a:path path="circle">
            <a:fillToRect l="50000" t="50000" r="50000" b="50000"/>
          </a:path>
        </a:gradFill>
        <a:gradFill rotWithShape="1">
          <a:gsLst>
            <a:gs pos="0">
              <a:schemeClr val="phClr">
                <a:tint val="92000"/>
                <a:satMod val="170000"/>
              </a:schemeClr>
            </a:gs>
            <a:gs pos="15000">
              <a:schemeClr val="phClr">
                <a:tint val="92000"/>
                <a:shade val="99000"/>
                <a:satMod val="170000"/>
              </a:schemeClr>
            </a:gs>
            <a:gs pos="62000">
              <a:schemeClr val="phClr">
                <a:tint val="96000"/>
                <a:shade val="80000"/>
                <a:satMod val="170000"/>
              </a:schemeClr>
            </a:gs>
            <a:gs pos="97000">
              <a:schemeClr val="phClr">
                <a:tint val="98000"/>
                <a:shade val="63000"/>
                <a:satMod val="170000"/>
              </a:schemeClr>
            </a:gs>
            <a:gs pos="100000">
              <a:schemeClr val="phClr">
                <a:shade val="62000"/>
                <a:satMod val="170000"/>
              </a:schemeClr>
            </a:gs>
          </a:gsLst>
          <a:path path="circle">
            <a:fillToRect l="50000" t="50000" r="50000" b="50000"/>
          </a:path>
        </a:gradFill>
      </a:fillStyleLst>
      <a:lnStyleLst>
        <a:ln w="9525" cap="flat" cmpd="sng" algn="ctr">
          <a:solidFill>
            <a:schemeClr val="phClr"/>
          </a:solidFill>
          <a:prstDash val="solid"/>
        </a:ln>
        <a:ln w="25400" cap="flat" cmpd="sng" algn="ctr">
          <a:solidFill>
            <a:schemeClr val="phClr"/>
          </a:solidFill>
          <a:prstDash val="solid"/>
        </a:ln>
        <a:ln w="25400" cap="flat" cmpd="sng" algn="ctr">
          <a:solidFill>
            <a:schemeClr val="phClr"/>
          </a:solidFill>
          <a:prstDash val="solid"/>
        </a:ln>
      </a:lnStyleLst>
      <a:effectStyleLst>
        <a:effectStyle>
          <a:effectLst>
            <a:outerShdw blurRad="63500" dist="25400" dir="5400000" rotWithShape="0">
              <a:srgbClr val="000000">
                <a:alpha val="43137"/>
              </a:srgbClr>
            </a:outerShdw>
          </a:effectLst>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8700000"/>
            </a:lightRig>
          </a:scene3d>
          <a:sp3d contourW="12700">
            <a:bevelT w="0" h="0"/>
            <a:contourClr>
              <a:schemeClr val="phClr">
                <a:shade val="80000"/>
              </a:schemeClr>
            </a:contourClr>
          </a:sp3d>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5400000"/>
            </a:lightRig>
          </a:scene3d>
          <a:sp3d contourW="12700">
            <a:bevelT w="25400" h="50800" prst="angle"/>
            <a:contourClr>
              <a:schemeClr val="phClr"/>
            </a:contourClr>
          </a:sp3d>
        </a:effectStyle>
      </a:effectStyleLst>
      <a:bgFillStyleLst>
        <a:solidFill>
          <a:schemeClr val="phClr"/>
        </a:solidFill>
        <a:gradFill rotWithShape="1">
          <a:gsLst>
            <a:gs pos="0">
              <a:schemeClr val="phClr">
                <a:tint val="60000"/>
                <a:satMod val="355000"/>
              </a:schemeClr>
            </a:gs>
            <a:gs pos="40000">
              <a:schemeClr val="phClr">
                <a:tint val="85000"/>
                <a:satMod val="320000"/>
              </a:schemeClr>
            </a:gs>
            <a:gs pos="100000">
              <a:schemeClr val="phClr">
                <a:shade val="55000"/>
                <a:satMod val="300000"/>
              </a:schemeClr>
            </a:gs>
          </a:gsLst>
          <a:path path="circle">
            <a:fillToRect l="-24500" t="-20000" r="124500" b="120000"/>
          </a:path>
        </a:gradFill>
        <a:blipFill>
          <a:blip xmlns:r="http://schemas.openxmlformats.org/officeDocument/2006/relationships" r:embed="rId1">
            <a:duotone>
              <a:schemeClr val="phClr">
                <a:shade val="9000"/>
                <a:satMod val="300000"/>
              </a:schemeClr>
              <a:schemeClr val="phClr">
                <a:tint val="90000"/>
                <a:satMod val="225000"/>
              </a:schemeClr>
            </a:duotone>
          </a:blip>
          <a:tile tx="0" ty="0" sx="90000" sy="90000" flip="xy" algn="tl"/>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Solstice</Template>
  <TotalTime>1275</TotalTime>
  <Words>942</Words>
  <Application>Microsoft Office PowerPoint</Application>
  <PresentationFormat>On-screen Show (4:3)</PresentationFormat>
  <Paragraphs>65</Paragraphs>
  <Slides>13</Slides>
  <Notes>2</Notes>
  <HiddenSlides>0</HiddenSlides>
  <MMClips>0</MMClips>
  <ScaleCrop>false</ScaleCrop>
  <HeadingPairs>
    <vt:vector size="4" baseType="variant">
      <vt:variant>
        <vt:lpstr>Theme</vt:lpstr>
      </vt:variant>
      <vt:variant>
        <vt:i4>1</vt:i4>
      </vt:variant>
      <vt:variant>
        <vt:lpstr>Slide Titles</vt:lpstr>
      </vt:variant>
      <vt:variant>
        <vt:i4>13</vt:i4>
      </vt:variant>
    </vt:vector>
  </HeadingPairs>
  <TitlesOfParts>
    <vt:vector size="14" baseType="lpstr">
      <vt:lpstr>Solstice</vt:lpstr>
      <vt:lpstr>Three level password authentication schemes</vt:lpstr>
      <vt:lpstr>Abstract</vt:lpstr>
      <vt:lpstr>Existing System</vt:lpstr>
      <vt:lpstr>Disadvantage of Existing System</vt:lpstr>
      <vt:lpstr>PROPOSED SYSTEM :</vt:lpstr>
      <vt:lpstr>ADVANTAGE</vt:lpstr>
      <vt:lpstr>Slide 7</vt:lpstr>
      <vt:lpstr>Slide 8</vt:lpstr>
      <vt:lpstr>Block Diagram</vt:lpstr>
      <vt:lpstr>SOFTWARE REQUIREMENTS:</vt:lpstr>
      <vt:lpstr>HARDWARE REQUIREMENTS:</vt:lpstr>
      <vt:lpstr>CONCLUTION</vt:lpstr>
      <vt:lpstr>REFERENCE</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Prevent Duplicate Data from Cloud Using Vector Base Cosine Similarity multiple Strings Matching Algorithm (VCS)</dc:title>
  <dc:creator>Mohan</dc:creator>
  <cp:lastModifiedBy>ELCOT</cp:lastModifiedBy>
  <cp:revision>563</cp:revision>
  <dcterms:created xsi:type="dcterms:W3CDTF">2006-08-16T00:00:00Z</dcterms:created>
  <dcterms:modified xsi:type="dcterms:W3CDTF">2021-09-28T08:29:32Z</dcterms:modified>
</cp:coreProperties>
</file>