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Online share market budget analysis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858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studied the perception of people in Faridabad city towards the online trading system of Indian Stock market. Indian Stock market a wide place for investments and earnings. But in past time, there was nothing about the electronic trade which resulted the high profile scandals which destroyed the whole society faith. By the time technology advancement aids to more acknowledgement and </a:t>
            </a:r>
            <a:r>
              <a:rPr lang="en-IN" sz="2000" dirty="0" err="1" smtClean="0">
                <a:latin typeface="Times New Roman" pitchFamily="18" charset="0"/>
                <a:cs typeface="Times New Roman" pitchFamily="18" charset="0"/>
              </a:rPr>
              <a:t>traitous</a:t>
            </a:r>
            <a:r>
              <a:rPr lang="en-IN" sz="2000" dirty="0" smtClean="0">
                <a:latin typeface="Times New Roman" pitchFamily="18" charset="0"/>
                <a:cs typeface="Times New Roman" pitchFamily="18" charset="0"/>
              </a:rPr>
              <a:t> activities. In this paper, the data has been collected through questionnaire from 300 retail investors sample population of Faridabad city. The researcher examined the relationship between the growth and online trading facility of stock market through the correlation technique and significant difference across demographical profile of the respondents which includes age, gender, occupation and annual income by using </a:t>
            </a:r>
            <a:r>
              <a:rPr lang="en-IN" sz="2000" dirty="0" err="1" smtClean="0">
                <a:latin typeface="Times New Roman" pitchFamily="18" charset="0"/>
                <a:cs typeface="Times New Roman" pitchFamily="18" charset="0"/>
              </a:rPr>
              <a:t>Anova</a:t>
            </a:r>
            <a:r>
              <a:rPr lang="en-IN" sz="2000" dirty="0" smtClean="0">
                <a:latin typeface="Times New Roman" pitchFamily="18" charset="0"/>
                <a:cs typeface="Times New Roman" pitchFamily="18" charset="0"/>
              </a:rPr>
              <a:t> technique.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research paper points on union budget is the step or the </a:t>
            </a:r>
            <a:r>
              <a:rPr lang="en-IN" sz="2000" dirty="0" err="1" smtClean="0">
                <a:latin typeface="Times New Roman" pitchFamily="18" charset="0"/>
                <a:cs typeface="Times New Roman" pitchFamily="18" charset="0"/>
              </a:rPr>
              <a:t>budgete</a:t>
            </a:r>
            <a:r>
              <a:rPr lang="en-IN" sz="2000" dirty="0" smtClean="0">
                <a:latin typeface="Times New Roman" pitchFamily="18" charset="0"/>
                <a:cs typeface="Times New Roman" pitchFamily="18" charset="0"/>
              </a:rPr>
              <a:t> of the Govt. to take better incentives for providing better allocation of funds to all the existing industries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observing existing research relating to stock market returns, there is an extremely popular theory in the investing world known as the ‘Efficient Market Hypothesis’, or EMH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Existing research also shows a difference in opinion between the views of Investors on Wall Street and those of Main </a:t>
            </a:r>
            <a:r>
              <a:rPr lang="en-IN" sz="2000" dirty="0" smtClean="0">
                <a:latin typeface="Times New Roman" pitchFamily="18" charset="0"/>
                <a:cs typeface="Times New Roman" pitchFamily="18" charset="0"/>
              </a:rPr>
              <a:t>Street.</a:t>
            </a: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team used Microsoft Excel due to the fact that we had reason to believe that a linear relationship existed between two variables.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study the perception of the retail investors towards the online trading facilities.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Various </a:t>
            </a:r>
            <a:r>
              <a:rPr lang="en-IN" sz="2000" dirty="0" smtClean="0">
                <a:latin typeface="Times New Roman" pitchFamily="18" charset="0"/>
                <a:cs typeface="Times New Roman" pitchFamily="18" charset="0"/>
              </a:rPr>
              <a:t>automated </a:t>
            </a:r>
            <a:r>
              <a:rPr lang="en-IN" sz="2000" dirty="0" err="1" smtClean="0">
                <a:latin typeface="Times New Roman" pitchFamily="18" charset="0"/>
                <a:cs typeface="Times New Roman" pitchFamily="18" charset="0"/>
              </a:rPr>
              <a:t>trading,HFT</a:t>
            </a:r>
            <a:r>
              <a:rPr lang="en-IN" sz="2000" dirty="0" smtClean="0">
                <a:latin typeface="Times New Roman" pitchFamily="18" charset="0"/>
                <a:cs typeface="Times New Roman" pitchFamily="18" charset="0"/>
              </a:rPr>
              <a:t> strategies, whereas the other side contains the problems as lack of knowledge or understanding which would be responsible for price manipulation, illegal activities.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paper consists the discussion about the a policy concern over </a:t>
            </a:r>
            <a:r>
              <a:rPr lang="en-IN" sz="2000" dirty="0" err="1" smtClean="0">
                <a:latin typeface="Times New Roman" pitchFamily="18" charset="0"/>
                <a:cs typeface="Times New Roman" pitchFamily="18" charset="0"/>
              </a:rPr>
              <a:t>transperancy</a:t>
            </a:r>
            <a:r>
              <a:rPr lang="en-IN" sz="2000" dirty="0" smtClean="0">
                <a:latin typeface="Times New Roman" pitchFamily="18" charset="0"/>
                <a:cs typeface="Times New Roman" pitchFamily="18" charset="0"/>
              </a:rPr>
              <a:t> is an final stage and problems over market </a:t>
            </a:r>
            <a:r>
              <a:rPr lang="en-IN" sz="2000" dirty="0" err="1" smtClean="0">
                <a:latin typeface="Times New Roman" pitchFamily="18" charset="0"/>
                <a:cs typeface="Times New Roman" pitchFamily="18" charset="0"/>
              </a:rPr>
              <a:t>automization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evident that annual income has significant impact on online trading facilities.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paper tells about the budget impact of 2020 which is negative on stock market.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main purpose of this research is to find out the fluctuations of the stock market over pre and post trading day respective to union budget presentation in parliament.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research regression statistics tools are used in methodology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believe that this type of analytics shows that trends in the stock market can be strongly affected by the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of consumers.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evidence supporting </a:t>
            </a:r>
            <a:r>
              <a:rPr lang="en-IN" sz="2000" dirty="0" err="1" smtClean="0">
                <a:latin typeface="Times New Roman" pitchFamily="18" charset="0"/>
                <a:cs typeface="Times New Roman" pitchFamily="18" charset="0"/>
              </a:rPr>
              <a:t>behavioral</a:t>
            </a:r>
            <a:r>
              <a:rPr lang="en-IN" sz="2000" dirty="0" smtClean="0">
                <a:latin typeface="Times New Roman" pitchFamily="18" charset="0"/>
                <a:cs typeface="Times New Roman" pitchFamily="18" charset="0"/>
              </a:rPr>
              <a:t> economics is certainly available, and economists have begun to use it extensively.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There is a relationship between economic performance of a nation and its financial markets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developing economies like India, stock market tends to perform better than economies with lesser growth rate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study emphasized that investors overreact and push stock prices to extreme ends on both sides and that the market may be efficient in the short run but not in the long run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information processing by stock market participants is rational, and that the Indian stock market is semi-strong efficient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policies regarding taxation like the change in rates for different commodities and services, the expenditure to be made in different sectors, the decisions regarding the change in monetary policy </a:t>
            </a:r>
            <a:r>
              <a:rPr lang="en-IN" sz="2000" dirty="0" smtClean="0">
                <a:latin typeface="Times New Roman" pitchFamily="18" charset="0"/>
                <a:cs typeface="Times New Roman" pitchFamily="18" charset="0"/>
              </a:rPr>
              <a:t>etc.</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2057400" y="1524000"/>
            <a:ext cx="5791200" cy="41148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3810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There </a:t>
            </a:r>
            <a:r>
              <a:rPr lang="en-IN" sz="2000" dirty="0" smtClean="0">
                <a:latin typeface="Times New Roman" pitchFamily="18" charset="0"/>
                <a:cs typeface="Times New Roman" pitchFamily="18" charset="0"/>
              </a:rPr>
              <a:t>is also correlation between the factors. In respect to age and occupation, there is no important difference. But as per the study there is an important difference between online trading facilities with respect to gender and annual income. At different levels of income, participants have phase of thoughts regarding online trading facilities as well as significant difference in the thoughts of male and female respondents. At the end, it is crucial to acknowledge that this research bestows to existing literature. But the research restricts itself to Faridabad city as well as limited factors have been used. Nevertheless, there are chances to enlarge the study at different level with respect to adding more factors as well as different perspective of study in other region.</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GluseppeNuti,MahnooshMirghaemi,PhilipRreleaven,ChaiyakornYingsaeree Nov 2011 “Algorithm </a:t>
            </a:r>
            <a:r>
              <a:rPr lang="en-IN" sz="2000" dirty="0" err="1" smtClean="0">
                <a:latin typeface="Times New Roman" pitchFamily="18" charset="0"/>
                <a:cs typeface="Times New Roman" pitchFamily="18" charset="0"/>
              </a:rPr>
              <a:t>trading”vol</a:t>
            </a:r>
            <a:r>
              <a:rPr lang="en-IN" sz="2000" dirty="0" smtClean="0">
                <a:latin typeface="Times New Roman" pitchFamily="18" charset="0"/>
                <a:cs typeface="Times New Roman" pitchFamily="18" charset="0"/>
              </a:rPr>
              <a:t> 44, issue 11, ISSN no. 0018-9162 </a:t>
            </a:r>
          </a:p>
          <a:p>
            <a:pPr algn="just">
              <a:lnSpc>
                <a:spcPct val="160000"/>
              </a:lnSpc>
            </a:pPr>
            <a:r>
              <a:rPr lang="en-IN" sz="2000" dirty="0" smtClean="0">
                <a:latin typeface="Times New Roman" pitchFamily="18" charset="0"/>
                <a:cs typeface="Times New Roman" pitchFamily="18" charset="0"/>
              </a:rPr>
              <a:t>MICHAEL </a:t>
            </a:r>
            <a:r>
              <a:rPr lang="en-IN" sz="2000" dirty="0" smtClean="0">
                <a:latin typeface="Times New Roman" pitchFamily="18" charset="0"/>
                <a:cs typeface="Times New Roman" pitchFamily="18" charset="0"/>
              </a:rPr>
              <a:t>J. MCGOWAN (2010),Duke law &amp; Technology review,no.16 </a:t>
            </a:r>
          </a:p>
          <a:p>
            <a:pPr algn="just">
              <a:lnSpc>
                <a:spcPct val="160000"/>
              </a:lnSpc>
            </a:pPr>
            <a:r>
              <a:rPr lang="en-IN" sz="2000" dirty="0" smtClean="0">
                <a:latin typeface="Times New Roman" pitchFamily="18" charset="0"/>
                <a:cs typeface="Times New Roman" pitchFamily="18" charset="0"/>
              </a:rPr>
              <a:t>Government </a:t>
            </a:r>
            <a:r>
              <a:rPr lang="en-IN" sz="2000" dirty="0" smtClean="0">
                <a:latin typeface="Times New Roman" pitchFamily="18" charset="0"/>
                <a:cs typeface="Times New Roman" pitchFamily="18" charset="0"/>
              </a:rPr>
              <a:t>office for science, Oct 2012, </a:t>
            </a:r>
            <a:r>
              <a:rPr lang="en-IN" sz="2000" dirty="0" err="1" smtClean="0">
                <a:latin typeface="Times New Roman" pitchFamily="18" charset="0"/>
                <a:cs typeface="Times New Roman" pitchFamily="18" charset="0"/>
              </a:rPr>
              <a:t>Uk</a:t>
            </a:r>
            <a:r>
              <a:rPr lang="en-IN" sz="2000" dirty="0" smtClean="0">
                <a:latin typeface="Times New Roman" pitchFamily="18" charset="0"/>
                <a:cs typeface="Times New Roman" pitchFamily="18" charset="0"/>
              </a:rPr>
              <a:t>, London </a:t>
            </a:r>
          </a:p>
          <a:p>
            <a:pPr algn="just">
              <a:lnSpc>
                <a:spcPct val="160000"/>
              </a:lnSpc>
            </a:pPr>
            <a:r>
              <a:rPr lang="en-IN" sz="2000" dirty="0" smtClean="0">
                <a:latin typeface="Times New Roman" pitchFamily="18" charset="0"/>
                <a:cs typeface="Times New Roman" pitchFamily="18" charset="0"/>
              </a:rPr>
              <a:t>Joel </a:t>
            </a:r>
            <a:r>
              <a:rPr lang="en-IN" sz="2000" dirty="0" smtClean="0">
                <a:latin typeface="Times New Roman" pitchFamily="18" charset="0"/>
                <a:cs typeface="Times New Roman" pitchFamily="18" charset="0"/>
              </a:rPr>
              <a:t>Hasbrouck, George </a:t>
            </a:r>
            <a:r>
              <a:rPr lang="en-IN" sz="2000" dirty="0" err="1" smtClean="0">
                <a:latin typeface="Times New Roman" pitchFamily="18" charset="0"/>
                <a:cs typeface="Times New Roman" pitchFamily="18" charset="0"/>
              </a:rPr>
              <a:t>Sofianos</a:t>
            </a:r>
            <a:r>
              <a:rPr lang="en-IN" sz="2000" dirty="0" smtClean="0">
                <a:latin typeface="Times New Roman" pitchFamily="18" charset="0"/>
                <a:cs typeface="Times New Roman" pitchFamily="18" charset="0"/>
              </a:rPr>
              <a:t>, Deborah </a:t>
            </a:r>
            <a:r>
              <a:rPr lang="en-IN" sz="2000" dirty="0" err="1" smtClean="0">
                <a:latin typeface="Times New Roman" pitchFamily="18" charset="0"/>
                <a:cs typeface="Times New Roman" pitchFamily="18" charset="0"/>
              </a:rPr>
              <a:t>Sosebee</a:t>
            </a:r>
            <a:r>
              <a:rPr lang="en-IN" sz="2000" dirty="0" smtClean="0">
                <a:latin typeface="Times New Roman" pitchFamily="18" charset="0"/>
                <a:cs typeface="Times New Roman" pitchFamily="18" charset="0"/>
              </a:rPr>
              <a:t>, NYSE working paper drafted on April 27, 1993, </a:t>
            </a:r>
            <a:r>
              <a:rPr lang="en-IN" sz="2000" dirty="0" err="1" smtClean="0">
                <a:latin typeface="Times New Roman" pitchFamily="18" charset="0"/>
                <a:cs typeface="Times New Roman" pitchFamily="18" charset="0"/>
              </a:rPr>
              <a:t>Newyork</a:t>
            </a:r>
            <a:r>
              <a:rPr lang="en-IN" sz="2000" dirty="0" smtClean="0">
                <a:latin typeface="Times New Roman" pitchFamily="18" charset="0"/>
                <a:cs typeface="Times New Roman" pitchFamily="18" charset="0"/>
              </a:rPr>
              <a:t> </a:t>
            </a:r>
          </a:p>
          <a:p>
            <a:pPr algn="just">
              <a:lnSpc>
                <a:spcPct val="160000"/>
              </a:lnSpc>
            </a:pPr>
            <a:r>
              <a:rPr lang="en-IN" sz="2000" dirty="0" smtClean="0">
                <a:latin typeface="Times New Roman" pitchFamily="18" charset="0"/>
                <a:cs typeface="Times New Roman" pitchFamily="18" charset="0"/>
              </a:rPr>
              <a:t>ANTHONY </a:t>
            </a:r>
            <a:r>
              <a:rPr lang="en-IN" sz="2000" dirty="0" smtClean="0">
                <a:latin typeface="Times New Roman" pitchFamily="18" charset="0"/>
                <a:cs typeface="Times New Roman" pitchFamily="18" charset="0"/>
              </a:rPr>
              <a:t>G. KIUNA (Nov 2010),”the impact of automated trading system on the bonds market activities: evidence from the </a:t>
            </a:r>
            <a:r>
              <a:rPr lang="en-IN" sz="2000" dirty="0" err="1" smtClean="0">
                <a:latin typeface="Times New Roman" pitchFamily="18" charset="0"/>
                <a:cs typeface="Times New Roman" pitchFamily="18" charset="0"/>
              </a:rPr>
              <a:t>nairobi</a:t>
            </a:r>
            <a:r>
              <a:rPr lang="en-IN" sz="2000" dirty="0" smtClean="0">
                <a:latin typeface="Times New Roman" pitchFamily="18" charset="0"/>
                <a:cs typeface="Times New Roman" pitchFamily="18" charset="0"/>
              </a:rPr>
              <a:t> stock </a:t>
            </a:r>
            <a:r>
              <a:rPr lang="en-IN" sz="2000" dirty="0" err="1" smtClean="0">
                <a:latin typeface="Times New Roman" pitchFamily="18" charset="0"/>
                <a:cs typeface="Times New Roman" pitchFamily="18" charset="0"/>
              </a:rPr>
              <a:t>exchange”school</a:t>
            </a:r>
            <a:r>
              <a:rPr lang="en-IN" sz="2000" dirty="0" smtClean="0">
                <a:latin typeface="Times New Roman" pitchFamily="18" charset="0"/>
                <a:cs typeface="Times New Roman" pitchFamily="18" charset="0"/>
              </a:rPr>
              <a:t> of </a:t>
            </a:r>
            <a:r>
              <a:rPr lang="en-IN" sz="2000" dirty="0" err="1" smtClean="0">
                <a:latin typeface="Times New Roman" pitchFamily="18" charset="0"/>
                <a:cs typeface="Times New Roman" pitchFamily="18" charset="0"/>
              </a:rPr>
              <a:t>business,university</a:t>
            </a:r>
            <a:r>
              <a:rPr lang="en-IN" sz="2000" dirty="0" smtClean="0">
                <a:latin typeface="Times New Roman" pitchFamily="18" charset="0"/>
                <a:cs typeface="Times New Roman" pitchFamily="18" charset="0"/>
              </a:rPr>
              <a:t> of Nairobi </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Michael A. </a:t>
            </a:r>
            <a:r>
              <a:rPr lang="en-IN" sz="2000" dirty="0" err="1" smtClean="0">
                <a:latin typeface="Times New Roman" pitchFamily="18" charset="0"/>
                <a:cs typeface="Times New Roman" pitchFamily="18" charset="0"/>
              </a:rPr>
              <a:t>Goldsteina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PavitraKumarb</a:t>
            </a:r>
            <a:r>
              <a:rPr lang="en-IN" sz="2000" dirty="0" smtClean="0">
                <a:latin typeface="Times New Roman" pitchFamily="18" charset="0"/>
                <a:cs typeface="Times New Roman" pitchFamily="18" charset="0"/>
              </a:rPr>
              <a:t> and Frank C. </a:t>
            </a:r>
            <a:r>
              <a:rPr lang="en-IN" sz="2000" dirty="0" err="1" smtClean="0">
                <a:latin typeface="Times New Roman" pitchFamily="18" charset="0"/>
                <a:cs typeface="Times New Roman" pitchFamily="18" charset="0"/>
              </a:rPr>
              <a:t>Gravesb</a:t>
            </a:r>
            <a:r>
              <a:rPr lang="en-IN" sz="2000" dirty="0" smtClean="0">
                <a:latin typeface="Times New Roman" pitchFamily="18" charset="0"/>
                <a:cs typeface="Times New Roman" pitchFamily="18" charset="0"/>
              </a:rPr>
              <a:t> “ Computerized and high frequency trading” The Financial Review, May 2014, Vol. 49, No. 2 </a:t>
            </a:r>
          </a:p>
          <a:p>
            <a:pPr algn="just">
              <a:lnSpc>
                <a:spcPct val="170000"/>
              </a:lnSpc>
            </a:pPr>
            <a:r>
              <a:rPr lang="en-IN" sz="2000" dirty="0" smtClean="0">
                <a:latin typeface="Times New Roman" pitchFamily="18" charset="0"/>
                <a:cs typeface="Times New Roman" pitchFamily="18" charset="0"/>
              </a:rPr>
              <a:t>Helen </a:t>
            </a:r>
            <a:r>
              <a:rPr lang="en-IN" sz="2000" dirty="0" smtClean="0">
                <a:latin typeface="Times New Roman" pitchFamily="18" charset="0"/>
                <a:cs typeface="Times New Roman" pitchFamily="18" charset="0"/>
              </a:rPr>
              <a:t>Allen, John Hawkins and </a:t>
            </a:r>
            <a:r>
              <a:rPr lang="en-IN" sz="2000" dirty="0" err="1" smtClean="0">
                <a:latin typeface="Times New Roman" pitchFamily="18" charset="0"/>
                <a:cs typeface="Times New Roman" pitchFamily="18" charset="0"/>
              </a:rPr>
              <a:t>Setsuya</a:t>
            </a:r>
            <a:r>
              <a:rPr lang="en-IN" sz="2000" dirty="0" smtClean="0">
                <a:latin typeface="Times New Roman" pitchFamily="18" charset="0"/>
                <a:cs typeface="Times New Roman" pitchFamily="18" charset="0"/>
              </a:rPr>
              <a:t> Sato” Electronic trading and its implication s for financial </a:t>
            </a:r>
            <a:r>
              <a:rPr lang="en-IN" sz="2000" dirty="0" err="1" smtClean="0">
                <a:latin typeface="Times New Roman" pitchFamily="18" charset="0"/>
                <a:cs typeface="Times New Roman" pitchFamily="18" charset="0"/>
              </a:rPr>
              <a:t>systems”BIS</a:t>
            </a:r>
            <a:r>
              <a:rPr lang="en-IN" sz="2000" dirty="0" smtClean="0">
                <a:latin typeface="Times New Roman" pitchFamily="18" charset="0"/>
                <a:cs typeface="Times New Roman" pitchFamily="18" charset="0"/>
              </a:rPr>
              <a:t> papers no. 7 </a:t>
            </a:r>
          </a:p>
          <a:p>
            <a:pPr algn="just">
              <a:lnSpc>
                <a:spcPct val="170000"/>
              </a:lnSpc>
            </a:pPr>
            <a:r>
              <a:rPr lang="en-IN" sz="2000" dirty="0" smtClean="0">
                <a:latin typeface="Times New Roman" pitchFamily="18" charset="0"/>
                <a:cs typeface="Times New Roman" pitchFamily="18" charset="0"/>
              </a:rPr>
              <a:t>www.gov.uk </a:t>
            </a:r>
          </a:p>
          <a:p>
            <a:pPr algn="just">
              <a:lnSpc>
                <a:spcPct val="170000"/>
              </a:lnSpc>
            </a:pPr>
            <a:r>
              <a:rPr lang="en-IN" sz="2000" dirty="0" smtClean="0">
                <a:latin typeface="Times New Roman" pitchFamily="18" charset="0"/>
                <a:cs typeface="Times New Roman" pitchFamily="18" charset="0"/>
              </a:rPr>
              <a:t>www.wikipedia.com </a:t>
            </a:r>
          </a:p>
          <a:p>
            <a:pPr algn="just">
              <a:lnSpc>
                <a:spcPct val="170000"/>
              </a:lnSpc>
            </a:pPr>
            <a:r>
              <a:rPr lang="en-IN" sz="2000" dirty="0" smtClean="0">
                <a:latin typeface="Times New Roman" pitchFamily="18" charset="0"/>
                <a:cs typeface="Times New Roman" pitchFamily="18" charset="0"/>
              </a:rPr>
              <a:t>www.sebi.com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1253</TotalTime>
  <Words>866</Words>
  <Application>Microsoft Office PowerPoint</Application>
  <PresentationFormat>On-screen Show (4:3)</PresentationFormat>
  <Paragraphs>52</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Online share market budget analysis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2021-09-28T12:23:17Z</dcterms:modified>
</cp:coreProperties>
</file>