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Milk production and consumption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Milk products are considered as the essential food commodities for humans. Milk products contain essential elements for the human body such as protein, glucose, minerals and vitamins. Moreover, milk is considered the cheapest source of animal protein, an important resource for some related transformation industries and provides employment opportunities for a large number of small producers in both rural and urban areas. The aim of this paper is to analyze the factors which determine the supply and demand for liquid milk (henceforth milk) in the Middle East and North Africa in order to point out the main problems and constraints obstructing the milk production in this region.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research also attempts to understand the drivers for the development in milk production in the Middle East and North Africa. Total milk production in the Middle East and North Africa increased from about 12.57 million tons in 1990 to about 25.18 millions tons in 2008. This paper attempts to identify the factors which </a:t>
            </a:r>
            <a:r>
              <a:rPr lang="en-IN" sz="2000" dirty="0" err="1" smtClean="0">
                <a:latin typeface="Times New Roman" pitchFamily="18" charset="0"/>
                <a:cs typeface="Times New Roman" pitchFamily="18" charset="0"/>
              </a:rPr>
              <a:t>infl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uence</a:t>
            </a:r>
            <a:r>
              <a:rPr lang="en-IN" sz="2000" dirty="0" smtClean="0">
                <a:latin typeface="Times New Roman" pitchFamily="18" charset="0"/>
                <a:cs typeface="Times New Roman" pitchFamily="18" charset="0"/>
              </a:rPr>
              <a:t> the </a:t>
            </a:r>
            <a:r>
              <a:rPr lang="en-IN" sz="2000" dirty="0" err="1" smtClean="0">
                <a:latin typeface="Times New Roman" pitchFamily="18" charset="0"/>
                <a:cs typeface="Times New Roman" pitchFamily="18" charset="0"/>
              </a:rPr>
              <a:t>eff</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ectiveness</a:t>
            </a:r>
            <a:r>
              <a:rPr lang="en-IN" sz="2000" dirty="0" smtClean="0">
                <a:latin typeface="Times New Roman" pitchFamily="18" charset="0"/>
                <a:cs typeface="Times New Roman" pitchFamily="18" charset="0"/>
              </a:rPr>
              <a:t> of production, consumption and foreign trade of milk in the Middle East and North Africa. The most important factors </a:t>
            </a:r>
            <a:r>
              <a:rPr lang="en-IN" sz="2000" dirty="0" err="1" smtClean="0">
                <a:latin typeface="Times New Roman" pitchFamily="18" charset="0"/>
                <a:cs typeface="Times New Roman" pitchFamily="18" charset="0"/>
              </a:rPr>
              <a:t>aff</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ecting</a:t>
            </a:r>
            <a:r>
              <a:rPr lang="en-IN" sz="2000" dirty="0" smtClean="0">
                <a:latin typeface="Times New Roman" pitchFamily="18" charset="0"/>
                <a:cs typeface="Times New Roman" pitchFamily="18" charset="0"/>
              </a:rPr>
              <a:t> consumption is the population, per capita income and produced quantity where a 1% increase in all of them results in increasing the quantity consumed by 1.3%, 2.86% and 0.611%, respectively. Milk sector provides employment opportunities for more than 25% of the working force in some Middle East and North Africa countries.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Rising demands for milk and milk products will put India under constant pressure to maintain the existing growth in milk production. </a:t>
            </a:r>
          </a:p>
          <a:p>
            <a:pPr algn="just">
              <a:lnSpc>
                <a:spcPct val="150000"/>
              </a:lnSpc>
            </a:pPr>
            <a:r>
              <a:rPr lang="en-IN" sz="2000" dirty="0" smtClean="0">
                <a:latin typeface="Times New Roman" pitchFamily="18" charset="0"/>
                <a:cs typeface="Times New Roman" pitchFamily="18" charset="0"/>
              </a:rPr>
              <a:t>The supply projections under different scenarios indicate that with existing growth rate of milk production during the previous decade, India would continue to remain self-sufficient in milk even in 2026–27.</a:t>
            </a:r>
          </a:p>
          <a:p>
            <a:pPr algn="just">
              <a:lnSpc>
                <a:spcPct val="150000"/>
              </a:lnSpc>
            </a:pPr>
            <a:r>
              <a:rPr lang="en-IN" sz="2000" dirty="0" smtClean="0">
                <a:latin typeface="Times New Roman" pitchFamily="18" charset="0"/>
                <a:cs typeface="Times New Roman" pitchFamily="18" charset="0"/>
              </a:rPr>
              <a:t>Where subsidies exist, they support production or transportation, but their level is not always </a:t>
            </a:r>
            <a:r>
              <a:rPr lang="en-IN" sz="2000" dirty="0" err="1" smtClean="0">
                <a:latin typeface="Times New Roman" pitchFamily="18" charset="0"/>
                <a:cs typeface="Times New Roman" pitchFamily="18" charset="0"/>
              </a:rPr>
              <a:t>eff</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ective</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practice of integrated crop-milk production system might be essential at this time to improve the management of farms and reduce the feed cost.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aim of this paper is to analyze the factors which determine the supply and demand for liquid milk (henceforth milk) in the Middle East and North Africa in order to point out the main problems and constraints obstructing the milk production in this region. </a:t>
            </a:r>
          </a:p>
          <a:p>
            <a:pPr algn="just">
              <a:lnSpc>
                <a:spcPct val="150000"/>
              </a:lnSpc>
            </a:pPr>
            <a:r>
              <a:rPr lang="en-IN" sz="2000" dirty="0" smtClean="0">
                <a:latin typeface="Times New Roman" pitchFamily="18" charset="0"/>
                <a:cs typeface="Times New Roman" pitchFamily="18" charset="0"/>
              </a:rPr>
              <a:t>In EU the breeders of dairy cattle struggle with a number of problems arising from the cost escalation, and from the dramatic fall of milk purchase prices.</a:t>
            </a:r>
          </a:p>
          <a:p>
            <a:pPr algn="just">
              <a:lnSpc>
                <a:spcPct val="150000"/>
              </a:lnSpc>
            </a:pPr>
            <a:r>
              <a:rPr lang="en-IN" sz="2000" dirty="0" smtClean="0">
                <a:latin typeface="Times New Roman" pitchFamily="18" charset="0"/>
                <a:cs typeface="Times New Roman" pitchFamily="18" charset="0"/>
              </a:rPr>
              <a:t>The problems resulted in (not being achieved) the optimum use of natural resources, livestock, wealth and the potentials available for developing the milk sector in the Middle East and North Africa. </a:t>
            </a:r>
          </a:p>
          <a:p>
            <a:pPr algn="just">
              <a:lnSpc>
                <a:spcPct val="150000"/>
              </a:lnSpc>
            </a:pPr>
            <a:r>
              <a:rPr lang="en-IN" sz="2000" dirty="0" smtClean="0">
                <a:latin typeface="Times New Roman" pitchFamily="18" charset="0"/>
                <a:cs typeface="Times New Roman" pitchFamily="18" charset="0"/>
              </a:rPr>
              <a:t>The study adopted descriptive analysis to introduce the study problem.</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dairy owners were neither engaged nor interested in converting the milk into milk products for selling purpose.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converted milk in to various products such as Ghee, </a:t>
            </a:r>
            <a:r>
              <a:rPr lang="en-IN" sz="2000" dirty="0" err="1" smtClean="0">
                <a:latin typeface="Times New Roman" pitchFamily="18" charset="0"/>
                <a:cs typeface="Times New Roman" pitchFamily="18" charset="0"/>
              </a:rPr>
              <a:t>Dahi</a:t>
            </a:r>
            <a:r>
              <a:rPr lang="en-IN" sz="2000" dirty="0" smtClean="0">
                <a:latin typeface="Times New Roman" pitchFamily="18" charset="0"/>
                <a:cs typeface="Times New Roman" pitchFamily="18" charset="0"/>
              </a:rPr>
              <a:t> and for only their domestic need. Consumption of fluid milk at their home varied from 2 to 10 per cent among all dairy owners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Whole quantity of milk produced is neither consumed at home nor supply of to the market.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After </a:t>
            </a:r>
            <a:r>
              <a:rPr lang="en-IN" sz="2000" dirty="0" smtClean="0">
                <a:latin typeface="Times New Roman" pitchFamily="18" charset="0"/>
                <a:cs typeface="Times New Roman" pitchFamily="18" charset="0"/>
              </a:rPr>
              <a:t>meeting the requirement of the family consumption, remaining quantity of milk is either converted into milk products at home or it is supplied directly to the consumers or to the </a:t>
            </a:r>
            <a:r>
              <a:rPr lang="en-IN" sz="2000" dirty="0" err="1" smtClean="0">
                <a:latin typeface="Times New Roman" pitchFamily="18" charset="0"/>
                <a:cs typeface="Times New Roman" pitchFamily="18" charset="0"/>
              </a:rPr>
              <a:t>Halwaies</a:t>
            </a:r>
            <a:r>
              <a:rPr lang="en-IN" sz="2000" dirty="0" smtClean="0">
                <a:latin typeface="Times New Roman" pitchFamily="18" charset="0"/>
                <a:cs typeface="Times New Roman" pitchFamily="18" charset="0"/>
              </a:rPr>
              <a:t>/Hotels etc.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also allows the total impacts of the changes </a:t>
            </a:r>
            <a:r>
              <a:rPr lang="en-IN" sz="2000" dirty="0" err="1" smtClean="0">
                <a:latin typeface="Times New Roman" pitchFamily="18" charset="0"/>
                <a:cs typeface="Times New Roman" pitchFamily="18" charset="0"/>
              </a:rPr>
              <a:t>insignifi</a:t>
            </a:r>
            <a:r>
              <a:rPr lang="en-IN" sz="2000" dirty="0" smtClean="0">
                <a:latin typeface="Times New Roman" pitchFamily="18" charset="0"/>
                <a:cs typeface="Times New Roman" pitchFamily="18" charset="0"/>
              </a:rPr>
              <a:t> cant variables on the rest of the variables included in the model to be estimated. In addition, the elasticity estimated using method is usually more </a:t>
            </a:r>
            <a:r>
              <a:rPr lang="en-IN" sz="2000" dirty="0" err="1" smtClean="0">
                <a:latin typeface="Times New Roman" pitchFamily="18" charset="0"/>
                <a:cs typeface="Times New Roman" pitchFamily="18" charset="0"/>
              </a:rPr>
              <a:t>effi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cient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weak performance of the milk sector in the Middle East and North Africa which is </a:t>
            </a:r>
            <a:r>
              <a:rPr lang="en-IN" sz="2000" dirty="0" err="1" smtClean="0">
                <a:latin typeface="Times New Roman" pitchFamily="18" charset="0"/>
                <a:cs typeface="Times New Roman" pitchFamily="18" charset="0"/>
              </a:rPr>
              <a:t>refl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ected</a:t>
            </a:r>
            <a:r>
              <a:rPr lang="en-IN" sz="2000" dirty="0" smtClean="0">
                <a:latin typeface="Times New Roman" pitchFamily="18" charset="0"/>
                <a:cs typeface="Times New Roman" pitchFamily="18" charset="0"/>
              </a:rPr>
              <a:t> in low production, this sector fails to meet the growing consumption requirements in this region.</a:t>
            </a:r>
          </a:p>
          <a:p>
            <a:pPr algn="just">
              <a:lnSpc>
                <a:spcPct val="150000"/>
              </a:lnSpc>
            </a:pPr>
            <a:r>
              <a:rPr lang="en-IN" sz="2000" dirty="0" smtClean="0">
                <a:latin typeface="Times New Roman" pitchFamily="18" charset="0"/>
                <a:cs typeface="Times New Roman" pitchFamily="18" charset="0"/>
              </a:rPr>
              <a:t>The coefficient of determination (R2) indicates that around 98% of the variations in the volume of milk production is linearly correlated with time. </a:t>
            </a:r>
          </a:p>
          <a:p>
            <a:pPr algn="just">
              <a:lnSpc>
                <a:spcPct val="150000"/>
              </a:lnSpc>
            </a:pPr>
            <a:r>
              <a:rPr lang="en-IN" sz="2000" dirty="0" smtClean="0">
                <a:latin typeface="Times New Roman" pitchFamily="18" charset="0"/>
                <a:cs typeface="Times New Roman" pitchFamily="18" charset="0"/>
              </a:rPr>
              <a:t>The least square method is used to identify the main factors </a:t>
            </a:r>
            <a:r>
              <a:rPr lang="en-IN" sz="2000" dirty="0" err="1" smtClean="0">
                <a:latin typeface="Times New Roman" pitchFamily="18" charset="0"/>
                <a:cs typeface="Times New Roman" pitchFamily="18" charset="0"/>
              </a:rPr>
              <a:t>aff</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ecting</a:t>
            </a:r>
            <a:r>
              <a:rPr lang="en-IN" sz="2000" dirty="0" smtClean="0">
                <a:latin typeface="Times New Roman" pitchFamily="18" charset="0"/>
                <a:cs typeface="Times New Roman" pitchFamily="18" charset="0"/>
              </a:rPr>
              <a:t> the studied variables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Economics of Milk and Dairy Production the Arab World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ABDEL, F., and HASSAN, M., 2008</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Milk and dairy products are amongst the basic food sources in the Arab world due to the fact that they contain essential elements for human body such as protein, glucose, minerals and vitamins.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Global agricultural trade and developing countries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ATMAN, M., and BEGHIN, J., 2005: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Global Agricultural Trade and Developing Countries explores the outstanding issues in global agricultural trade policy and evolving world production and trade patterns.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4668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Arab Organization for Agricultural Development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AOAD, 2009</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is clear that there is room for improving the animal production in both regions through better management of and good investment in value chains.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Development of milk production and the dairy industry in Jordan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ALQAISI, O., NDAMBI, O. A., and HEMME T., 2009</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Farmers imported improved dairy cows, complying with top industry operating standards, in addition to introducing the latest technology in processing, packaging and distribution.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2209800" y="1524000"/>
            <a:ext cx="60960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Milk products are considered as the essential food commodities for humans. The aim of this paper is to analyze the factors which determine the supply and demand for milk in the Middle East and North Africa in order to point out the main problems and constraints obstructing the milk production, processing and trade in this region. The research also attempts to understand the drivers for the development in milk production in the Middle East and North Africa.</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3048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ABDEL, F., and HASSAN, M., 2008: Economics of Milk and Dairy Production the Arab World. Research journal of agriculture and biological sciences, Vol. (5) pp. 529–536. ISSN 1990-6145.</a:t>
            </a:r>
          </a:p>
          <a:p>
            <a:pPr algn="just">
              <a:lnSpc>
                <a:spcPct val="160000"/>
              </a:lnSpc>
            </a:pPr>
            <a:r>
              <a:rPr lang="en-IN" sz="1600" dirty="0" smtClean="0">
                <a:latin typeface="Times New Roman" pitchFamily="18" charset="0"/>
                <a:cs typeface="Times New Roman" pitchFamily="18" charset="0"/>
              </a:rPr>
              <a:t>ADEN, A., SHOMO, F., and INIGUEZ, L., 2005: Helping Small Enterprises Capture the Livestock Products Market in West Asia and North Africa. The International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 for Agricultural Research in the Dry Areas (ICARDA). Issue No. 22, 2005. ISSN 1025-0972. </a:t>
            </a:r>
          </a:p>
          <a:p>
            <a:pPr algn="just">
              <a:lnSpc>
                <a:spcPct val="160000"/>
              </a:lnSpc>
            </a:pPr>
            <a:r>
              <a:rPr lang="en-IN" sz="1600" dirty="0" smtClean="0">
                <a:latin typeface="Times New Roman" pitchFamily="18" charset="0"/>
                <a:cs typeface="Times New Roman" pitchFamily="18" charset="0"/>
              </a:rPr>
              <a:t>ATMAN, M., and BEGHIN, J., 2005: Global agricultural trade and developing countries. The International Bank for Reconstruction and Development / The World Bank. ISBN 0-8213- 5863-4. </a:t>
            </a:r>
          </a:p>
          <a:p>
            <a:pPr algn="just">
              <a:lnSpc>
                <a:spcPct val="160000"/>
              </a:lnSpc>
            </a:pPr>
            <a:r>
              <a:rPr lang="en-IN" sz="1600" dirty="0" smtClean="0">
                <a:latin typeface="Times New Roman" pitchFamily="18" charset="0"/>
                <a:cs typeface="Times New Roman" pitchFamily="18" charset="0"/>
              </a:rPr>
              <a:t>OMARI, A., QUASEM, A., and MAZAHREH, A., 2008: Microbiological analysis of solar and </a:t>
            </a:r>
            <a:r>
              <a:rPr lang="en-IN" sz="1600" dirty="0" err="1" smtClean="0">
                <a:latin typeface="Times New Roman" pitchFamily="18" charset="0"/>
                <a:cs typeface="Times New Roman" pitchFamily="18" charset="0"/>
              </a:rPr>
              <a:t>freezeDried</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Jameed</a:t>
            </a:r>
            <a:r>
              <a:rPr lang="en-IN" sz="1600" dirty="0" smtClean="0">
                <a:latin typeface="Times New Roman" pitchFamily="18" charset="0"/>
                <a:cs typeface="Times New Roman" pitchFamily="18" charset="0"/>
              </a:rPr>
              <a:t> produced from cow and sheep milk with the addition of </a:t>
            </a:r>
            <a:r>
              <a:rPr lang="en-IN" sz="1600" dirty="0" err="1" smtClean="0">
                <a:latin typeface="Times New Roman" pitchFamily="18" charset="0"/>
                <a:cs typeface="Times New Roman" pitchFamily="18" charset="0"/>
              </a:rPr>
              <a:t>carrageenan</a:t>
            </a:r>
            <a:r>
              <a:rPr lang="en-IN" sz="1600" dirty="0" smtClean="0">
                <a:latin typeface="Times New Roman" pitchFamily="18" charset="0"/>
                <a:cs typeface="Times New Roman" pitchFamily="18" charset="0"/>
              </a:rPr>
              <a:t> mix to the </a:t>
            </a:r>
            <a:r>
              <a:rPr lang="en-IN" sz="1600" dirty="0" err="1" smtClean="0">
                <a:latin typeface="Times New Roman" pitchFamily="18" charset="0"/>
                <a:cs typeface="Times New Roman" pitchFamily="18" charset="0"/>
              </a:rPr>
              <a:t>Jameed</a:t>
            </a:r>
            <a:r>
              <a:rPr lang="en-IN" sz="1600" dirty="0" smtClean="0">
                <a:latin typeface="Times New Roman" pitchFamily="18" charset="0"/>
                <a:cs typeface="Times New Roman" pitchFamily="18" charset="0"/>
              </a:rPr>
              <a:t> paste, Pakistan Journal of Nutrition, 7, 726–729. ISSN 16805194.</a:t>
            </a:r>
          </a:p>
          <a:p>
            <a:pPr algn="just">
              <a:lnSpc>
                <a:spcPct val="160000"/>
              </a:lnSpc>
            </a:pPr>
            <a:r>
              <a:rPr lang="en-IN" sz="1600" dirty="0" smtClean="0">
                <a:latin typeface="Times New Roman" pitchFamily="18" charset="0"/>
                <a:cs typeface="Times New Roman" pitchFamily="18" charset="0"/>
              </a:rPr>
              <a:t>GOFI, 2008: General Organization for Food Industry, Syria, available at http://www.syriafoods.net/en/ Default.aspx.</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ALQAISI, O., NDAMBI, O. A., and HEMME T., 2009: Development of milk production and the dairy industry in Jordan, Livestock Research for Rural Development, 21 (7). ISSN 0121-3784. </a:t>
            </a:r>
          </a:p>
          <a:p>
            <a:pPr algn="just">
              <a:lnSpc>
                <a:spcPct val="170000"/>
              </a:lnSpc>
            </a:pPr>
            <a:r>
              <a:rPr lang="en-IN" sz="1600" dirty="0" smtClean="0">
                <a:latin typeface="Times New Roman" pitchFamily="18" charset="0"/>
                <a:cs typeface="Times New Roman" pitchFamily="18" charset="0"/>
              </a:rPr>
              <a:t>AOAD, 2007: Arab Organization for Agricultural Development, Statistical Database Department, available at http://www.aoad.org/ASSY27/Default. </a:t>
            </a:r>
            <a:r>
              <a:rPr lang="en-IN" sz="1600" dirty="0" err="1" smtClean="0">
                <a:latin typeface="Times New Roman" pitchFamily="18" charset="0"/>
                <a:cs typeface="Times New Roman" pitchFamily="18" charset="0"/>
              </a:rPr>
              <a:t>htm</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AOAD, 2008: Arab Organization for Agricultural Development, Statistical Database Department, available at http://www.aoad.org/ASSY28/Default. </a:t>
            </a:r>
            <a:r>
              <a:rPr lang="en-IN" sz="1600" dirty="0" err="1" smtClean="0">
                <a:latin typeface="Times New Roman" pitchFamily="18" charset="0"/>
                <a:cs typeface="Times New Roman" pitchFamily="18" charset="0"/>
              </a:rPr>
              <a:t>htm</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AOAD, 2009: Arab Organization for Agricultural Development, Statistical Database Department, available at http://www.aoad.org/Statistical_ Yearly_Book_Vol_29.pdf. </a:t>
            </a:r>
          </a:p>
          <a:p>
            <a:pPr algn="just">
              <a:lnSpc>
                <a:spcPct val="170000"/>
              </a:lnSpc>
            </a:pPr>
            <a:r>
              <a:rPr lang="en-IN" sz="1600" dirty="0" smtClean="0">
                <a:latin typeface="Times New Roman" pitchFamily="18" charset="0"/>
                <a:cs typeface="Times New Roman" pitchFamily="18" charset="0"/>
              </a:rPr>
              <a:t>MOA, 2008: Ministry of Agriculture. Department of Dairy Production. Annual report. Jordan. </a:t>
            </a:r>
          </a:p>
          <a:p>
            <a:pPr algn="just">
              <a:lnSpc>
                <a:spcPct val="170000"/>
              </a:lnSpc>
            </a:pPr>
            <a:r>
              <a:rPr lang="en-IN" sz="1600" dirty="0" smtClean="0">
                <a:latin typeface="Times New Roman" pitchFamily="18" charset="0"/>
                <a:cs typeface="Times New Roman" pitchFamily="18" charset="0"/>
              </a:rPr>
              <a:t>MOA, 2009: Ministry of Agriculture. Department of Dairy Production. Annual report. Jordan.</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1316</TotalTime>
  <Words>1360</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Milk production and consumption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2021-09-28T11:49:10Z</dcterms:modified>
</cp:coreProperties>
</file>