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328" r:id="rId4"/>
    <p:sldId id="260" r:id="rId5"/>
    <p:sldId id="262" r:id="rId6"/>
    <p:sldId id="263" r:id="rId7"/>
    <p:sldId id="294" r:id="rId8"/>
    <p:sldId id="327"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9/24/2021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9/24/2021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9/24/2021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US" dirty="0" smtClean="0"/>
              <a:t>Integrated project management and controlling system</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Project </a:t>
            </a:r>
            <a:r>
              <a:rPr lang="en-IN" sz="2000" dirty="0" smtClean="0">
                <a:latin typeface="Times New Roman" pitchFamily="18" charset="0"/>
                <a:cs typeface="Times New Roman" pitchFamily="18" charset="0"/>
              </a:rPr>
              <a:t>failure is largely due to poor planning and monitoring. Many people consider event management to be a wedding planner or concert, but the field of event management involves more than that. Event management is the process of using business management and organizational skills to imagine, plan, and carry out social and business events. Many companies use event management companies to coordinate their most important meetings and other events. This article discusses how project management integration and event management are planning a service industry activity. This research uses an explanatory qualitative approach through collecting data by interviewing and observing the event management in Jakarta.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5715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results of the interim research that companies need to create a framework that can be used as a guide. Project integration management and event management are very significant. Event management requires strong organizational, budgeting and creative skills. Meanwhile project management deals with tracking process implementation, from the perspective of schedules and costs. It includes functions to develop an optimal project schedule, generate project financial models, schedule and track efforts against the plan, manage costs against the budget, and report status. The importance of project management, serves as a resource management tool in allocating HR, equipment, cost / budget, time, and applications.</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Online </a:t>
            </a:r>
            <a:r>
              <a:rPr lang="en-IN" sz="2000" dirty="0" smtClean="0">
                <a:latin typeface="Times New Roman" pitchFamily="18" charset="0"/>
                <a:cs typeface="Times New Roman" pitchFamily="18" charset="0"/>
              </a:rPr>
              <a:t>based project management software exist and they are finding their way into almost every type of </a:t>
            </a:r>
            <a:r>
              <a:rPr lang="en-IN" sz="2000" dirty="0" smtClean="0">
                <a:latin typeface="Times New Roman" pitchFamily="18" charset="0"/>
                <a:cs typeface="Times New Roman" pitchFamily="18" charset="0"/>
              </a:rPr>
              <a:t>business.</a:t>
            </a:r>
          </a:p>
          <a:p>
            <a:pPr algn="just">
              <a:lnSpc>
                <a:spcPct val="150000"/>
              </a:lnSpc>
            </a:pPr>
            <a:r>
              <a:rPr lang="en-IN" sz="2000" dirty="0" smtClean="0">
                <a:latin typeface="Times New Roman" pitchFamily="18" charset="0"/>
                <a:cs typeface="Times New Roman" pitchFamily="18" charset="0"/>
              </a:rPr>
              <a:t>The developed system consisted of mainly four modules namely: Administration tasks Module, Project leader tasks module, Developer tasks modules and the Tester tasks modules.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There are different types of existing project management systems available and they include: Desktop project management system, Web based project management system, personal project management application, single user project management system and collaborative project management system.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number of conflicts that occur in managing an event will cause investors to think twice before deciding to invest in an event.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Inefficient </a:t>
            </a:r>
            <a:r>
              <a:rPr lang="en-IN" sz="2000" dirty="0" smtClean="0">
                <a:latin typeface="Times New Roman" pitchFamily="18" charset="0"/>
                <a:cs typeface="Times New Roman" pitchFamily="18" charset="0"/>
              </a:rPr>
              <a:t>logistics problems, including the fields of transportation, warehousing, cargo, distribution and payment systems, will hamper the chances of entrepreneurs to expand their business.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This qualitative research applies an inductive-style perspective, focuses on individual meanings, and translates to the complexity of an </a:t>
            </a:r>
            <a:r>
              <a:rPr lang="en-IN" sz="2000" dirty="0" smtClean="0">
                <a:latin typeface="Times New Roman" pitchFamily="18" charset="0"/>
                <a:cs typeface="Times New Roman" pitchFamily="18" charset="0"/>
              </a:rPr>
              <a:t>issue.</a:t>
            </a: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sequence of activities begins with an agreement between the consumer and marketing, which finally issues a </a:t>
            </a:r>
            <a:r>
              <a:rPr lang="en-IN" sz="2000" dirty="0" err="1" smtClean="0">
                <a:latin typeface="Times New Roman" pitchFamily="18" charset="0"/>
                <a:cs typeface="Times New Roman" pitchFamily="18" charset="0"/>
              </a:rPr>
              <a:t>Bangket</a:t>
            </a:r>
            <a:r>
              <a:rPr lang="en-IN" sz="2000" dirty="0" smtClean="0">
                <a:latin typeface="Times New Roman" pitchFamily="18" charset="0"/>
                <a:cs typeface="Times New Roman" pitchFamily="18" charset="0"/>
              </a:rPr>
              <a:t> Order (BO).</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The administrator is able to detect a client’s newly proposed project and see the overall process of the ongoing projects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When determining the purpose and scope of the evaluation, the evaluation manager should also keep in mind that the evaluation itself should be effective and efficient. Project documents are not all of the same quality, and they do not always reflect the real situation at project start-up.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system was developed with objectives of automating the comprehensive process of project evaluation, improving workflow in a firm and also automating the process of project report generation in a firm and finally aiding in proper management of projects by business administrators. </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relation to time and cost, companies must be efficient in the use of time in each activity, so that costs can be </a:t>
            </a:r>
            <a:r>
              <a:rPr lang="en-IN" sz="2000" dirty="0" smtClean="0">
                <a:latin typeface="Times New Roman" pitchFamily="18" charset="0"/>
                <a:cs typeface="Times New Roman" pitchFamily="18" charset="0"/>
              </a:rPr>
              <a:t>minimized.</a:t>
            </a:r>
          </a:p>
          <a:p>
            <a:pPr algn="just">
              <a:lnSpc>
                <a:spcPct val="150000"/>
              </a:lnSpc>
            </a:pPr>
            <a:r>
              <a:rPr lang="en-IN" sz="2000" dirty="0" smtClean="0">
                <a:latin typeface="Times New Roman" pitchFamily="18" charset="0"/>
                <a:cs typeface="Times New Roman" pitchFamily="18" charset="0"/>
              </a:rPr>
              <a:t>All previous functions, will not be effective without accompanied by a supervisory function. According to </a:t>
            </a:r>
            <a:r>
              <a:rPr lang="en-IN" sz="2000" dirty="0" err="1" smtClean="0">
                <a:latin typeface="Times New Roman" pitchFamily="18" charset="0"/>
                <a:cs typeface="Times New Roman" pitchFamily="18" charset="0"/>
              </a:rPr>
              <a:t>Schermerhorn</a:t>
            </a:r>
            <a:r>
              <a:rPr lang="en-IN" sz="2000" dirty="0" smtClean="0">
                <a:latin typeface="Times New Roman" pitchFamily="18" charset="0"/>
                <a:cs typeface="Times New Roman" pitchFamily="18" charset="0"/>
              </a:rPr>
              <a:t>, Hunt and Osborn in </a:t>
            </a:r>
            <a:r>
              <a:rPr lang="en-IN" sz="2000" dirty="0" err="1" smtClean="0">
                <a:latin typeface="Times New Roman" pitchFamily="18" charset="0"/>
                <a:cs typeface="Times New Roman" pitchFamily="18" charset="0"/>
              </a:rPr>
              <a:t>Sudjana</a:t>
            </a:r>
            <a:r>
              <a:rPr lang="en-IN" sz="2000" dirty="0" smtClean="0">
                <a:latin typeface="Times New Roman" pitchFamily="18" charset="0"/>
                <a:cs typeface="Times New Roman" pitchFamily="18" charset="0"/>
              </a:rPr>
              <a:t>, that supervision is an effort to monitor the performance of program implementers and efforts to improve </a:t>
            </a:r>
            <a:r>
              <a:rPr lang="en-IN" sz="2000" dirty="0" smtClean="0">
                <a:latin typeface="Times New Roman" pitchFamily="18" charset="0"/>
                <a:cs typeface="Times New Roman" pitchFamily="18" charset="0"/>
              </a:rPr>
              <a:t>activities.</a:t>
            </a:r>
          </a:p>
          <a:p>
            <a:pPr algn="just">
              <a:lnSpc>
                <a:spcPct val="150000"/>
              </a:lnSpc>
            </a:pPr>
            <a:r>
              <a:rPr lang="en-IN" sz="2000" dirty="0" smtClean="0">
                <a:latin typeface="Times New Roman" pitchFamily="18" charset="0"/>
                <a:cs typeface="Times New Roman" pitchFamily="18" charset="0"/>
              </a:rPr>
              <a:t>Establish </a:t>
            </a:r>
            <a:r>
              <a:rPr lang="en-IN" sz="2000" dirty="0" smtClean="0">
                <a:latin typeface="Times New Roman" pitchFamily="18" charset="0"/>
                <a:cs typeface="Times New Roman" pitchFamily="18" charset="0"/>
              </a:rPr>
              <a:t>benchmarks regarding the results of achieving goals and activities to achieve these </a:t>
            </a:r>
            <a:r>
              <a:rPr lang="en-IN" sz="2000" dirty="0" smtClean="0">
                <a:latin typeface="Times New Roman" pitchFamily="18" charset="0"/>
                <a:cs typeface="Times New Roman" pitchFamily="18" charset="0"/>
              </a:rPr>
              <a:t>objectives, measure </a:t>
            </a:r>
            <a:r>
              <a:rPr lang="en-IN" sz="2000" dirty="0" smtClean="0">
                <a:latin typeface="Times New Roman" pitchFamily="18" charset="0"/>
                <a:cs typeface="Times New Roman" pitchFamily="18" charset="0"/>
              </a:rPr>
              <a:t>the performance of the implementers in conducting activities, </a:t>
            </a:r>
            <a:r>
              <a:rPr lang="en-IN" sz="2000" dirty="0" smtClean="0">
                <a:latin typeface="Times New Roman" pitchFamily="18" charset="0"/>
                <a:cs typeface="Times New Roman" pitchFamily="18" charset="0"/>
              </a:rPr>
              <a:t>compare </a:t>
            </a:r>
            <a:r>
              <a:rPr lang="en-IN" sz="2000" dirty="0" smtClean="0">
                <a:latin typeface="Times New Roman" pitchFamily="18" charset="0"/>
                <a:cs typeface="Times New Roman" pitchFamily="18" charset="0"/>
              </a:rPr>
              <a:t>performance with set benchmarks, and </a:t>
            </a:r>
            <a:r>
              <a:rPr lang="en-IN" sz="2000" dirty="0" smtClean="0">
                <a:latin typeface="Times New Roman" pitchFamily="18" charset="0"/>
                <a:cs typeface="Times New Roman" pitchFamily="18" charset="0"/>
              </a:rPr>
              <a:t>improve </a:t>
            </a:r>
            <a:r>
              <a:rPr lang="en-IN" sz="2000" dirty="0" smtClean="0">
                <a:latin typeface="Times New Roman" pitchFamily="18" charset="0"/>
                <a:cs typeface="Times New Roman" pitchFamily="18" charset="0"/>
              </a:rPr>
              <a:t>activities if deemed necessary, so that the activities are in accordance with the plan</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5857240"/>
        </p:xfrm>
        <a:graphic>
          <a:graphicData uri="http://schemas.openxmlformats.org/drawingml/2006/table">
            <a:tbl>
              <a:tblPr firstRow="1" bandRow="1">
                <a:tableStyleId>{5C22544A-7EE6-4342-B048-85BDC9FD1C3A}</a:tableStyleId>
              </a:tblPr>
              <a:tblGrid>
                <a:gridCol w="2622550"/>
                <a:gridCol w="2025650"/>
                <a:gridCol w="32194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Information technology project management</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K. Schwalbe,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Understand the growing need for better project management, especially for information technology projects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Project Management Primer: Basic Principles - Scope Triangle</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Normak,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444444"/>
                          </a:solidFill>
                          <a:latin typeface="Times New Roman"/>
                          <a:ea typeface="Calibri"/>
                          <a:cs typeface="Latha"/>
                        </a:rPr>
                        <a:t>Time is the available time to deliver the project, cost represents the amount of money or resources available and quality represents the fit-to-purpose that the project must achieve to be a success.</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3.jpg"/>
          <p:cNvPicPr>
            <a:picLocks noGrp="1" noChangeAspect="1" noChangeArrowheads="1"/>
          </p:cNvPicPr>
          <p:nvPr>
            <p:ph idx="1"/>
          </p:nvPr>
        </p:nvPicPr>
        <p:blipFill>
          <a:blip r:embed="rId2"/>
          <a:srcRect/>
          <a:stretch>
            <a:fillRect/>
          </a:stretch>
        </p:blipFill>
        <p:spPr bwMode="auto">
          <a:xfrm>
            <a:off x="1752600" y="1524000"/>
            <a:ext cx="6553200" cy="44958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2286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447800" y="152400"/>
            <a:ext cx="7498080" cy="4800600"/>
          </a:xfrm>
        </p:spPr>
        <p:txBody>
          <a:bodyPr>
            <a:noAutofit/>
          </a:bodyPr>
          <a:lstStyle/>
          <a:p>
            <a:pPr algn="just">
              <a:lnSpc>
                <a:spcPct val="170000"/>
              </a:lnSpc>
              <a:buNone/>
            </a:pPr>
            <a:r>
              <a:rPr lang="en-IN" sz="2000" dirty="0" smtClean="0">
                <a:latin typeface="Times New Roman" pitchFamily="18" charset="0"/>
                <a:cs typeface="Times New Roman" pitchFamily="18" charset="0"/>
              </a:rPr>
              <a:t>    Event </a:t>
            </a:r>
            <a:r>
              <a:rPr lang="en-IN" sz="2000" dirty="0" smtClean="0">
                <a:latin typeface="Times New Roman" pitchFamily="18" charset="0"/>
                <a:cs typeface="Times New Roman" pitchFamily="18" charset="0"/>
              </a:rPr>
              <a:t>organizers are required to be able to attract consumers by using strategies that are packaged attractively and easily accepted, because an event organizer is a liaison between a company and consumers. The function of an event is to deliver a message from a consumer manufacturer so that the message delivered is on target and can be received by consumers, thereby creating a brand loyal to a company's products. The project event organizer framework can be described as the beginning with the stages of planning concepts that come from </a:t>
            </a:r>
            <a:r>
              <a:rPr lang="en-IN" sz="2000" dirty="0" smtClean="0">
                <a:latin typeface="Times New Roman" pitchFamily="18" charset="0"/>
                <a:cs typeface="Times New Roman" pitchFamily="18" charset="0"/>
              </a:rPr>
              <a:t>consumers. </a:t>
            </a:r>
            <a:r>
              <a:rPr lang="en-IN" sz="2000" dirty="0" smtClean="0">
                <a:latin typeface="Times New Roman" pitchFamily="18" charset="0"/>
                <a:cs typeface="Times New Roman" pitchFamily="18" charset="0"/>
              </a:rPr>
              <a:t>In the Event Organizer business, the most important is proof of the ability to serve consumers through the process of knowledge. Consistency, innovation and creativity and supported by supporting staff are the right words in an Event Organizer.</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2000" dirty="0" smtClean="0">
                <a:latin typeface="Times New Roman" pitchFamily="18" charset="0"/>
                <a:cs typeface="Times New Roman" pitchFamily="18" charset="0"/>
              </a:rPr>
              <a:t>[1] K. </a:t>
            </a:r>
            <a:r>
              <a:rPr lang="en-IN" sz="2000" dirty="0" err="1" smtClean="0">
                <a:latin typeface="Times New Roman" pitchFamily="18" charset="0"/>
                <a:cs typeface="Times New Roman" pitchFamily="18" charset="0"/>
              </a:rPr>
              <a:t>Schwalbe</a:t>
            </a:r>
            <a:r>
              <a:rPr lang="en-IN" sz="2000" dirty="0" smtClean="0">
                <a:latin typeface="Times New Roman" pitchFamily="18" charset="0"/>
                <a:cs typeface="Times New Roman" pitchFamily="18" charset="0"/>
              </a:rPr>
              <a:t>, “Information technology project management,” </a:t>
            </a:r>
            <a:r>
              <a:rPr lang="en-IN" sz="2000" dirty="0" err="1" smtClean="0">
                <a:latin typeface="Times New Roman" pitchFamily="18" charset="0"/>
                <a:cs typeface="Times New Roman" pitchFamily="18" charset="0"/>
              </a:rPr>
              <a:t>Cengage</a:t>
            </a:r>
            <a:r>
              <a:rPr lang="en-IN" sz="2000" dirty="0" smtClean="0">
                <a:latin typeface="Times New Roman" pitchFamily="18" charset="0"/>
                <a:cs typeface="Times New Roman" pitchFamily="18" charset="0"/>
              </a:rPr>
              <a:t> Learning, 2015.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2] Data </a:t>
            </a:r>
            <a:r>
              <a:rPr lang="en-IN" sz="2000" dirty="0" err="1" smtClean="0">
                <a:latin typeface="Times New Roman" pitchFamily="18" charset="0"/>
                <a:cs typeface="Times New Roman" pitchFamily="18" charset="0"/>
              </a:rPr>
              <a:t>Center</a:t>
            </a:r>
            <a:r>
              <a:rPr lang="en-IN" sz="2000" dirty="0" smtClean="0">
                <a:latin typeface="Times New Roman" pitchFamily="18" charset="0"/>
                <a:cs typeface="Times New Roman" pitchFamily="18" charset="0"/>
              </a:rPr>
              <a:t> for Indonesia Taxation Analysis, 2018.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3] </a:t>
            </a:r>
            <a:r>
              <a:rPr lang="en-IN" sz="2000" dirty="0" err="1" smtClean="0">
                <a:latin typeface="Times New Roman" pitchFamily="18" charset="0"/>
                <a:cs typeface="Times New Roman" pitchFamily="18" charset="0"/>
              </a:rPr>
              <a:t>Normak</a:t>
            </a:r>
            <a:r>
              <a:rPr lang="en-IN" sz="2000" dirty="0" smtClean="0">
                <a:latin typeface="Times New Roman" pitchFamily="18" charset="0"/>
                <a:cs typeface="Times New Roman" pitchFamily="18" charset="0"/>
              </a:rPr>
              <a:t>, “A Project Management Primer: Basic Principles - Scope Triangle,” 2007. </a:t>
            </a:r>
            <a:endParaRPr lang="en-IN" sz="2000" dirty="0" smtClean="0">
              <a:latin typeface="Times New Roman" pitchFamily="18" charset="0"/>
              <a:cs typeface="Times New Roman" pitchFamily="18" charset="0"/>
            </a:endParaRP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4] </a:t>
            </a:r>
            <a:r>
              <a:rPr lang="en-IN" sz="2000" dirty="0" err="1" smtClean="0">
                <a:latin typeface="Times New Roman" pitchFamily="18" charset="0"/>
                <a:cs typeface="Times New Roman" pitchFamily="18" charset="0"/>
              </a:rPr>
              <a:t>Soeharto</a:t>
            </a:r>
            <a:r>
              <a:rPr lang="en-IN" sz="2000" dirty="0" smtClean="0">
                <a:latin typeface="Times New Roman" pitchFamily="18" charset="0"/>
                <a:cs typeface="Times New Roman" pitchFamily="18" charset="0"/>
              </a:rPr>
              <a:t>, “Project Management Online Trading System PT Universal Broker Indonesia,” 2001</a:t>
            </a:r>
            <a:r>
              <a:rPr lang="en-IN" sz="2000" dirty="0" smtClean="0">
                <a:latin typeface="Times New Roman" pitchFamily="18" charset="0"/>
                <a:cs typeface="Times New Roman" pitchFamily="18" charset="0"/>
              </a:rPr>
              <a:t>.</a:t>
            </a:r>
          </a:p>
          <a:p>
            <a:pPr algn="just">
              <a:lnSpc>
                <a:spcPct val="16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5] Project Management Institute, A Guide to the Project Management Body of Knowledge (PMBOK Guide) Fourth Edition, Pennsylvania: Project Management Institute, 2008.</a:t>
            </a:r>
            <a:endParaRPr lang="en-US" sz="20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2000" dirty="0" smtClean="0">
                <a:latin typeface="Times New Roman" pitchFamily="18" charset="0"/>
                <a:cs typeface="Times New Roman" pitchFamily="18" charset="0"/>
              </a:rPr>
              <a:t>[6] H.J.R. Berry and Munson, Operations management Sustainability and supply from QSO 300, Southern New Hampshire University, 2017</a:t>
            </a:r>
            <a:r>
              <a:rPr lang="en-IN" sz="2000" dirty="0" smtClean="0">
                <a:latin typeface="Times New Roman" pitchFamily="18" charset="0"/>
                <a:cs typeface="Times New Roman" pitchFamily="18" charset="0"/>
              </a:rPr>
              <a:t>.</a:t>
            </a:r>
          </a:p>
          <a:p>
            <a:pPr algn="just">
              <a:lnSpc>
                <a:spcPct val="170000"/>
              </a:lnSpc>
            </a:pPr>
            <a:r>
              <a:rPr lang="en-IN" sz="2000" dirty="0" smtClean="0">
                <a:latin typeface="Times New Roman" pitchFamily="18" charset="0"/>
                <a:cs typeface="Times New Roman" pitchFamily="18" charset="0"/>
              </a:rPr>
              <a:t>[7] </a:t>
            </a:r>
            <a:r>
              <a:rPr lang="en-IN" sz="2000" dirty="0" err="1" smtClean="0">
                <a:latin typeface="Times New Roman" pitchFamily="18" charset="0"/>
                <a:cs typeface="Times New Roman" pitchFamily="18" charset="0"/>
              </a:rPr>
              <a:t>Wideman</a:t>
            </a:r>
            <a:r>
              <a:rPr lang="en-IN" sz="2000" dirty="0" smtClean="0">
                <a:latin typeface="Times New Roman" pitchFamily="18" charset="0"/>
                <a:cs typeface="Times New Roman" pitchFamily="18" charset="0"/>
              </a:rPr>
              <a:t>, “Why do we need a body of project management knowledge?” 2016.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8] </a:t>
            </a:r>
            <a:r>
              <a:rPr lang="en-IN" sz="2000" dirty="0" err="1" smtClean="0">
                <a:latin typeface="Times New Roman" pitchFamily="18" charset="0"/>
                <a:cs typeface="Times New Roman" pitchFamily="18" charset="0"/>
              </a:rPr>
              <a:t>Gido</a:t>
            </a:r>
            <a:r>
              <a:rPr lang="en-IN" sz="2000" dirty="0" smtClean="0">
                <a:latin typeface="Times New Roman" pitchFamily="18" charset="0"/>
                <a:cs typeface="Times New Roman" pitchFamily="18" charset="0"/>
              </a:rPr>
              <a:t> and Clements, Successful Project Management. Thomson/</a:t>
            </a:r>
            <a:r>
              <a:rPr lang="en-IN" sz="2000" dirty="0" err="1" smtClean="0">
                <a:latin typeface="Times New Roman" pitchFamily="18" charset="0"/>
                <a:cs typeface="Times New Roman" pitchFamily="18" charset="0"/>
              </a:rPr>
              <a:t>SouthWestern</a:t>
            </a:r>
            <a:r>
              <a:rPr lang="en-IN" sz="2000" dirty="0" smtClean="0">
                <a:latin typeface="Times New Roman" pitchFamily="18" charset="0"/>
                <a:cs typeface="Times New Roman" pitchFamily="18" charset="0"/>
              </a:rPr>
              <a:t>, 2003.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9] </a:t>
            </a:r>
            <a:r>
              <a:rPr lang="en-IN" sz="2000" dirty="0" err="1" smtClean="0">
                <a:latin typeface="Times New Roman" pitchFamily="18" charset="0"/>
                <a:cs typeface="Times New Roman" pitchFamily="18" charset="0"/>
              </a:rPr>
              <a:t>Kania</a:t>
            </a:r>
            <a:r>
              <a:rPr lang="en-IN" sz="2000" dirty="0" smtClean="0">
                <a:latin typeface="Times New Roman" pitchFamily="18" charset="0"/>
                <a:cs typeface="Times New Roman" pitchFamily="18" charset="0"/>
              </a:rPr>
              <a:t>, “Measurements for Product Development Organization: A Perspective from Theory of Constraints,” Visions, vol. 24, no. 2, 2013. </a:t>
            </a:r>
            <a:endParaRPr lang="en-IN" sz="2000" dirty="0" smtClean="0">
              <a:latin typeface="Times New Roman" pitchFamily="18" charset="0"/>
              <a:cs typeface="Times New Roman" pitchFamily="18" charset="0"/>
            </a:endParaRPr>
          </a:p>
          <a:p>
            <a:pPr algn="just">
              <a:lnSpc>
                <a:spcPct val="170000"/>
              </a:lnSpc>
            </a:pPr>
            <a:r>
              <a:rPr lang="en-IN" sz="2000" dirty="0" smtClean="0">
                <a:latin typeface="Times New Roman" pitchFamily="18" charset="0"/>
                <a:cs typeface="Times New Roman" pitchFamily="18" charset="0"/>
              </a:rPr>
              <a:t>[</a:t>
            </a:r>
            <a:r>
              <a:rPr lang="en-IN" sz="2000" dirty="0" smtClean="0">
                <a:latin typeface="Times New Roman" pitchFamily="18" charset="0"/>
                <a:cs typeface="Times New Roman" pitchFamily="18" charset="0"/>
              </a:rPr>
              <a:t>10] </a:t>
            </a:r>
            <a:r>
              <a:rPr lang="en-IN" sz="2000" dirty="0" err="1" smtClean="0">
                <a:latin typeface="Times New Roman" pitchFamily="18" charset="0"/>
                <a:cs typeface="Times New Roman" pitchFamily="18" charset="0"/>
              </a:rPr>
              <a:t>Dannyati</a:t>
            </a:r>
            <a:r>
              <a:rPr lang="en-IN" sz="2000" dirty="0" smtClean="0">
                <a:latin typeface="Times New Roman" pitchFamily="18" charset="0"/>
                <a:cs typeface="Times New Roman" pitchFamily="18" charset="0"/>
              </a:rPr>
              <a:t>, Optimization of project implementation using PERT and CPM. Semarang: </a:t>
            </a:r>
            <a:r>
              <a:rPr lang="en-IN" sz="2000" dirty="0" err="1" smtClean="0">
                <a:latin typeface="Times New Roman" pitchFamily="18" charset="0"/>
                <a:cs typeface="Times New Roman" pitchFamily="18" charset="0"/>
              </a:rPr>
              <a:t>Universitas</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Dipenogoro</a:t>
            </a:r>
            <a:r>
              <a:rPr lang="en-IN" sz="2000" dirty="0" smtClean="0">
                <a:latin typeface="Times New Roman" pitchFamily="18" charset="0"/>
                <a:cs typeface="Times New Roman" pitchFamily="18" charset="0"/>
              </a:rPr>
              <a:t>, 2010.</a:t>
            </a:r>
            <a:endParaRPr lang="en-IN" sz="20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1258</TotalTime>
  <Words>1113</Words>
  <Application>Microsoft Office PowerPoint</Application>
  <PresentationFormat>On-screen Show (4:3)</PresentationFormat>
  <Paragraphs>57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Integrated project management and controlling system</vt:lpstr>
      <vt:lpstr>Abstract</vt:lpstr>
      <vt:lpstr>Slide 3</vt:lpstr>
      <vt:lpstr>Existing System</vt:lpstr>
      <vt:lpstr>Disadvantage of Existing System</vt:lpstr>
      <vt:lpstr>PROPOSED SYSTEM :</vt:lpstr>
      <vt:lpstr>ADVANTAGE</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566</cp:revision>
  <dcterms:created xsi:type="dcterms:W3CDTF">2006-08-16T00:00:00Z</dcterms:created>
  <dcterms:modified xsi:type="dcterms:W3CDTF">2021-09-24T11:01:49Z</dcterms:modified>
</cp:coreProperties>
</file>