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Employee information hiding image </a:t>
            </a:r>
            <a:r>
              <a:rPr lang="en-IN" b="1" dirty="0" err="1" smtClean="0">
                <a:latin typeface="Times New Roman" pitchFamily="18" charset="0"/>
                <a:cs typeface="Times New Roman" pitchFamily="18" charset="0"/>
              </a:rPr>
              <a:t>technic</a:t>
            </a:r>
            <a:r>
              <a:rPr lang="en-IN" b="1" dirty="0" smtClean="0">
                <a:latin typeface="Times New Roman" pitchFamily="18" charset="0"/>
                <a:cs typeface="Times New Roman" pitchFamily="18" charset="0"/>
              </a:rPr>
              <a:t> using cryptographic</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Steganalysis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the art of detecting the message's existence and blockading the covert communication. Various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techniques have been proposed in literature. The Least Significant Bit (LSB)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is one such technique in which least significant bit of the image is replaced with data bit. As this method is vulnerable to </a:t>
            </a:r>
            <a:r>
              <a:rPr lang="en-IN" sz="2000" dirty="0" err="1" smtClean="0">
                <a:latin typeface="Times New Roman" pitchFamily="18" charset="0"/>
                <a:cs typeface="Times New Roman" pitchFamily="18" charset="0"/>
              </a:rPr>
              <a:t>steganalysis</a:t>
            </a:r>
            <a:r>
              <a:rPr lang="en-IN" sz="2000" dirty="0" smtClean="0">
                <a:latin typeface="Times New Roman" pitchFamily="18" charset="0"/>
                <a:cs typeface="Times New Roman" pitchFamily="18" charset="0"/>
              </a:rPr>
              <a:t> so as to make it more secure we encrypt the raw data before embedding it in the image. Though the encryption process increases the time complexity, but at the same time provides higher security also. This paper uses two popular techniques </a:t>
            </a:r>
            <a:r>
              <a:rPr lang="en-IN" sz="2000" dirty="0" err="1" smtClean="0">
                <a:latin typeface="Times New Roman" pitchFamily="18" charset="0"/>
                <a:cs typeface="Times New Roman" pitchFamily="18" charset="0"/>
              </a:rPr>
              <a:t>Rivest</a:t>
            </a:r>
            <a:r>
              <a:rPr lang="en-IN" sz="2000" dirty="0" smtClean="0">
                <a:latin typeface="Times New Roman" pitchFamily="18" charset="0"/>
                <a:cs typeface="Times New Roman" pitchFamily="18" charset="0"/>
              </a:rPr>
              <a:t>, Shamir, </a:t>
            </a:r>
            <a:r>
              <a:rPr lang="en-IN" sz="2000" dirty="0" err="1" smtClean="0">
                <a:latin typeface="Times New Roman" pitchFamily="18" charset="0"/>
                <a:cs typeface="Times New Roman" pitchFamily="18" charset="0"/>
              </a:rPr>
              <a:t>Adleman</a:t>
            </a:r>
            <a:r>
              <a:rPr lang="en-IN" sz="2000" dirty="0" smtClean="0">
                <a:latin typeface="Times New Roman" pitchFamily="18" charset="0"/>
                <a:cs typeface="Times New Roman" pitchFamily="18" charset="0"/>
              </a:rPr>
              <a:t> (RSA) algorithm and </a:t>
            </a:r>
            <a:r>
              <a:rPr lang="en-IN" sz="2000" dirty="0" err="1" smtClean="0">
                <a:latin typeface="Times New Roman" pitchFamily="18" charset="0"/>
                <a:cs typeface="Times New Roman" pitchFamily="18" charset="0"/>
              </a:rPr>
              <a:t>Diffie</a:t>
            </a:r>
            <a:r>
              <a:rPr lang="en-IN" sz="2000" dirty="0" smtClean="0">
                <a:latin typeface="Times New Roman" pitchFamily="18" charset="0"/>
                <a:cs typeface="Times New Roman" pitchFamily="18" charset="0"/>
              </a:rPr>
              <a:t> Hellman algorithm to encrypt the data. The result shows that the use of encryption in </a:t>
            </a:r>
            <a:r>
              <a:rPr lang="en-IN" sz="2000" dirty="0" err="1" smtClean="0">
                <a:latin typeface="Times New Roman" pitchFamily="18" charset="0"/>
                <a:cs typeface="Times New Roman" pitchFamily="18" charset="0"/>
              </a:rPr>
              <a:t>Steganalysis</a:t>
            </a:r>
            <a:r>
              <a:rPr lang="en-IN" sz="2000" dirty="0" smtClean="0">
                <a:latin typeface="Times New Roman" pitchFamily="18" charset="0"/>
                <a:cs typeface="Times New Roman" pitchFamily="18" charset="0"/>
              </a:rPr>
              <a:t> does not affect the time complexity if </a:t>
            </a:r>
            <a:r>
              <a:rPr lang="en-IN" sz="2000" dirty="0" err="1" smtClean="0">
                <a:latin typeface="Times New Roman" pitchFamily="18" charset="0"/>
                <a:cs typeface="Times New Roman" pitchFamily="18" charset="0"/>
              </a:rPr>
              <a:t>Diffie</a:t>
            </a:r>
            <a:r>
              <a:rPr lang="en-IN" sz="2000" dirty="0" smtClean="0">
                <a:latin typeface="Times New Roman" pitchFamily="18" charset="0"/>
                <a:cs typeface="Times New Roman" pitchFamily="18" charset="0"/>
              </a:rPr>
              <a:t> Hellman algorithm is used in stead of RSA algorithm.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Cryptography prevents unauthorized party from discovering the content of communication but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prevents discovery of the existence of communication (i.e., Cryptography makes data gibberish and known the message passing while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tends to conceal presence of hidden data and unknown the message passing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PSNR and Maximum Hidden Capacity (MHC) of this technique are high comparing to the existed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t>
            </a:r>
            <a:r>
              <a:rPr lang="en-IN" sz="2000" dirty="0" smtClean="0">
                <a:latin typeface="Times New Roman" pitchFamily="18" charset="0"/>
                <a:cs typeface="Times New Roman" pitchFamily="18" charset="0"/>
              </a:rPr>
              <a:t>ore </a:t>
            </a:r>
            <a:r>
              <a:rPr lang="en-IN" sz="2000" dirty="0" smtClean="0">
                <a:latin typeface="Times New Roman" pitchFamily="18" charset="0"/>
                <a:cs typeface="Times New Roman" pitchFamily="18" charset="0"/>
              </a:rPr>
              <a:t>information than that other existed methods and the visual quality of the </a:t>
            </a:r>
            <a:r>
              <a:rPr lang="en-IN" sz="2000" dirty="0" err="1" smtClean="0">
                <a:latin typeface="Times New Roman" pitchFamily="18" charset="0"/>
                <a:cs typeface="Times New Roman" pitchFamily="18" charset="0"/>
              </a:rPr>
              <a:t>stego</a:t>
            </a:r>
            <a:r>
              <a:rPr lang="en-IN" sz="2000" dirty="0" smtClean="0">
                <a:latin typeface="Times New Roman" pitchFamily="18" charset="0"/>
                <a:cs typeface="Times New Roman" pitchFamily="18" charset="0"/>
              </a:rPr>
              <a:t> image is also improved, in addition to it is effective for secret data communication.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Cryptography problem is that, the cipher text looks meaningless, so the attacker will interrupt the transmission or make more careful checks on the data from the sender to the receiver.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problem is that once the presence of hidden information is revealed or even suspected, the message is become known.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issue is that the secret message will not be unnoticed if a third party tries to intercept the cover media (cover image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cryptography and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could be used to provide data security, each of them has a problem.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main objective of the proposed method is to introduce more secure communication by merging cryptography and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techniques to make it more difficult for a </a:t>
            </a:r>
            <a:r>
              <a:rPr lang="en-IN" sz="2000" dirty="0" err="1" smtClean="0">
                <a:latin typeface="Times New Roman" pitchFamily="18" charset="0"/>
                <a:cs typeface="Times New Roman" pitchFamily="18" charset="0"/>
              </a:rPr>
              <a:t>steganalyst</a:t>
            </a:r>
            <a:r>
              <a:rPr lang="en-IN" sz="2000" dirty="0" smtClean="0">
                <a:latin typeface="Times New Roman" pitchFamily="18" charset="0"/>
                <a:cs typeface="Times New Roman" pitchFamily="18" charset="0"/>
              </a:rPr>
              <a:t> to retrieve the plaintext of a secret message from a </a:t>
            </a:r>
            <a:r>
              <a:rPr lang="en-IN" sz="2000" dirty="0" err="1" smtClean="0">
                <a:latin typeface="Times New Roman" pitchFamily="18" charset="0"/>
                <a:cs typeface="Times New Roman" pitchFamily="18" charset="0"/>
              </a:rPr>
              <a:t>stego</a:t>
            </a:r>
            <a:r>
              <a:rPr lang="en-IN" sz="2000" dirty="0" smtClean="0">
                <a:latin typeface="Times New Roman" pitchFamily="18" charset="0"/>
                <a:cs typeface="Times New Roman" pitchFamily="18" charset="0"/>
              </a:rPr>
              <a:t>-object.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idea of this proposed algorithm is that using the digits of MPK encoding instead of bits of secret message in hidden step to increase the capacity and quality because MPK encoding represents each character by two digits instead of 8 </a:t>
            </a:r>
            <a:r>
              <a:rPr lang="en-IN" sz="2000" dirty="0" smtClean="0">
                <a:latin typeface="Times New Roman" pitchFamily="18" charset="0"/>
                <a:cs typeface="Times New Roman" pitchFamily="18" charset="0"/>
              </a:rPr>
              <a:t>bits.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new method has been proposed for hiding any encrypted secret message inside a cover file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proposed merged algorithm is evaluated by measuring imperceptibility (</a:t>
            </a:r>
            <a:r>
              <a:rPr lang="en-IN" sz="2000" dirty="0" err="1" smtClean="0">
                <a:latin typeface="Times New Roman" pitchFamily="18" charset="0"/>
                <a:cs typeface="Times New Roman" pitchFamily="18" charset="0"/>
              </a:rPr>
              <a:t>Stego</a:t>
            </a:r>
            <a:r>
              <a:rPr lang="en-IN" sz="2000" dirty="0" smtClean="0">
                <a:latin typeface="Times New Roman" pitchFamily="18" charset="0"/>
                <a:cs typeface="Times New Roman" pitchFamily="18" charset="0"/>
              </a:rPr>
              <a:t>-image quality), and payload (hiding capacity).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number of instructions executed is a measure of time complexity of the algorithm therefore we calculated the number of instructions executed both at sender and receiver side to compare the performance of pure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and our proposed scheme. </a:t>
            </a:r>
          </a:p>
          <a:p>
            <a:pPr algn="just">
              <a:lnSpc>
                <a:spcPct val="150000"/>
              </a:lnSpc>
            </a:pPr>
            <a:r>
              <a:rPr lang="en-IN" sz="2000" dirty="0" smtClean="0">
                <a:latin typeface="Times New Roman" pitchFamily="18" charset="0"/>
                <a:cs typeface="Times New Roman" pitchFamily="18" charset="0"/>
              </a:rPr>
              <a:t>To check the efficacy of the proposal, we calculated the number of instructions executed at sender and receiver site since the number of instructions executed is a measure of time complexity of the process.</a:t>
            </a:r>
          </a:p>
          <a:p>
            <a:pPr algn="just">
              <a:lnSpc>
                <a:spcPct val="150000"/>
              </a:lnSpc>
            </a:pPr>
            <a:r>
              <a:rPr lang="en-IN" sz="2000" dirty="0" smtClean="0">
                <a:latin typeface="Times New Roman" pitchFamily="18" charset="0"/>
                <a:cs typeface="Times New Roman" pitchFamily="18" charset="0"/>
              </a:rPr>
              <a:t>The image is now used as a cover to embed the encrypted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process is done by LSB encoder which replaces the least significant bit of pixel values with the encrypted information bits.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Method for Signature Casting on Digital Images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Pitas, 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Signature (watermark) casting on digital images is an important problem, since it affects many aspects of the information market.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Electronic Document Distribution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Maxemchuk, N. 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Findings from this study should lead to an increased awareness of electronic delivery options in libraries across the country and elucidate the dynamics involved at individual sites.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Document Identification for Copyright Protection Using </a:t>
                      </a:r>
                      <a:r>
                        <a:rPr lang="en-US" sz="2000" dirty="0" err="1">
                          <a:latin typeface="Times New Roman"/>
                          <a:ea typeface="Calibri"/>
                          <a:cs typeface="Latha"/>
                        </a:rPr>
                        <a:t>Centroid</a:t>
                      </a:r>
                      <a:r>
                        <a:rPr lang="en-US" sz="2000" dirty="0">
                          <a:latin typeface="Times New Roman"/>
                          <a:ea typeface="Calibri"/>
                          <a:cs typeface="Latha"/>
                        </a:rPr>
                        <a:t> Detection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Low, S. H., N. F. Maxemchuk, and A. M. Lapone,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We propose a different approach where a text document is marked by shifting certain text lines slightly up or down or words slightly left or right from their original positions.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Exploring Steganography: Seeing the Unseen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Johnson, Neil F., and SushilJajodia.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article the authors discuss image files and how to hide information in them, and discuss results obtained from evaluating available </a:t>
                      </a:r>
                      <a:r>
                        <a:rPr lang="en-US" sz="2000" dirty="0" err="1">
                          <a:latin typeface="Times New Roman"/>
                          <a:ea typeface="Calibri"/>
                          <a:cs typeface="Latha"/>
                        </a:rPr>
                        <a:t>steganographic</a:t>
                      </a:r>
                      <a:r>
                        <a:rPr lang="en-US" sz="2000" dirty="0">
                          <a:latin typeface="Times New Roman"/>
                          <a:ea typeface="Calibri"/>
                          <a:cs typeface="Latha"/>
                        </a:rPr>
                        <a:t> software.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752600" y="1371600"/>
            <a:ext cx="6781800" cy="47243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LSB modification technique provides an easy way to embed information in images, but the data can be easily decoded. The proposed scheme used in this paper encrypts the secret information before embedding it in the image. Certainly the time complexity of the overall process increases but at the same time the security achieved at this cost is well worth it. This cryptographic scheme can be used for other </a:t>
            </a:r>
            <a:r>
              <a:rPr lang="en-IN" dirty="0" err="1" smtClean="0">
                <a:latin typeface="Times New Roman" pitchFamily="18" charset="0"/>
                <a:cs typeface="Times New Roman" pitchFamily="18" charset="0"/>
              </a:rPr>
              <a:t>steganographic</a:t>
            </a:r>
            <a:r>
              <a:rPr lang="en-IN" dirty="0" smtClean="0">
                <a:latin typeface="Times New Roman" pitchFamily="18" charset="0"/>
                <a:cs typeface="Times New Roman" pitchFamily="18" charset="0"/>
              </a:rPr>
              <a:t> techniques also.</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 Pitas</a:t>
            </a:r>
            <a:r>
              <a:rPr lang="en-IN" sz="1800" dirty="0" smtClean="0">
                <a:latin typeface="Times New Roman" pitchFamily="18" charset="0"/>
                <a:cs typeface="Times New Roman" pitchFamily="18" charset="0"/>
              </a:rPr>
              <a:t>, I., “A Method for Signature Casting on Digital Images," in International Conference on Image Processing, vol. 3, IEEE Press, 1996, pp. 215-218.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Maxemchuk</a:t>
            </a:r>
            <a:r>
              <a:rPr lang="en-IN" sz="1800" dirty="0" smtClean="0">
                <a:latin typeface="Times New Roman" pitchFamily="18" charset="0"/>
                <a:cs typeface="Times New Roman" pitchFamily="18" charset="0"/>
              </a:rPr>
              <a:t>, N. F., “Electronic Document Distribution”, AT&amp;T Technical Journal, September/October 1994, pp. 73-80.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 Low</a:t>
            </a:r>
            <a:r>
              <a:rPr lang="en-IN" sz="1800" dirty="0" smtClean="0">
                <a:latin typeface="Times New Roman" pitchFamily="18" charset="0"/>
                <a:cs typeface="Times New Roman" pitchFamily="18" charset="0"/>
              </a:rPr>
              <a:t>, S. H., et al., \Document Marking and Identifications Using Both Line and Word Shifting," in Proceedings of Infocom'95, 1995, pp. 853-860.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 Low</a:t>
            </a:r>
            <a:r>
              <a:rPr lang="en-IN" sz="1800" dirty="0" smtClean="0">
                <a:latin typeface="Times New Roman" pitchFamily="18" charset="0"/>
                <a:cs typeface="Times New Roman" pitchFamily="18" charset="0"/>
              </a:rPr>
              <a:t>, S. H., N. F. </a:t>
            </a:r>
            <a:r>
              <a:rPr lang="en-IN" sz="1800" dirty="0" err="1" smtClean="0">
                <a:latin typeface="Times New Roman" pitchFamily="18" charset="0"/>
                <a:cs typeface="Times New Roman" pitchFamily="18" charset="0"/>
              </a:rPr>
              <a:t>Maxemchuk</a:t>
            </a:r>
            <a:r>
              <a:rPr lang="en-IN" sz="1800" dirty="0" smtClean="0">
                <a:latin typeface="Times New Roman" pitchFamily="18" charset="0"/>
                <a:cs typeface="Times New Roman" pitchFamily="18" charset="0"/>
              </a:rPr>
              <a:t>, and A. M. </a:t>
            </a:r>
            <a:r>
              <a:rPr lang="en-IN" sz="1800" dirty="0" err="1" smtClean="0">
                <a:latin typeface="Times New Roman" pitchFamily="18" charset="0"/>
                <a:cs typeface="Times New Roman" pitchFamily="18" charset="0"/>
              </a:rPr>
              <a:t>Lapone</a:t>
            </a:r>
            <a:r>
              <a:rPr lang="en-IN" sz="1800" dirty="0" smtClean="0">
                <a:latin typeface="Times New Roman" pitchFamily="18" charset="0"/>
                <a:cs typeface="Times New Roman" pitchFamily="18" charset="0"/>
              </a:rPr>
              <a:t>, “Document Identification for Copyright Protection Using </a:t>
            </a:r>
            <a:r>
              <a:rPr lang="en-IN" sz="1800" dirty="0" err="1" smtClean="0">
                <a:latin typeface="Times New Roman" pitchFamily="18" charset="0"/>
                <a:cs typeface="Times New Roman" pitchFamily="18" charset="0"/>
              </a:rPr>
              <a:t>Centroid</a:t>
            </a:r>
            <a:r>
              <a:rPr lang="en-IN" sz="1800" dirty="0" smtClean="0">
                <a:latin typeface="Times New Roman" pitchFamily="18" charset="0"/>
                <a:cs typeface="Times New Roman" pitchFamily="18" charset="0"/>
              </a:rPr>
              <a:t> Detection”, IEEE Transactions on Communications, vol. 46, no. 3, 1998, pp. 372-383.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Low, S. H., and N. F. </a:t>
            </a:r>
            <a:r>
              <a:rPr lang="en-IN" sz="1800" dirty="0" err="1" smtClean="0">
                <a:latin typeface="Times New Roman" pitchFamily="18" charset="0"/>
                <a:cs typeface="Times New Roman" pitchFamily="18" charset="0"/>
              </a:rPr>
              <a:t>Maxemchuk</a:t>
            </a:r>
            <a:r>
              <a:rPr lang="en-IN" sz="1800" dirty="0" smtClean="0">
                <a:latin typeface="Times New Roman" pitchFamily="18" charset="0"/>
                <a:cs typeface="Times New Roman" pitchFamily="18" charset="0"/>
              </a:rPr>
              <a:t>, “Performance Comparison of Two Text Marking Methods”, IEEE Journal on Selected Areas in Communications, vol. 16, no. 4, 1998, pp. 561-572.</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“Information Hiding Techniques for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and Digital water Mark”, </a:t>
            </a:r>
            <a:r>
              <a:rPr lang="en-IN" sz="2000" dirty="0" err="1" smtClean="0">
                <a:latin typeface="Times New Roman" pitchFamily="18" charset="0"/>
                <a:cs typeface="Times New Roman" pitchFamily="18" charset="0"/>
              </a:rPr>
              <a:t>Stepfan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Katzenbeisser</a:t>
            </a:r>
            <a:r>
              <a:rPr lang="en-IN" sz="2000" dirty="0" smtClean="0">
                <a:latin typeface="Times New Roman" pitchFamily="18" charset="0"/>
                <a:cs typeface="Times New Roman" pitchFamily="18" charset="0"/>
              </a:rPr>
              <a:t>, Fabien A.P. </a:t>
            </a:r>
            <a:r>
              <a:rPr lang="en-IN" sz="2000" dirty="0" err="1" smtClean="0">
                <a:latin typeface="Times New Roman" pitchFamily="18" charset="0"/>
                <a:cs typeface="Times New Roman" pitchFamily="18" charset="0"/>
              </a:rPr>
              <a:t>patitcolas</a:t>
            </a:r>
            <a:r>
              <a:rPr lang="en-IN" sz="2000" dirty="0" smtClean="0">
                <a:latin typeface="Times New Roman" pitchFamily="18" charset="0"/>
                <a:cs typeface="Times New Roman" pitchFamily="18" charset="0"/>
              </a:rPr>
              <a:t> chapter no 3, pp no. 56. Also available at amazon.com.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 Johnson</a:t>
            </a:r>
            <a:r>
              <a:rPr lang="en-IN" sz="2000" dirty="0" smtClean="0">
                <a:latin typeface="Times New Roman" pitchFamily="18" charset="0"/>
                <a:cs typeface="Times New Roman" pitchFamily="18" charset="0"/>
              </a:rPr>
              <a:t>, Neil F., and </a:t>
            </a:r>
            <a:r>
              <a:rPr lang="en-IN" sz="2000" dirty="0" err="1" smtClean="0">
                <a:latin typeface="Times New Roman" pitchFamily="18" charset="0"/>
                <a:cs typeface="Times New Roman" pitchFamily="18" charset="0"/>
              </a:rPr>
              <a:t>SushilJajodia</a:t>
            </a:r>
            <a:r>
              <a:rPr lang="en-IN" sz="2000" dirty="0" smtClean="0">
                <a:latin typeface="Times New Roman" pitchFamily="18" charset="0"/>
                <a:cs typeface="Times New Roman" pitchFamily="18" charset="0"/>
              </a:rPr>
              <a:t>. “Exploring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Seeing </a:t>
            </a:r>
            <a:r>
              <a:rPr lang="en-IN" sz="2000" dirty="0" smtClean="0">
                <a:latin typeface="Times New Roman" pitchFamily="18" charset="0"/>
                <a:cs typeface="Times New Roman" pitchFamily="18" charset="0"/>
              </a:rPr>
              <a:t>the Unseen”, IEEE Computer Feb. 1998: 26-34.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 Johnson, N. F., and S. </a:t>
            </a:r>
            <a:r>
              <a:rPr lang="en-IN" sz="2000" dirty="0" err="1" smtClean="0">
                <a:latin typeface="Times New Roman" pitchFamily="18" charset="0"/>
                <a:cs typeface="Times New Roman" pitchFamily="18" charset="0"/>
              </a:rPr>
              <a:t>Jajodia</a:t>
            </a:r>
            <a:r>
              <a:rPr lang="en-IN" sz="2000" dirty="0" smtClean="0">
                <a:latin typeface="Times New Roman" pitchFamily="18" charset="0"/>
                <a:cs typeface="Times New Roman" pitchFamily="18" charset="0"/>
              </a:rPr>
              <a:t>, “Exploring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Seeing the Unseen", IEEE Computer, vol. 31, no. 2, 1998, pp. 26-34.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Rhodas</a:t>
            </a:r>
            <a:r>
              <a:rPr lang="en-IN" sz="2000" dirty="0" smtClean="0">
                <a:latin typeface="Times New Roman" pitchFamily="18" charset="0"/>
                <a:cs typeface="Times New Roman" pitchFamily="18" charset="0"/>
              </a:rPr>
              <a:t>, G. B., “Method and Apparatus Responsive to a Code Signal Conveyed Through a Graphic Image”, U.S. Patent 5,710,834, 1998.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 </a:t>
            </a:r>
            <a:r>
              <a:rPr lang="en-IN" sz="2000" dirty="0" smtClean="0">
                <a:latin typeface="Times New Roman" pitchFamily="18" charset="0"/>
                <a:cs typeface="Times New Roman" pitchFamily="18" charset="0"/>
              </a:rPr>
              <a:t>A. Ker, “</a:t>
            </a:r>
            <a:r>
              <a:rPr lang="en-IN" sz="2000" dirty="0" err="1" smtClean="0">
                <a:latin typeface="Times New Roman" pitchFamily="18" charset="0"/>
                <a:cs typeface="Times New Roman" pitchFamily="18" charset="0"/>
              </a:rPr>
              <a:t>Steganalysis</a:t>
            </a:r>
            <a:r>
              <a:rPr lang="en-IN" sz="2000" dirty="0" smtClean="0">
                <a:latin typeface="Times New Roman" pitchFamily="18" charset="0"/>
                <a:cs typeface="Times New Roman" pitchFamily="18" charset="0"/>
              </a:rPr>
              <a:t> of LSB matching in greyscale images,” IEEE Signal Process. </a:t>
            </a:r>
            <a:r>
              <a:rPr lang="en-IN" sz="2000" dirty="0" err="1" smtClean="0">
                <a:latin typeface="Times New Roman" pitchFamily="18" charset="0"/>
                <a:cs typeface="Times New Roman" pitchFamily="18" charset="0"/>
              </a:rPr>
              <a:t>Lett</a:t>
            </a:r>
            <a:r>
              <a:rPr lang="en-IN" sz="2000" dirty="0" smtClean="0">
                <a:latin typeface="Times New Roman" pitchFamily="18" charset="0"/>
                <a:cs typeface="Times New Roman" pitchFamily="18" charset="0"/>
              </a:rPr>
              <a:t>., Vol. 12, No. 6, pp. 441–444, June 2005</a:t>
            </a:r>
            <a:r>
              <a:rPr lang="en-IN" sz="2000" dirty="0" smtClean="0">
                <a:latin typeface="Times New Roman" pitchFamily="18" charset="0"/>
                <a:cs typeface="Times New Roman" pitchFamily="18" charset="0"/>
              </a:rPr>
              <a:t>.</a:t>
            </a: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1249</TotalTime>
  <Words>1206</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Employee information hiding image technic using cryptographic</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2021-09-24T11:40:07Z</dcterms:modified>
</cp:coreProperties>
</file>