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Textile inventory work-vb.net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Inventory </a:t>
            </a:r>
            <a:r>
              <a:rPr lang="en-IN" sz="2000" dirty="0" smtClean="0">
                <a:latin typeface="Times New Roman" pitchFamily="18" charset="0"/>
                <a:cs typeface="Times New Roman" pitchFamily="18" charset="0"/>
              </a:rPr>
              <a:t>constitutes a major component of working capital. To a large extent, the success and failure of a business depends upon its inventory management performance. The basic objective of inventory management is to optimize the size of inventory in a firm so that smooth performance of production and sales function may be possible at minimum cost. Galloping inventories in recent years, the credit squeeze and the resultant general paucity of funds have attracted the attention of planning elite on this crucial problem of inventories. Mismanagement of inventories and absence of control systems have resulted in deplorable performance for some of the industries in developing economies.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228600"/>
            <a:ext cx="7714488" cy="5715000"/>
          </a:xfrm>
        </p:spPr>
        <p:txBody>
          <a:bodyPr>
            <a:noAutofit/>
          </a:bodyPr>
          <a:lstStyle/>
          <a:p>
            <a:pPr algn="just">
              <a:lnSpc>
                <a:spcPct val="150000"/>
              </a:lnSpc>
              <a:buNone/>
            </a:pPr>
            <a:r>
              <a:rPr lang="en-IN" sz="1900" dirty="0" smtClean="0">
                <a:latin typeface="Times New Roman" pitchFamily="18" charset="0"/>
                <a:cs typeface="Times New Roman" pitchFamily="18" charset="0"/>
              </a:rPr>
              <a:t>    Though</a:t>
            </a:r>
            <a:r>
              <a:rPr lang="en-IN" sz="1900" dirty="0" smtClean="0">
                <a:latin typeface="Times New Roman" pitchFamily="18" charset="0"/>
                <a:cs typeface="Times New Roman" pitchFamily="18" charset="0"/>
              </a:rPr>
              <a:t>, an abundance of literature, methods, models and computer analysis have evolved from time to time and are highly availed of in the realms of industrial settings with greater pay-off of quality, precision and non-blockade of working capital. </a:t>
            </a:r>
            <a:r>
              <a:rPr lang="en-IN" sz="1900" dirty="0" smtClean="0">
                <a:latin typeface="Times New Roman" pitchFamily="18" charset="0"/>
                <a:cs typeface="Times New Roman" pitchFamily="18" charset="0"/>
              </a:rPr>
              <a:t>The </a:t>
            </a:r>
            <a:r>
              <a:rPr lang="en-IN" sz="1900" dirty="0" smtClean="0">
                <a:latin typeface="Times New Roman" pitchFamily="18" charset="0"/>
                <a:cs typeface="Times New Roman" pitchFamily="18" charset="0"/>
              </a:rPr>
              <a:t>paper is aimed to study how inventories in textile sector are managed across the globe. An attempt will be made to summarize and present the theories, techniques and important concepts of inventory management especially in textile sector. As Textile industries have been playing an important role for the socio-economic development of any country. The paper will attempt to unravel the research findings on management of Inventories in textile industry across the world. Studying inventory management becomes all the more important in view of the fact that it is the largest employer with a total workforce of 35 million. Moreover, the share of textiles in total exports was 11.04 % during 2010. India is the world’s 2 </a:t>
            </a:r>
            <a:r>
              <a:rPr lang="en-IN" sz="1900" dirty="0" err="1" smtClean="0">
                <a:latin typeface="Times New Roman" pitchFamily="18" charset="0"/>
                <a:cs typeface="Times New Roman" pitchFamily="18" charset="0"/>
              </a:rPr>
              <a:t>nd</a:t>
            </a:r>
            <a:r>
              <a:rPr lang="en-IN" sz="1900" dirty="0" smtClean="0">
                <a:latin typeface="Times New Roman" pitchFamily="18" charset="0"/>
                <a:cs typeface="Times New Roman" pitchFamily="18" charset="0"/>
              </a:rPr>
              <a:t> largest producer of textiles and garments after China.</a:t>
            </a:r>
            <a:endParaRPr lang="en-IN" sz="19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derived class, we can either use the existing code of the base class or override the existing code.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implementation stage involves careful planning, investigation of the existing system and its constraints on implementation, designing of methods to achieve changeover and evaluation of changeover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application is simultaneously accessed from more than one system. Simultaneous login from more than one place is tested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automated solutions include rapid, touch-free deployments, ongoing software upgrades, fixes and security patches, technology asset inventory and tracking, software license optimization, application self-healing and policy management.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also known as optimum or standard order quality or EOQ offers solutions to inventory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no safety stocks would be required, if lead time is zero, as replenishment of the stock can be done immediately without any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Each item should be studied in terms of its price, usage and lead time as well as specific procurement or technical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solution of the inventory problem is to find the approximate levels for holding inventories and the ordinary sequence and the quantities so that the total cost incurred is minimized.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is proposed to cover Master Weavers, Self Help Groups and others so that the full benefits of schemes percolate to the maximum possible number of beneficiaries.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scheme for modernized </a:t>
            </a:r>
            <a:r>
              <a:rPr lang="en-IN" sz="2000" dirty="0" err="1" smtClean="0">
                <a:latin typeface="Times New Roman" pitchFamily="18" charset="0"/>
                <a:cs typeface="Times New Roman" pitchFamily="18" charset="0"/>
              </a:rPr>
              <a:t>worksheds</a:t>
            </a:r>
            <a:r>
              <a:rPr lang="en-IN" sz="2000" dirty="0" smtClean="0">
                <a:latin typeface="Times New Roman" pitchFamily="18" charset="0"/>
                <a:cs typeface="Times New Roman" pitchFamily="18" charset="0"/>
              </a:rPr>
              <a:t> is proposed with certain changes in the existing Group </a:t>
            </a:r>
            <a:r>
              <a:rPr lang="en-IN" sz="2000" dirty="0" err="1" smtClean="0">
                <a:latin typeface="Times New Roman" pitchFamily="18" charset="0"/>
                <a:cs typeface="Times New Roman" pitchFamily="18" charset="0"/>
              </a:rPr>
              <a:t>Workshed</a:t>
            </a:r>
            <a:r>
              <a:rPr lang="en-IN" sz="2000" dirty="0" smtClean="0">
                <a:latin typeface="Times New Roman" pitchFamily="18" charset="0"/>
                <a:cs typeface="Times New Roman" pitchFamily="18" charset="0"/>
              </a:rPr>
              <a:t> Scheme with a view to enlarge its scope and facilitate access.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proposed to set state wise targets under the scheme to remove regional imbalances and create of new weaving clusters.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proposed to upgrade the existing CAD centres and set up new CAD Centres in the Public Private Partnership (PPP) mode. A provision of Rs.4.5 </a:t>
            </a:r>
            <a:r>
              <a:rPr lang="en-IN" sz="2000" dirty="0" err="1" smtClean="0">
                <a:latin typeface="Times New Roman" pitchFamily="18" charset="0"/>
                <a:cs typeface="Times New Roman" pitchFamily="18" charset="0"/>
              </a:rPr>
              <a:t>crore</a:t>
            </a:r>
            <a:r>
              <a:rPr lang="en-IN" sz="2000" dirty="0" smtClean="0">
                <a:latin typeface="Times New Roman" pitchFamily="18" charset="0"/>
                <a:cs typeface="Times New Roman" pitchFamily="18" charset="0"/>
              </a:rPr>
              <a:t> is proposed for the </a:t>
            </a:r>
            <a:r>
              <a:rPr lang="en-IN" sz="2000" dirty="0" err="1" smtClean="0">
                <a:latin typeface="Times New Roman" pitchFamily="18" charset="0"/>
                <a:cs typeface="Times New Roman" pitchFamily="18" charset="0"/>
              </a:rPr>
              <a:t>upgradation</a:t>
            </a:r>
            <a:r>
              <a:rPr lang="en-IN" sz="2000" dirty="0" smtClean="0">
                <a:latin typeface="Times New Roman" pitchFamily="18" charset="0"/>
                <a:cs typeface="Times New Roman" pitchFamily="18" charset="0"/>
              </a:rPr>
              <a:t> of existing centres and the creation of new CAD centres.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If inventories are managed in an inefficient manner, it is likely to result in delays in production, dissatisfied customers, or curtailment of working capital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Efficiency of working capital management is reflected by three variables, cash conversion efficiency, days operating cycle and days of working capital.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most obvious cost is the storage cost, which includes rent for storage facilities. Salaries and personnel and related storage expenses are involved in it Storage cost, however vary with the type of material stored, type of storage facilities used and so 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is such a diverse product and application range of textiles, the type of processing used is highly variable and depends on site-specific manufacturing practices.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Changes in Inventory Management and the Business Cycle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Allen, Donald S, 1995,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all snickered at the idea that what was, up to then, the deepest recession since the Great Depression could have been ‘only’an inventory cycle.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Do Inventories Moderate Fluctuations in Output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Allen, Donald S, 1997,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Inventory acts as a buffer stock, absorbing increases or decreases in demand while production remains relatively steady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Evidence of Improved Inventory Control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Becker, Dan M, Stanley,Stephen, 1992,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hypothesis of this study investigated the relationship between inventory management practices and cost incurred by small scale cosmetics enterprises in Douala.</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Indian Textile and Garment Industry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Devaraja, Dr.T.S, 2011,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India’s home textiles market is dominated by the handloom and </a:t>
                      </a:r>
                      <a:r>
                        <a:rPr lang="en-US" sz="2000" dirty="0" err="1">
                          <a:latin typeface="Times New Roman"/>
                          <a:ea typeface="Calibri"/>
                          <a:cs typeface="Latha"/>
                        </a:rPr>
                        <a:t>powerloom</a:t>
                      </a:r>
                      <a:r>
                        <a:rPr lang="en-US" sz="2000" dirty="0">
                          <a:latin typeface="Times New Roman"/>
                          <a:ea typeface="Calibri"/>
                          <a:cs typeface="Latha"/>
                        </a:rPr>
                        <a:t> sectors, which cater primarily to the low end of the market.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81200" y="1371600"/>
            <a:ext cx="6400800" cy="5029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While </a:t>
            </a:r>
            <a:r>
              <a:rPr lang="en-IN" dirty="0" smtClean="0">
                <a:latin typeface="Times New Roman" pitchFamily="18" charset="0"/>
                <a:cs typeface="Times New Roman" pitchFamily="18" charset="0"/>
              </a:rPr>
              <a:t>going through the available literature it was found that almost each country that has a growing textile sector is trying to tackle with the problem of deciding the efficient Inventory level. Many researchers have shown interest in the field of inventory management and have come up with beautiful work. As the field of inventory management is not very old, so many aspects are yet believed to be explored. The textile sector is again a growing sector which gained its importance in recent past. Not much amount of work has been done on this area of managing inventories in Textile sector. So it leaves an ample scope for this study.</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Allen, Donald S, 1995, Changes in Inventory Management and the Business Cycle, economist at the Federal Reserve Bank of St. Louis. </a:t>
            </a:r>
          </a:p>
          <a:p>
            <a:pPr algn="just">
              <a:lnSpc>
                <a:spcPct val="160000"/>
              </a:lnSpc>
            </a:pPr>
            <a:r>
              <a:rPr lang="en-IN" sz="1800" dirty="0" smtClean="0">
                <a:latin typeface="Times New Roman" pitchFamily="18" charset="0"/>
                <a:cs typeface="Times New Roman" pitchFamily="18" charset="0"/>
              </a:rPr>
              <a:t>Allen</a:t>
            </a:r>
            <a:r>
              <a:rPr lang="en-IN" sz="1800" dirty="0" smtClean="0">
                <a:latin typeface="Times New Roman" pitchFamily="18" charset="0"/>
                <a:cs typeface="Times New Roman" pitchFamily="18" charset="0"/>
              </a:rPr>
              <a:t>, Donald S, 1997, Do Inventories Moderate Fluctuations in Output, economist at the Federal Reserve Bank of St. </a:t>
            </a:r>
            <a:r>
              <a:rPr lang="en-IN" sz="1800" dirty="0" smtClean="0">
                <a:latin typeface="Times New Roman" pitchFamily="18" charset="0"/>
                <a:cs typeface="Times New Roman" pitchFamily="18" charset="0"/>
              </a:rPr>
              <a:t>Louis.</a:t>
            </a:r>
          </a:p>
          <a:p>
            <a:pPr algn="just">
              <a:lnSpc>
                <a:spcPct val="160000"/>
              </a:lnSpc>
            </a:pPr>
            <a:r>
              <a:rPr lang="en-IN" sz="1800" dirty="0" smtClean="0">
                <a:latin typeface="Times New Roman" pitchFamily="18" charset="0"/>
                <a:cs typeface="Times New Roman" pitchFamily="18" charset="0"/>
              </a:rPr>
              <a:t>Becker</a:t>
            </a:r>
            <a:r>
              <a:rPr lang="en-IN" sz="1800" dirty="0" smtClean="0">
                <a:latin typeface="Times New Roman" pitchFamily="18" charset="0"/>
                <a:cs typeface="Times New Roman" pitchFamily="18" charset="0"/>
              </a:rPr>
              <a:t>, Dan M, </a:t>
            </a:r>
            <a:r>
              <a:rPr lang="en-IN" sz="1800" dirty="0" err="1" smtClean="0">
                <a:latin typeface="Times New Roman" pitchFamily="18" charset="0"/>
                <a:cs typeface="Times New Roman" pitchFamily="18" charset="0"/>
              </a:rPr>
              <a:t>Stanley,Stephen</a:t>
            </a:r>
            <a:r>
              <a:rPr lang="en-IN" sz="1800" dirty="0" smtClean="0">
                <a:latin typeface="Times New Roman" pitchFamily="18" charset="0"/>
                <a:cs typeface="Times New Roman" pitchFamily="18" charset="0"/>
              </a:rPr>
              <a:t>, 1992, Evidence of Improved Inventory Control, Economic Review. January/February. </a:t>
            </a:r>
          </a:p>
          <a:p>
            <a:pPr algn="just">
              <a:lnSpc>
                <a:spcPct val="160000"/>
              </a:lnSpc>
            </a:pPr>
            <a:r>
              <a:rPr lang="en-IN" sz="1800" dirty="0" err="1" smtClean="0">
                <a:latin typeface="Times New Roman" pitchFamily="18" charset="0"/>
                <a:cs typeface="Times New Roman" pitchFamily="18" charset="0"/>
              </a:rPr>
              <a:t>Chiu,Lee</a:t>
            </a:r>
            <a:r>
              <a:rPr lang="en-IN" sz="1800" dirty="0" smtClean="0">
                <a:latin typeface="Times New Roman" pitchFamily="18" charset="0"/>
                <a:cs typeface="Times New Roman" pitchFamily="18" charset="0"/>
              </a:rPr>
              <a:t>-in </a:t>
            </a:r>
            <a:r>
              <a:rPr lang="en-IN" sz="1800" dirty="0" smtClean="0">
                <a:latin typeface="Times New Roman" pitchFamily="18" charset="0"/>
                <a:cs typeface="Times New Roman" pitchFamily="18" charset="0"/>
              </a:rPr>
              <a:t>Chen, 2007, The Policy, Institution And Market Factors In The Development Of Taiwan’s Textile/Garment Industry, Chung-</a:t>
            </a:r>
            <a:r>
              <a:rPr lang="en-IN" sz="1800" dirty="0" err="1" smtClean="0">
                <a:latin typeface="Times New Roman" pitchFamily="18" charset="0"/>
                <a:cs typeface="Times New Roman" pitchFamily="18" charset="0"/>
              </a:rPr>
              <a:t>Hua</a:t>
            </a:r>
            <a:r>
              <a:rPr lang="en-IN" sz="1800" dirty="0" smtClean="0">
                <a:latin typeface="Times New Roman" pitchFamily="18" charset="0"/>
                <a:cs typeface="Times New Roman" pitchFamily="18" charset="0"/>
              </a:rPr>
              <a:t> Institution for Economic Research 75 Chang-</a:t>
            </a:r>
            <a:r>
              <a:rPr lang="en-IN" sz="1800" dirty="0" err="1" smtClean="0">
                <a:latin typeface="Times New Roman" pitchFamily="18" charset="0"/>
                <a:cs typeface="Times New Roman" pitchFamily="18" charset="0"/>
              </a:rPr>
              <a:t>Hsing</a:t>
            </a:r>
            <a:r>
              <a:rPr lang="en-IN" sz="1800" dirty="0" smtClean="0">
                <a:latin typeface="Times New Roman" pitchFamily="18" charset="0"/>
                <a:cs typeface="Times New Roman" pitchFamily="18" charset="0"/>
              </a:rPr>
              <a:t> Street, Taipei, Taiwan 106, Republic of China, Working Paper Series No.2007-2. </a:t>
            </a:r>
          </a:p>
          <a:p>
            <a:pPr algn="just">
              <a:lnSpc>
                <a:spcPct val="160000"/>
              </a:lnSpc>
            </a:pPr>
            <a:r>
              <a:rPr lang="en-IN" sz="1800" dirty="0" err="1" smtClean="0">
                <a:latin typeface="Times New Roman" pitchFamily="18" charset="0"/>
                <a:cs typeface="Times New Roman" pitchFamily="18" charset="0"/>
              </a:rPr>
              <a:t>Devaraja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Dr.T.S</a:t>
            </a:r>
            <a:r>
              <a:rPr lang="en-IN" sz="1800" dirty="0" smtClean="0">
                <a:latin typeface="Times New Roman" pitchFamily="18" charset="0"/>
                <a:cs typeface="Times New Roman" pitchFamily="18" charset="0"/>
              </a:rPr>
              <a:t>, 2011, Indian Textile and Garment Industry, Department of Commerce, University of Mysore, </a:t>
            </a:r>
            <a:r>
              <a:rPr lang="en-IN" sz="1800" dirty="0" err="1" smtClean="0">
                <a:latin typeface="Times New Roman" pitchFamily="18" charset="0"/>
                <a:cs typeface="Times New Roman" pitchFamily="18" charset="0"/>
              </a:rPr>
              <a:t>Hassan,India</a:t>
            </a:r>
            <a:r>
              <a:rPr lang="en-IN" sz="1800" dirty="0" smtClean="0">
                <a:latin typeface="Times New Roman" pitchFamily="18" charset="0"/>
                <a:cs typeface="Times New Roman" pitchFamily="18" charset="0"/>
              </a:rPr>
              <a:t>.</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Shafi</a:t>
            </a:r>
            <a:r>
              <a:rPr lang="en-IN" sz="2000" dirty="0" smtClean="0">
                <a:latin typeface="Times New Roman" pitchFamily="18" charset="0"/>
                <a:cs typeface="Times New Roman" pitchFamily="18" charset="0"/>
              </a:rPr>
              <a:t>, Mohammad, 1994, Unused Inventories –An Analytical Study, Management Review, </a:t>
            </a:r>
            <a:r>
              <a:rPr lang="en-IN" sz="2000" dirty="0" err="1" smtClean="0">
                <a:latin typeface="Times New Roman" pitchFamily="18" charset="0"/>
                <a:cs typeface="Times New Roman" pitchFamily="18" charset="0"/>
              </a:rPr>
              <a:t>Narsee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Monjee</a:t>
            </a:r>
            <a:r>
              <a:rPr lang="en-IN" sz="2000" dirty="0" smtClean="0">
                <a:latin typeface="Times New Roman" pitchFamily="18" charset="0"/>
                <a:cs typeface="Times New Roman" pitchFamily="18" charset="0"/>
              </a:rPr>
              <a:t> Institute of Management Studies (NMIMS), Mumbai, pg 27-29 </a:t>
            </a:r>
          </a:p>
          <a:p>
            <a:pPr algn="just">
              <a:lnSpc>
                <a:spcPct val="170000"/>
              </a:lnSpc>
            </a:pPr>
            <a:r>
              <a:rPr lang="en-IN" sz="2000" dirty="0" err="1" smtClean="0">
                <a:latin typeface="Times New Roman" pitchFamily="18" charset="0"/>
                <a:cs typeface="Times New Roman" pitchFamily="18" charset="0"/>
              </a:rPr>
              <a:t>Shahid</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Ali, 2011, Working Capital Management and the Profitability of the Manufacturing Sector: A Case Study of Pakistan’s Textile Industry. The Lahore Journal of Economics 16: 2 (Winter 2011): pp. </a:t>
            </a:r>
            <a:r>
              <a:rPr lang="en-IN" sz="2000" dirty="0" smtClean="0">
                <a:latin typeface="Times New Roman" pitchFamily="18" charset="0"/>
                <a:cs typeface="Times New Roman" pitchFamily="18" charset="0"/>
              </a:rPr>
              <a:t>141–178.</a:t>
            </a:r>
          </a:p>
          <a:p>
            <a:pPr algn="just">
              <a:lnSpc>
                <a:spcPct val="170000"/>
              </a:lnSpc>
            </a:pPr>
            <a:r>
              <a:rPr lang="en-IN" sz="2000" dirty="0" smtClean="0">
                <a:latin typeface="Times New Roman" pitchFamily="18" charset="0"/>
                <a:cs typeface="Times New Roman" pitchFamily="18" charset="0"/>
              </a:rPr>
              <a:t>Sharma,P.C,1984,Materials </a:t>
            </a:r>
            <a:r>
              <a:rPr lang="en-IN" sz="2000" dirty="0" err="1" smtClean="0">
                <a:latin typeface="Times New Roman" pitchFamily="18" charset="0"/>
                <a:cs typeface="Times New Roman" pitchFamily="18" charset="0"/>
              </a:rPr>
              <a:t>Management,Kitab</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Mahal</a:t>
            </a:r>
            <a:r>
              <a:rPr lang="en-IN" sz="2000" dirty="0" smtClean="0">
                <a:latin typeface="Times New Roman" pitchFamily="18" charset="0"/>
                <a:cs typeface="Times New Roman" pitchFamily="18" charset="0"/>
              </a:rPr>
              <a:t>, Allahabad. </a:t>
            </a:r>
          </a:p>
          <a:p>
            <a:pPr algn="just">
              <a:lnSpc>
                <a:spcPct val="170000"/>
              </a:lnSpc>
            </a:pPr>
            <a:r>
              <a:rPr lang="en-IN" sz="2000" dirty="0" smtClean="0">
                <a:latin typeface="Times New Roman" pitchFamily="18" charset="0"/>
                <a:cs typeface="Times New Roman" pitchFamily="18" charset="0"/>
              </a:rPr>
              <a:t>Shore</a:t>
            </a:r>
            <a:r>
              <a:rPr lang="en-IN" sz="2000" dirty="0" smtClean="0">
                <a:latin typeface="Times New Roman" pitchFamily="18" charset="0"/>
                <a:cs typeface="Times New Roman" pitchFamily="18" charset="0"/>
              </a:rPr>
              <a:t>, Barry,1980, Operations Management, Tata </a:t>
            </a:r>
            <a:r>
              <a:rPr lang="en-IN" sz="2000" dirty="0" err="1" smtClean="0">
                <a:latin typeface="Times New Roman" pitchFamily="18" charset="0"/>
                <a:cs typeface="Times New Roman" pitchFamily="18" charset="0"/>
              </a:rPr>
              <a:t>Mcgrah</a:t>
            </a:r>
            <a:r>
              <a:rPr lang="en-IN" sz="2000" dirty="0" smtClean="0">
                <a:latin typeface="Times New Roman" pitchFamily="18" charset="0"/>
                <a:cs typeface="Times New Roman" pitchFamily="18" charset="0"/>
              </a:rPr>
              <a:t>-Hill, New Delhi.pp.363. </a:t>
            </a:r>
          </a:p>
          <a:p>
            <a:pPr algn="just">
              <a:lnSpc>
                <a:spcPct val="170000"/>
              </a:lnSpc>
            </a:pPr>
            <a:r>
              <a:rPr lang="en-IN" sz="2000" dirty="0" err="1" smtClean="0">
                <a:latin typeface="Times New Roman" pitchFamily="18" charset="0"/>
                <a:cs typeface="Times New Roman" pitchFamily="18" charset="0"/>
              </a:rPr>
              <a:t>Taplip</a:t>
            </a:r>
            <a:r>
              <a:rPr lang="en-IN" sz="2000" dirty="0" smtClean="0">
                <a:latin typeface="Times New Roman" pitchFamily="18" charset="0"/>
                <a:cs typeface="Times New Roman" pitchFamily="18" charset="0"/>
              </a:rPr>
              <a:t>, Ian M, 2006, Restructuring and Reconfiguration: The EU Textile &amp; Clothing Industry Adapts a Change, Business Review, volume 18, pp. 172-186.</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1315</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Textile inventory work-vb.net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2021-09-20T11:05:26Z</dcterms:modified>
</cp:coreProperties>
</file>