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Student scholar ship scheme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Education </a:t>
            </a:r>
            <a:r>
              <a:rPr lang="en-IN" sz="2000" dirty="0" smtClean="0">
                <a:latin typeface="Times New Roman" pitchFamily="18" charset="0"/>
                <a:cs typeface="Times New Roman" pitchFamily="18" charset="0"/>
              </a:rPr>
              <a:t>plays a vital role in human life. To encourage higher education, the Indian government has taken many initiatives. These include the disbursement of scholarships to financially help the students belonging to low-income families. Central Sector Scheme of Scholarship for College and University Students (CSS) is one such scheme that financially helps meritorious students in pursuing graduation and post-graduation. This scheme was introduced in 2008. Scholarships from CSS have been helping students to fund their educational expenses. But there have been some difficulties faced by the students in availing this scholarship.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These </a:t>
            </a:r>
            <a:r>
              <a:rPr lang="en-IN" sz="2000" dirty="0" smtClean="0">
                <a:latin typeface="Times New Roman" pitchFamily="18" charset="0"/>
                <a:cs typeface="Times New Roman" pitchFamily="18" charset="0"/>
              </a:rPr>
              <a:t>include lack of traceability of application form, loss of application form in transit through Indian Postal Service, lack of transparency between students and their respective Education Boards, and lack of bank account verification. In this paper, we propose a Smart Contract for CSS Scheme that overcomes the above-mentioned drawbacks. It has four entities: Students, Education Boards, Colleges, and Banks.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Smart Contract proposed in this paper, has been developed to provide a user-friendly environment to a student and maintain a transparent and constant connection between students and their respective Education Boards. Many applications have been developed on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platform but to the best of our knowledge, there does not exists any government scholarship scheme on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platform in India.</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 In  the  existing process of the CSS Scheme, the authentication of a student is done by his College and the Education Board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have  been  continuous  efforts  to  improve  the  existing  system,  but  there  are  still  some  areas  where  the  improvement  is  required.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automate  and  improve  the  existing  system,  we  propose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based  Smart  Contract for CSS Scheme.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Smart Contract runs on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which provides the decentralization and tamper-proof  records.  Smart  Contract  for  CSS  Scheme  will  automate  the  existing  system  and  reduce  the  need  for  manual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hence reduce the time consumption.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make the process less taxing, orders have been issued by APSMFC officials/</a:t>
            </a:r>
            <a:r>
              <a:rPr lang="en-IN" sz="2000" dirty="0" err="1" smtClean="0">
                <a:latin typeface="Times New Roman" pitchFamily="18" charset="0"/>
                <a:cs typeface="Times New Roman" pitchFamily="18" charset="0"/>
              </a:rPr>
              <a:t>tehsildars</a:t>
            </a:r>
            <a:r>
              <a:rPr lang="en-IN" sz="2000" dirty="0" smtClean="0">
                <a:latin typeface="Times New Roman" pitchFamily="18" charset="0"/>
                <a:cs typeface="Times New Roman" pitchFamily="18" charset="0"/>
              </a:rPr>
              <a:t> for the speedy issuance of income certificates after validation.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Creating such a transparent and efficient online system and infrastructure proved to be time consuming.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Every </a:t>
            </a:r>
            <a:r>
              <a:rPr lang="en-IN" sz="2000" dirty="0" smtClean="0">
                <a:latin typeface="Times New Roman" pitchFamily="18" charset="0"/>
                <a:cs typeface="Times New Roman" pitchFamily="18" charset="0"/>
              </a:rPr>
              <a:t>area does not have access to internet facilities and neither </a:t>
            </a:r>
            <a:r>
              <a:rPr lang="en-IN" sz="2000" dirty="0" err="1" smtClean="0">
                <a:latin typeface="Times New Roman" pitchFamily="18" charset="0"/>
                <a:cs typeface="Times New Roman" pitchFamily="18" charset="0"/>
              </a:rPr>
              <a:t>ar</a:t>
            </a:r>
            <a:r>
              <a:rPr lang="en-IN" sz="2000" dirty="0" smtClean="0">
                <a:latin typeface="Times New Roman" pitchFamily="18" charset="0"/>
                <a:cs typeface="Times New Roman" pitchFamily="18" charset="0"/>
              </a:rPr>
              <a:t> computer literate.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deal with this issue, the APSMFC has tied up with NGO’s to set up camps during admissions.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have also helped to set up separate scholarship cells in colleges to provide necessary assistance.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Smart  Contract  proposed  in  this  paper,  has  been  developed  to  provide  a  user-friendly  environment  to  a  student  and  maintain  a  transparent  and  constant  connection  between  students  and  their  respective  Education  Boards.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Smart Contract based scheme for scholarship distribution in India has not been proposed until now in any existing research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system,  the  entity  corresponding  to Education  Boards  has  been  automated  with  the  help  of  Smart  Contract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system, whenever a student fills the CSS Scheme form successfully,  a  pending  application  for  college  is  created.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initiative is aimed to facilitate faster and efficient disposal of scholarship applications and timely payment of the scholarships to the students, directly in their bank </a:t>
            </a:r>
            <a:r>
              <a:rPr lang="en-IN" sz="2000" dirty="0" smtClean="0">
                <a:latin typeface="Times New Roman" pitchFamily="18" charset="0"/>
                <a:cs typeface="Times New Roman" pitchFamily="18" charset="0"/>
              </a:rPr>
              <a:t>accounts.</a:t>
            </a:r>
          </a:p>
          <a:p>
            <a:pPr algn="just">
              <a:lnSpc>
                <a:spcPct val="150000"/>
              </a:lnSpc>
            </a:pPr>
            <a:r>
              <a:rPr lang="en-IN" sz="2000" dirty="0" smtClean="0">
                <a:latin typeface="Times New Roman" pitchFamily="18" charset="0"/>
                <a:cs typeface="Times New Roman" pitchFamily="18" charset="0"/>
              </a:rPr>
              <a:t>Post-</a:t>
            </a:r>
            <a:r>
              <a:rPr lang="en-IN" sz="2000" dirty="0" err="1" smtClean="0">
                <a:latin typeface="Times New Roman" pitchFamily="18" charset="0"/>
                <a:cs typeface="Times New Roman" pitchFamily="18" charset="0"/>
              </a:rPr>
              <a:t>Matric</a:t>
            </a:r>
            <a:r>
              <a:rPr lang="en-IN" sz="2000" dirty="0" smtClean="0">
                <a:latin typeface="Times New Roman" pitchFamily="18" charset="0"/>
                <a:cs typeface="Times New Roman" pitchFamily="18" charset="0"/>
              </a:rPr>
              <a:t> Scholarship Scheme has been solely put forth to offer financial support to the economically weaker students from the ST, SC &amp; OBC/SEBC Communities. </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scheme offers Scholarships for the students to pursue Professional and </a:t>
            </a:r>
            <a:r>
              <a:rPr lang="en-IN" sz="2000" dirty="0" smtClean="0">
                <a:latin typeface="Times New Roman" pitchFamily="18" charset="0"/>
                <a:cs typeface="Times New Roman" pitchFamily="18" charset="0"/>
              </a:rPr>
              <a:t>Non Professional </a:t>
            </a:r>
            <a:r>
              <a:rPr lang="en-IN" sz="2000" dirty="0" smtClean="0">
                <a:latin typeface="Times New Roman" pitchFamily="18" charset="0"/>
                <a:cs typeface="Times New Roman" pitchFamily="18" charset="0"/>
              </a:rPr>
              <a:t>courses after Matriculation.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objective of this integrated e-Governance Portal is for the automation, streamlining &amp; effective management of processes related to application receipt, processing, sanction and disbursal of Post-</a:t>
            </a:r>
            <a:r>
              <a:rPr lang="en-IN" sz="2000" dirty="0" err="1" smtClean="0">
                <a:latin typeface="Times New Roman" pitchFamily="18" charset="0"/>
                <a:cs typeface="Times New Roman" pitchFamily="18" charset="0"/>
              </a:rPr>
              <a:t>Matric</a:t>
            </a:r>
            <a:r>
              <a:rPr lang="en-IN" sz="2000" dirty="0" smtClean="0">
                <a:latin typeface="Times New Roman" pitchFamily="18" charset="0"/>
                <a:cs typeface="Times New Roman" pitchFamily="18" charset="0"/>
              </a:rPr>
              <a:t> Scholarships to Students .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Direct Benefit Transfer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Singh M. (2013)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DBT is a significant governance reform to improve public service delivery by ensuring efficient, transparent and targeted delivery of government subsidies, benefits and services.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Bitcoin: A peer-to-peer electronic cash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Nakamoto S. (2008)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network timestamps transactions by hashing them into an ongoing chain of hash-based proof-of-work, forming a record that cannot be changed without redoing the proof-of-work.</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Blockchain</a:t>
                      </a:r>
                      <a:r>
                        <a:rPr lang="en-US" sz="2000" dirty="0">
                          <a:latin typeface="Times New Roman"/>
                          <a:ea typeface="Calibri"/>
                          <a:cs typeface="Latha"/>
                        </a:rPr>
                        <a:t>: Challenges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Tasatanattakool P. and C. Techapanupreeda.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the authors conduct a survey of Blockchain applications using Blockchain technology and the challenges these face.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vi-VN" sz="2000">
                          <a:latin typeface="Times New Roman"/>
                          <a:ea typeface="Calibri"/>
                          <a:cs typeface="Latha"/>
                        </a:rPr>
                        <a:t>E-waste Management Using Blockchain based Smart Contracts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vi-VN" sz="2000">
                          <a:latin typeface="Times New Roman"/>
                          <a:ea typeface="Calibri"/>
                          <a:cs typeface="Latha"/>
                        </a:rPr>
                        <a:t>Gupta N. and Punam Bedi.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Management of e-waste includes proper collection, segregation and recycling of discarded devices in an environment friendly manner.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jpg"/>
          <p:cNvPicPr>
            <a:picLocks noGrp="1" noChangeAspect="1" noChangeArrowheads="1"/>
          </p:cNvPicPr>
          <p:nvPr>
            <p:ph idx="1"/>
          </p:nvPr>
        </p:nvPicPr>
        <p:blipFill>
          <a:blip r:embed="rId2"/>
          <a:srcRect/>
          <a:stretch>
            <a:fillRect/>
          </a:stretch>
        </p:blipFill>
        <p:spPr bwMode="auto">
          <a:xfrm>
            <a:off x="1600200" y="1447800"/>
            <a:ext cx="6934200" cy="4648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762000"/>
            <a:ext cx="7498080" cy="4800600"/>
          </a:xfrm>
        </p:spPr>
        <p:txBody>
          <a:bodyPr>
            <a:noAutofit/>
          </a:bodyPr>
          <a:lstStyle/>
          <a:p>
            <a:pPr algn="just">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a Smart Contract for Central Sector Scheme of Scholarship for College and University Students was designed and implemented. In the existing procedure of CSS Scheme, there were several difficulties like lack of traceability of application form, loss of application form in transit through Indian Postal Service, lack of transparency between students and the Education Boards, and lack of bank account verification. With the help of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we were able to achieve transparency among the student entity and the Education Board entity. With the automation of the existing CSS Scheme, the students no longer faces the challenge of lost application form in transit. Various check points have been introduced in the automated system to keep track of application forms. Hence, the proposed system was successfully able to overcome the above-mentioned difficulties. CSS Scheme consists of four entities: Education Board, Students, Colleges, and Banks.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-based Smart Contract for CSS Scheme provides a user-friendly environment for students and maintains a transparent connection between students and their respective Education Boards. The web interface of the Smart contract was successfully tested against Denial of Service attack, Time-Jacking attack, Phishing attack, Man in the middle attack, Brute force attack on passwords using the </a:t>
            </a:r>
            <a:r>
              <a:rPr lang="en-IN" sz="1800" dirty="0" err="1" smtClean="0">
                <a:latin typeface="Times New Roman" pitchFamily="18" charset="0"/>
                <a:cs typeface="Times New Roman" pitchFamily="18" charset="0"/>
              </a:rPr>
              <a:t>bot</a:t>
            </a:r>
            <a:r>
              <a:rPr lang="en-IN" sz="1800" dirty="0" smtClean="0">
                <a:latin typeface="Times New Roman" pitchFamily="18" charset="0"/>
                <a:cs typeface="Times New Roman" pitchFamily="18" charset="0"/>
              </a:rPr>
              <a:t>, Sybil attack, Eclipse attack, Replay attack, Overflow attack, Underflow attack, and Race attack but failed against the Denial-of-Service attack and Man in the Middle attack.</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Singh M. (2013) “Direct Benefit Transfer”. Available at https://dbtbharat.gov.in/data/documents/archivel1.pdf.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a:t>
            </a:r>
            <a:r>
              <a:rPr lang="en-IN" sz="1700" dirty="0" err="1" smtClean="0">
                <a:latin typeface="Times New Roman" pitchFamily="18" charset="0"/>
                <a:cs typeface="Times New Roman" pitchFamily="18" charset="0"/>
              </a:rPr>
              <a:t>Malik</a:t>
            </a:r>
            <a:r>
              <a:rPr lang="en-IN" sz="1700" dirty="0" smtClean="0">
                <a:latin typeface="Times New Roman" pitchFamily="18" charset="0"/>
                <a:cs typeface="Times New Roman" pitchFamily="18" charset="0"/>
              </a:rPr>
              <a:t> R. (2015) “Central Sector Scheme of Scholarship for College and University Students - Inviting of applications for Fresh 2015 </a:t>
            </a:r>
            <a:r>
              <a:rPr lang="en-IN" sz="1700" dirty="0" err="1" smtClean="0">
                <a:latin typeface="Times New Roman" pitchFamily="18" charset="0"/>
                <a:cs typeface="Times New Roman" pitchFamily="18" charset="0"/>
              </a:rPr>
              <a:t>Batchon</a:t>
            </a:r>
            <a:r>
              <a:rPr lang="en-IN" sz="1700" dirty="0" smtClean="0">
                <a:latin typeface="Times New Roman" pitchFamily="18" charset="0"/>
                <a:cs typeface="Times New Roman" pitchFamily="18" charset="0"/>
              </a:rPr>
              <a:t> National e-</a:t>
            </a:r>
            <a:r>
              <a:rPr lang="en-IN" sz="1700" dirty="0" err="1" smtClean="0">
                <a:latin typeface="Times New Roman" pitchFamily="18" charset="0"/>
                <a:cs typeface="Times New Roman" pitchFamily="18" charset="0"/>
              </a:rPr>
              <a:t>Scolarship</a:t>
            </a:r>
            <a:r>
              <a:rPr lang="en-IN" sz="1700" dirty="0" smtClean="0">
                <a:latin typeface="Times New Roman" pitchFamily="18" charset="0"/>
                <a:cs typeface="Times New Roman" pitchFamily="18" charset="0"/>
              </a:rPr>
              <a:t> Portal”. Available at https://mhrd.gov.in/sites/upload_files/mhrd/files/CSSSCU.pdf.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a:t>
            </a:r>
            <a:r>
              <a:rPr lang="en-IN" sz="1700" dirty="0" err="1" smtClean="0">
                <a:latin typeface="Times New Roman" pitchFamily="18" charset="0"/>
                <a:cs typeface="Times New Roman" pitchFamily="18" charset="0"/>
              </a:rPr>
              <a:t>Nakamoto</a:t>
            </a:r>
            <a:r>
              <a:rPr lang="en-IN" sz="1700" dirty="0" smtClean="0">
                <a:latin typeface="Times New Roman" pitchFamily="18" charset="0"/>
                <a:cs typeface="Times New Roman" pitchFamily="18" charset="0"/>
              </a:rPr>
              <a:t> S. (2008) “</a:t>
            </a:r>
            <a:r>
              <a:rPr lang="en-IN" sz="1700" dirty="0" err="1" smtClean="0">
                <a:latin typeface="Times New Roman" pitchFamily="18" charset="0"/>
                <a:cs typeface="Times New Roman" pitchFamily="18" charset="0"/>
              </a:rPr>
              <a:t>Bitcoin</a:t>
            </a:r>
            <a:r>
              <a:rPr lang="en-IN" sz="1700" dirty="0" smtClean="0">
                <a:latin typeface="Times New Roman" pitchFamily="18" charset="0"/>
                <a:cs typeface="Times New Roman" pitchFamily="18" charset="0"/>
              </a:rPr>
              <a:t>: A peer-to-peer electronic cash system”. Available at http://bitcoin.org/bitcoin.pdf.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Can </a:t>
            </a:r>
            <a:r>
              <a:rPr lang="en-IN" sz="1700" dirty="0" err="1" smtClean="0">
                <a:latin typeface="Times New Roman" pitchFamily="18" charset="0"/>
                <a:cs typeface="Times New Roman" pitchFamily="18" charset="0"/>
              </a:rPr>
              <a:t>Kus</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Khalilov</a:t>
            </a:r>
            <a:r>
              <a:rPr lang="en-IN" sz="1700" dirty="0" smtClean="0">
                <a:latin typeface="Times New Roman" pitchFamily="18" charset="0"/>
                <a:cs typeface="Times New Roman" pitchFamily="18" charset="0"/>
              </a:rPr>
              <a:t> M. and A. Levi. (2018) “A Survey on Anonymity and Privacy in </a:t>
            </a:r>
            <a:r>
              <a:rPr lang="en-IN" sz="1700" dirty="0" err="1" smtClean="0">
                <a:latin typeface="Times New Roman" pitchFamily="18" charset="0"/>
                <a:cs typeface="Times New Roman" pitchFamily="18" charset="0"/>
              </a:rPr>
              <a:t>Bitcoin</a:t>
            </a:r>
            <a:r>
              <a:rPr lang="en-IN" sz="1700" dirty="0" smtClean="0">
                <a:latin typeface="Times New Roman" pitchFamily="18" charset="0"/>
                <a:cs typeface="Times New Roman" pitchFamily="18" charset="0"/>
              </a:rPr>
              <a:t>-Like Digital Cash Systems”. IEEE Communications Surveys and Tutorials,: 1-1.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a:t>
            </a:r>
            <a:r>
              <a:rPr lang="en-IN" sz="1700" dirty="0" err="1" smtClean="0">
                <a:latin typeface="Times New Roman" pitchFamily="18" charset="0"/>
                <a:cs typeface="Times New Roman" pitchFamily="18" charset="0"/>
              </a:rPr>
              <a:t>Tasatanattakool</a:t>
            </a:r>
            <a:r>
              <a:rPr lang="en-IN" sz="1700" dirty="0" smtClean="0">
                <a:latin typeface="Times New Roman" pitchFamily="18" charset="0"/>
                <a:cs typeface="Times New Roman" pitchFamily="18" charset="0"/>
              </a:rPr>
              <a:t> P. and C. </a:t>
            </a:r>
            <a:r>
              <a:rPr lang="en-IN" sz="1700" dirty="0" err="1" smtClean="0">
                <a:latin typeface="Times New Roman" pitchFamily="18" charset="0"/>
                <a:cs typeface="Times New Roman" pitchFamily="18" charset="0"/>
              </a:rPr>
              <a:t>Techapanupreeda</a:t>
            </a:r>
            <a:r>
              <a:rPr lang="en-IN" sz="1700" dirty="0" smtClean="0">
                <a:latin typeface="Times New Roman" pitchFamily="18" charset="0"/>
                <a:cs typeface="Times New Roman" pitchFamily="18" charset="0"/>
              </a:rPr>
              <a:t>. (2018)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Challenges and applications”. International Conference on Information Networking (ICOIN), Thailand: 473-475.</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vi-VN" sz="1600" dirty="0" smtClean="0">
                <a:latin typeface="Times New Roman" pitchFamily="18" charset="0"/>
                <a:cs typeface="Times New Roman" pitchFamily="18" charset="0"/>
              </a:rPr>
              <a:t>[6] Vujicic D, D. Jagodic and S. Ranđić. (2018) “Blockchain technology, bitcoin, and Ethereum: A brief overview”. 17th International Symposium INFOTEH-JAHORINA (INFOTEH), East Sarajevo: 1-6. </a:t>
            </a:r>
            <a:endParaRPr lang="en-IN" sz="1600" dirty="0" smtClean="0">
              <a:latin typeface="Times New Roman" pitchFamily="18" charset="0"/>
              <a:cs typeface="Times New Roman" pitchFamily="18" charset="0"/>
            </a:endParaRPr>
          </a:p>
          <a:p>
            <a:pPr algn="just">
              <a:lnSpc>
                <a:spcPct val="170000"/>
              </a:lnSpc>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7] Hughes L, Y. K. Dwivedi, S. K. Misra, N. P. Rana, V. Raghavan and V Akella. (2019) “Blockchain research, practice and policy: Applications, benefits, limitations, emerging research themes and research agenda”. International Journal of Information Management 49: 114-129. </a:t>
            </a:r>
            <a:endParaRPr lang="en-IN" sz="1600" dirty="0" smtClean="0">
              <a:latin typeface="Times New Roman" pitchFamily="18" charset="0"/>
              <a:cs typeface="Times New Roman" pitchFamily="18" charset="0"/>
            </a:endParaRPr>
          </a:p>
          <a:p>
            <a:pPr algn="just">
              <a:lnSpc>
                <a:spcPct val="170000"/>
              </a:lnSpc>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8] Gupta N. and Punam Bedi. (2018) “E-waste Management Using Blockchain based Smart Contracts”. International Conference on Advances in Computing, Communications and Informatics (ICACCI), Bangalore: 915-921. </a:t>
            </a:r>
            <a:endParaRPr lang="en-IN" sz="1600" dirty="0" smtClean="0">
              <a:latin typeface="Times New Roman" pitchFamily="18" charset="0"/>
              <a:cs typeface="Times New Roman" pitchFamily="18" charset="0"/>
            </a:endParaRPr>
          </a:p>
          <a:p>
            <a:pPr algn="just">
              <a:lnSpc>
                <a:spcPct val="170000"/>
              </a:lnSpc>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9] Singh A. and Kapil Sibal. (2013) “Annual Report 2008-09”. Available at https://mhrd.gov.in/sites/upload_files/mhrd/files/documentreports/AR2008-09.pdf. </a:t>
            </a:r>
            <a:endParaRPr lang="en-IN" sz="1600" dirty="0" smtClean="0">
              <a:latin typeface="Times New Roman" pitchFamily="18" charset="0"/>
              <a:cs typeface="Times New Roman" pitchFamily="18" charset="0"/>
            </a:endParaRPr>
          </a:p>
          <a:p>
            <a:pPr algn="just">
              <a:lnSpc>
                <a:spcPct val="170000"/>
              </a:lnSpc>
            </a:pPr>
            <a:r>
              <a:rPr lang="vi-VN" sz="1600" dirty="0" smtClean="0">
                <a:latin typeface="Times New Roman" pitchFamily="18" charset="0"/>
                <a:cs typeface="Times New Roman" pitchFamily="18" charset="0"/>
              </a:rPr>
              <a:t>[</a:t>
            </a:r>
            <a:r>
              <a:rPr lang="vi-VN" sz="1600" dirty="0" smtClean="0">
                <a:latin typeface="Times New Roman" pitchFamily="18" charset="0"/>
                <a:cs typeface="Times New Roman" pitchFamily="18" charset="0"/>
              </a:rPr>
              <a:t>10] Kumar M. R. (2018) “Central Sector Scheme of Scholarship for College and University Student”. Available at https://scholarships.gov.in/public/schemeGuidelines/Guidelines\_DOHE\_CSSS.pdf</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1449</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Student scholar ship scheme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2021-09-20T09:04:27Z</dcterms:modified>
</cp:coreProperties>
</file>