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Online tourism booking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online tourism industry is growing at a fast pace in India. The traditional forms of tourism are being replaced by new form e-tourism. The internet has offered with easy and </a:t>
            </a:r>
            <a:r>
              <a:rPr lang="en-IN" sz="2000" dirty="0" err="1" smtClean="0">
                <a:latin typeface="Times New Roman" pitchFamily="18" charset="0"/>
                <a:cs typeface="Times New Roman" pitchFamily="18" charset="0"/>
              </a:rPr>
              <a:t>costeffective</a:t>
            </a:r>
            <a:r>
              <a:rPr lang="en-IN" sz="2000" dirty="0" smtClean="0">
                <a:latin typeface="Times New Roman" pitchFamily="18" charset="0"/>
                <a:cs typeface="Times New Roman" pitchFamily="18" charset="0"/>
              </a:rPr>
              <a:t> solution to people who go for online travel bookings. E-service tourism companies need to understand the customer requirement and meet their expectations by evaluating and improving their website quality. The paper explores the factors of E-service quality in Indian context. The study found that mere online presence was not important but providing excellent e-services on websites was essential to retain customers</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Indian tourism industry, which is at the stage of an upward growth, can be greatly influenced by </a:t>
            </a:r>
            <a:r>
              <a:rPr lang="en-IN" sz="2000" dirty="0" err="1" smtClean="0">
                <a:latin typeface="Times New Roman" pitchFamily="18" charset="0"/>
                <a:cs typeface="Times New Roman" pitchFamily="18" charset="0"/>
              </a:rPr>
              <a:t>etourism</a:t>
            </a:r>
            <a:r>
              <a:rPr lang="en-IN" sz="2000" dirty="0" smtClean="0">
                <a:latin typeface="Times New Roman" pitchFamily="18" charset="0"/>
                <a:cs typeface="Times New Roman" pitchFamily="18" charset="0"/>
              </a:rPr>
              <a:t>. Tourism is stated to be the third largest net foreign exchange earner for our country and also one of the sectors which employees number of man power The explosion of online booking systems has completely changed the direct channel and contractual relationship between hotels, guides and customers. From now on users have the choice of several distribution channels to book a hotel room and guides. The objective is to study those different online booking systems and identify the best alternative from a customer’s point of view. Once benefits and </a:t>
            </a:r>
            <a:r>
              <a:rPr lang="en-IN" sz="2000" dirty="0" err="1" smtClean="0">
                <a:latin typeface="Times New Roman" pitchFamily="18" charset="0"/>
                <a:cs typeface="Times New Roman" pitchFamily="18" charset="0"/>
              </a:rPr>
              <a:t>dis</a:t>
            </a:r>
            <a:r>
              <a:rPr lang="en-IN" sz="2000" dirty="0" smtClean="0">
                <a:latin typeface="Times New Roman" pitchFamily="18" charset="0"/>
                <a:cs typeface="Times New Roman" pitchFamily="18" charset="0"/>
              </a:rPr>
              <a:t>-benefits of online booking systems will be compared and analysed, the study will conclude on the importance for customers to use a direct channel and make their bookings.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Tourism is presently the largest economic grosser for countries after manufacturing and exports. With strong economies, technological advancements tourism growth is here to stay.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they do not provide different options and the customers will have to navigate from a hotel website to another 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process can be </a:t>
            </a:r>
            <a:r>
              <a:rPr lang="en-IN" sz="2000" dirty="0" smtClean="0">
                <a:latin typeface="Times New Roman" pitchFamily="18" charset="0"/>
                <a:cs typeface="Times New Roman" pitchFamily="18" charset="0"/>
              </a:rPr>
              <a:t>time consuming </a:t>
            </a:r>
            <a:r>
              <a:rPr lang="en-IN" sz="2000" dirty="0" smtClean="0">
                <a:latin typeface="Times New Roman" pitchFamily="18" charset="0"/>
                <a:cs typeface="Times New Roman" pitchFamily="18" charset="0"/>
              </a:rPr>
              <a:t>but customers make sure they have access to right information and do not take any type of risks.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Concerning </a:t>
            </a:r>
            <a:r>
              <a:rPr lang="en-IN" sz="2000" dirty="0" smtClean="0">
                <a:latin typeface="Times New Roman" pitchFamily="18" charset="0"/>
                <a:cs typeface="Times New Roman" pitchFamily="18" charset="0"/>
              </a:rPr>
              <a:t>calls and going to hotel desks, they are safe options as well but, similar to the alternative below, it can be very time-consuming for the customers.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flexibility of tourism sector depending on market needs is advantage as well as a disadvantage.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countries understanding the benefits of tourism and little side effects are being driven to promote and enhance tourism opportunities respectively.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are control software for travel services (hotels and airlines). They provide information to travellers such as prices, availabilities and so on. Hotels use them to get an overview of their customers, manage their stocks and supply chain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High fees to be a member of a GDS. Only powerful hotel structure can afford it.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Hotels have fewer opportunities to review customer’s feedbacks, adjust their services and so propose the best offers to the customers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World Tourism Organization defines tourists as people who travel to stay in places outside their usual environment for not more than one consecutive year for leisure, business and other purposes not related to the exercise of an activity remunerated from within the place visited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People travel to different cities as well as states for the purposes of all kinds of tourism such as wellness, leisure, sports, education, medical, business, heritage, cultural, eco, pilgrimage, adventure and wildlife.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travel and tourism sector holds </a:t>
            </a:r>
            <a:r>
              <a:rPr lang="en-IN" sz="2000" dirty="0" err="1" smtClean="0">
                <a:latin typeface="Times New Roman" pitchFamily="18" charset="0"/>
                <a:cs typeface="Times New Roman" pitchFamily="18" charset="0"/>
              </a:rPr>
              <a:t>tacticalsignificance</a:t>
            </a:r>
            <a:r>
              <a:rPr lang="en-IN" sz="2000" dirty="0" smtClean="0">
                <a:latin typeface="Times New Roman" pitchFamily="18" charset="0"/>
                <a:cs typeface="Times New Roman" pitchFamily="18" charset="0"/>
              </a:rPr>
              <a:t> in the Indian economy on making provision of several socio economic benefits.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Provision </a:t>
            </a:r>
            <a:r>
              <a:rPr lang="en-IN" sz="2000" dirty="0" smtClean="0">
                <a:latin typeface="Times New Roman" pitchFamily="18" charset="0"/>
                <a:cs typeface="Times New Roman" pitchFamily="18" charset="0"/>
              </a:rPr>
              <a:t>of employment, income and foreign exchange, development or expansion of other industries such as agriculture, construction, handicrafts etc. are some of the central economic advantages provided by the tourism sector.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Guarantee to get the lowest price to the customer and complete information about the hotel. </a:t>
            </a:r>
          </a:p>
          <a:p>
            <a:pPr algn="just">
              <a:lnSpc>
                <a:spcPct val="150000"/>
              </a:lnSpc>
            </a:pPr>
            <a:r>
              <a:rPr lang="en-IN" sz="2000" dirty="0" smtClean="0">
                <a:latin typeface="Times New Roman" pitchFamily="18" charset="0"/>
                <a:cs typeface="Times New Roman" pitchFamily="18" charset="0"/>
              </a:rPr>
              <a:t>Customers </a:t>
            </a:r>
            <a:r>
              <a:rPr lang="en-IN" sz="2000" dirty="0" smtClean="0">
                <a:latin typeface="Times New Roman" pitchFamily="18" charset="0"/>
                <a:cs typeface="Times New Roman" pitchFamily="18" charset="0"/>
              </a:rPr>
              <a:t>do not pay extra fees and take full advantage of leverage in case of cancellation or delays.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Customers have access to different hotel deals and can choose the best option according to his expectations.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981200" y="1447800"/>
            <a:ext cx="6477000" cy="47244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2000" dirty="0" smtClean="0">
                <a:latin typeface="Times New Roman" pitchFamily="18" charset="0"/>
                <a:cs typeface="Times New Roman" pitchFamily="18" charset="0"/>
              </a:rPr>
              <a:t>   Tourism </a:t>
            </a:r>
            <a:r>
              <a:rPr lang="en-IN" sz="2000" dirty="0" smtClean="0">
                <a:latin typeface="Times New Roman" pitchFamily="18" charset="0"/>
                <a:cs typeface="Times New Roman" pitchFamily="18" charset="0"/>
              </a:rPr>
              <a:t>in India has largely developed and advanced; the main reasons that have led to progress and development of travel and tourism in India has been that the country is recognized for its rich cultural heritage, there are religious places, temples throughout the country, tombs, forts and palaces of ancient rulers attract tourists from all parts of the world. The country has different cultural traditions and on the basis of these </a:t>
            </a:r>
            <a:r>
              <a:rPr lang="en-IN" sz="2000" dirty="0" err="1" smtClean="0">
                <a:latin typeface="Times New Roman" pitchFamily="18" charset="0"/>
                <a:cs typeface="Times New Roman" pitchFamily="18" charset="0"/>
              </a:rPr>
              <a:t>colorful</a:t>
            </a:r>
            <a:r>
              <a:rPr lang="en-IN" sz="2000" dirty="0" smtClean="0">
                <a:latin typeface="Times New Roman" pitchFamily="18" charset="0"/>
                <a:cs typeface="Times New Roman" pitchFamily="18" charset="0"/>
              </a:rPr>
              <a:t> fairs and festivals are organized that attract people. Wildlife sanctuaries, beaches, luxury hotels, different cuisines from different parts of the country lead to the development of tourism. India has progressed in the areas of education and medical and international people are visiting India for the purpose of acquiring education and medical treatment. Wellness tourism involves yoga, meditation, exercise facilities, weight loss programs, nutrition programs and body/mind programs. People travel to different cities as well as states for the purposes of all kinds of tourism such as wellness, leisure, sports, education, medical, business, heritage, cultural, eco, pilgrimage, adventure and wildlife. India has progressed, developed and advanced in the promotion and enhancement of all kinds of tourisms and have formulated policies and programs in order to facilitate the visit of people to different places for the purpose of tourism.</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Tourism </a:t>
            </a:r>
            <a:r>
              <a:rPr lang="en-IN" sz="1700" dirty="0" smtClean="0">
                <a:latin typeface="Times New Roman" pitchFamily="18" charset="0"/>
                <a:cs typeface="Times New Roman" pitchFamily="18" charset="0"/>
              </a:rPr>
              <a:t>Sector in India. . Retrieved </a:t>
            </a:r>
            <a:r>
              <a:rPr lang="en-IN" sz="1700" dirty="0" smtClean="0">
                <a:latin typeface="Times New Roman" pitchFamily="18" charset="0"/>
                <a:cs typeface="Times New Roman" pitchFamily="18" charset="0"/>
              </a:rPr>
              <a:t>from http</a:t>
            </a:r>
            <a:r>
              <a:rPr lang="en-IN" sz="1700" dirty="0" smtClean="0">
                <a:latin typeface="Times New Roman" pitchFamily="18" charset="0"/>
                <a:cs typeface="Times New Roman" pitchFamily="18" charset="0"/>
              </a:rPr>
              <a:t>://164.100.47.134/intranet/TourismSectrinIndia.pdf </a:t>
            </a:r>
          </a:p>
          <a:p>
            <a:pPr algn="just">
              <a:lnSpc>
                <a:spcPct val="160000"/>
              </a:lnSpc>
            </a:pPr>
            <a:r>
              <a:rPr lang="en-IN" sz="1700" dirty="0" smtClean="0">
                <a:latin typeface="Times New Roman" pitchFamily="18" charset="0"/>
                <a:cs typeface="Times New Roman" pitchFamily="18" charset="0"/>
              </a:rPr>
              <a:t>Tourism in </a:t>
            </a:r>
            <a:r>
              <a:rPr lang="en-IN" sz="1700" dirty="0" smtClean="0">
                <a:latin typeface="Times New Roman" pitchFamily="18" charset="0"/>
                <a:cs typeface="Times New Roman" pitchFamily="18" charset="0"/>
              </a:rPr>
              <a:t>India. (</a:t>
            </a:r>
            <a:r>
              <a:rPr lang="en-IN" sz="1700" dirty="0" err="1" smtClean="0">
                <a:latin typeface="Times New Roman" pitchFamily="18" charset="0"/>
                <a:cs typeface="Times New Roman" pitchFamily="18" charset="0"/>
              </a:rPr>
              <a:t>n.d</a:t>
            </a:r>
            <a:r>
              <a:rPr lang="en-IN" sz="1700" dirty="0" smtClean="0">
                <a:latin typeface="Times New Roman" pitchFamily="18" charset="0"/>
                <a:cs typeface="Times New Roman" pitchFamily="18" charset="0"/>
              </a:rPr>
              <a:t>.). Retrieved from http://shodhganga.inflibnet.ac.in/bitstream/10603/9790/10/10_chapter%2 03.pdf </a:t>
            </a:r>
          </a:p>
          <a:p>
            <a:pPr algn="just">
              <a:lnSpc>
                <a:spcPct val="160000"/>
              </a:lnSpc>
            </a:pPr>
            <a:r>
              <a:rPr lang="en-IN" sz="1700" dirty="0" smtClean="0">
                <a:latin typeface="Times New Roman" pitchFamily="18" charset="0"/>
                <a:cs typeface="Times New Roman" pitchFamily="18" charset="0"/>
              </a:rPr>
              <a:t>How </a:t>
            </a:r>
            <a:r>
              <a:rPr lang="en-IN" sz="1700" dirty="0" smtClean="0">
                <a:latin typeface="Times New Roman" pitchFamily="18" charset="0"/>
                <a:cs typeface="Times New Roman" pitchFamily="18" charset="0"/>
              </a:rPr>
              <a:t>to implement sentiment analysis using machine learning.( https://monkeylearn.com/blog/sentiment-analysis-machinelearning/arn.com) </a:t>
            </a:r>
          </a:p>
          <a:p>
            <a:pPr algn="just">
              <a:lnSpc>
                <a:spcPct val="160000"/>
              </a:lnSpc>
            </a:pPr>
            <a:r>
              <a:rPr lang="en-IN" sz="1700" dirty="0" smtClean="0">
                <a:latin typeface="Times New Roman" pitchFamily="18" charset="0"/>
                <a:cs typeface="Times New Roman" pitchFamily="18" charset="0"/>
              </a:rPr>
              <a:t>Travel </a:t>
            </a:r>
            <a:r>
              <a:rPr lang="en-IN" sz="1700" dirty="0" smtClean="0">
                <a:latin typeface="Times New Roman" pitchFamily="18" charset="0"/>
                <a:cs typeface="Times New Roman" pitchFamily="18" charset="0"/>
              </a:rPr>
              <a:t>and Tourism Sector: Potential Opportunities and Enabling Framework </a:t>
            </a:r>
            <a:r>
              <a:rPr lang="en-IN" sz="1700" dirty="0" smtClean="0">
                <a:latin typeface="Times New Roman" pitchFamily="18" charset="0"/>
                <a:cs typeface="Times New Roman" pitchFamily="18" charset="0"/>
              </a:rPr>
              <a:t>for Sustainable Growth. http</a:t>
            </a: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www.kpmg.com/IN/en/IssuesAndInsights/ArticlesPublications/Documents/KPM-CII-Travel-Tourism-sector-Report.pdf </a:t>
            </a:r>
            <a:endParaRPr lang="en-IN" sz="1700" dirty="0" smtClean="0">
              <a:latin typeface="Times New Roman" pitchFamily="18" charset="0"/>
              <a:cs typeface="Times New Roman" pitchFamily="18" charset="0"/>
            </a:endParaRPr>
          </a:p>
          <a:p>
            <a:pPr algn="just">
              <a:lnSpc>
                <a:spcPct val="160000"/>
              </a:lnSpc>
            </a:pPr>
            <a:r>
              <a:rPr lang="en-IN" sz="1700" dirty="0" err="1" smtClean="0">
                <a:latin typeface="Times New Roman" pitchFamily="18" charset="0"/>
                <a:cs typeface="Times New Roman" pitchFamily="18" charset="0"/>
              </a:rPr>
              <a:t>Goswami</a:t>
            </a:r>
            <a:r>
              <a:rPr lang="en-IN" sz="1700" dirty="0" smtClean="0">
                <a:latin typeface="Times New Roman" pitchFamily="18" charset="0"/>
                <a:cs typeface="Times New Roman" pitchFamily="18" charset="0"/>
              </a:rPr>
              <a:t>, A., Joshi, P., &amp; </a:t>
            </a:r>
            <a:r>
              <a:rPr lang="en-IN" sz="1700" dirty="0" err="1" smtClean="0">
                <a:latin typeface="Times New Roman" pitchFamily="18" charset="0"/>
                <a:cs typeface="Times New Roman" pitchFamily="18" charset="0"/>
              </a:rPr>
              <a:t>Agarwal</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n.d</a:t>
            </a:r>
            <a:r>
              <a:rPr lang="en-IN" sz="1700" dirty="0" smtClean="0">
                <a:latin typeface="Times New Roman" pitchFamily="18" charset="0"/>
                <a:cs typeface="Times New Roman" pitchFamily="18" charset="0"/>
              </a:rPr>
              <a:t>.). Indian Tourism Industry. Retrieved from http://bmsproject.weebly.com/uploads/2/4/3/5/2435652/tourism-industryin-india.pdf</a:t>
            </a:r>
            <a:endParaRPr lang="en-US" sz="17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1240</TotalTime>
  <Words>1029</Words>
  <Application>Microsoft Office PowerPoint</Application>
  <PresentationFormat>On-screen Show (4:3)</PresentationFormat>
  <Paragraphs>46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Online tourism booking</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560</cp:revision>
  <dcterms:created xsi:type="dcterms:W3CDTF">2006-08-16T00:00:00Z</dcterms:created>
  <dcterms:modified xsi:type="dcterms:W3CDTF">2021-09-18T10:55:31Z</dcterms:modified>
</cp:coreProperties>
</file>