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Dress rental purchasing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an emerging product-service system (PSS) and part of a growing sharing economy, rental services of casual clothing for women are becoming increasingly common in many countries around the world. Rental services of casual and formal wear have the potential to reduce the life cycle environmental impact compared to the conventional ownership model of consumption. However, the environmental impact of rental services highly depends on the structure of business models and the resulting consumption patterns, which therefore makes the environmental benefit </a:t>
            </a:r>
            <a:r>
              <a:rPr lang="en-IN" sz="2000" dirty="0" err="1" smtClean="0">
                <a:latin typeface="Times New Roman" pitchFamily="18" charset="0"/>
                <a:cs typeface="Times New Roman" pitchFamily="18" charset="0"/>
              </a:rPr>
              <a:t>uncertain.To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clarify the environmental implication of casual wear PSS, we analyzed the business model of providing companies in Germany and Japan through media research and interviews with the business providers. We performed a simple life cycle assessment of representative business models in each country. Our results show that it is necessary to increase the number of times a garment is worn when rented to achieve environmental benefits. These benefits are more significant for formal garments, which are infrequently worn for specific occasions than for a T-Shirt.</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textile and clothing industry, in particular fast fashion, contributes to resource depletion, produces large amounts of wastewater and solid waste, contributes to chemical and pesticide residues, and is known for the exploitation of workers among many other negative </a:t>
            </a:r>
            <a:r>
              <a:rPr lang="en-IN" sz="2000" dirty="0" smtClean="0">
                <a:latin typeface="Times New Roman" pitchFamily="18" charset="0"/>
                <a:cs typeface="Times New Roman" pitchFamily="18" charset="0"/>
              </a:rPr>
              <a:t>impacts.</a:t>
            </a:r>
          </a:p>
          <a:p>
            <a:pPr algn="just">
              <a:lnSpc>
                <a:spcPct val="150000"/>
              </a:lnSpc>
            </a:pPr>
            <a:r>
              <a:rPr lang="en-IN" sz="2000" dirty="0" smtClean="0">
                <a:latin typeface="Times New Roman" pitchFamily="18" charset="0"/>
                <a:cs typeface="Times New Roman" pitchFamily="18" charset="0"/>
              </a:rPr>
              <a:t>Consumers may choose to rent clothes to increase their wardrobe choices, rather than replace their normal purchasing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is based on a comparative life-cycle assessment (LCA) of a rental business model (PSS) vs. a linear (ownership) model of dress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scope focuses on use-oriented PSS for clothing, meaning rental clothing business models. Shared or rental clothing in this research entails facilitation of use and provision of access.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Rental services of casual and formal wear have the potential to reduce the life cycle environmental impact compared to the conventional ownership model of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environmental impact of rental services highly depends on the structure of business models and the resulting consumption patterns, which therefore makes the environmental benefit uncertain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environmental impact of clothing is heavily influenced by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consumers, especially how they launder their </a:t>
            </a:r>
            <a:r>
              <a:rPr lang="en-IN" sz="2000" dirty="0" smtClean="0">
                <a:latin typeface="Times New Roman" pitchFamily="18" charset="0"/>
                <a:cs typeface="Times New Roman" pitchFamily="18" charset="0"/>
              </a:rPr>
              <a:t>garments.</a:t>
            </a:r>
          </a:p>
          <a:p>
            <a:pPr algn="just">
              <a:lnSpc>
                <a:spcPct val="150000"/>
              </a:lnSpc>
            </a:pPr>
            <a:r>
              <a:rPr lang="en-IN" sz="2000" dirty="0" smtClean="0">
                <a:latin typeface="Times New Roman" pitchFamily="18" charset="0"/>
                <a:cs typeface="Times New Roman" pitchFamily="18" charset="0"/>
              </a:rPr>
              <a:t>These impacts are divided by the assumed amount of times an item is worn during the renting </a:t>
            </a:r>
            <a:r>
              <a:rPr lang="en-IN" sz="2000" dirty="0" smtClean="0">
                <a:latin typeface="Times New Roman" pitchFamily="18" charset="0"/>
                <a:cs typeface="Times New Roman" pitchFamily="18" charset="0"/>
              </a:rPr>
              <a:t>period.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survey was to assess different behavioural consumption patterns of how users engage with the rental company.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comprised of two main parts: the first focused on the consumer’s typical purchasing and use behaviour for formal dresses, and the second focused on the consumer’s relationships with the case company in their rental participation and its effect on their normal </a:t>
            </a:r>
            <a:r>
              <a:rPr lang="en-IN" sz="2000" dirty="0" smtClean="0">
                <a:latin typeface="Times New Roman" pitchFamily="18" charset="0"/>
                <a:cs typeface="Times New Roman" pitchFamily="18" charset="0"/>
              </a:rPr>
              <a:t>purchasing.</a:t>
            </a:r>
          </a:p>
          <a:p>
            <a:pPr algn="just">
              <a:lnSpc>
                <a:spcPct val="150000"/>
              </a:lnSpc>
            </a:pPr>
            <a:r>
              <a:rPr lang="en-IN" sz="2000" dirty="0" smtClean="0">
                <a:latin typeface="Times New Roman" pitchFamily="18" charset="0"/>
                <a:cs typeface="Times New Roman" pitchFamily="18" charset="0"/>
              </a:rPr>
              <a:t>The survey contributed data on garment use intensity, the number of dresses purchased yearly, transport modes and consumer transport distance, washing behaviour, and RR for rental dresses for purchased dresses.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Providing a product as a service can change consumption patterns and may provide incentives for the optimisation of supply chains and product </a:t>
            </a:r>
            <a:r>
              <a:rPr lang="en-IN" sz="2000" dirty="0" smtClean="0">
                <a:latin typeface="Times New Roman" pitchFamily="18" charset="0"/>
                <a:cs typeface="Times New Roman" pitchFamily="18" charset="0"/>
              </a:rPr>
              <a:t>design to </a:t>
            </a:r>
            <a:r>
              <a:rPr lang="en-IN" sz="2000" dirty="0" smtClean="0">
                <a:latin typeface="Times New Roman" pitchFamily="18" charset="0"/>
                <a:cs typeface="Times New Roman" pitchFamily="18" charset="0"/>
              </a:rPr>
              <a:t>maximise the value offering to the consumer and the company.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could result in extended </a:t>
            </a:r>
            <a:r>
              <a:rPr lang="en-IN" sz="2000" dirty="0" smtClean="0">
                <a:latin typeface="Times New Roman" pitchFamily="18" charset="0"/>
                <a:cs typeface="Times New Roman" pitchFamily="18" charset="0"/>
              </a:rPr>
              <a:t>life spans </a:t>
            </a:r>
            <a:r>
              <a:rPr lang="en-IN" sz="2000" dirty="0" smtClean="0">
                <a:latin typeface="Times New Roman" pitchFamily="18" charset="0"/>
                <a:cs typeface="Times New Roman" pitchFamily="18" charset="0"/>
              </a:rPr>
              <a:t>of products, higher use intensities, and other value chain optimisations leading to implications such as resource efficiency and dematerialisation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PSSs such as clothing libraries can reduce the speed of fashion if garments are used more times, they also have the potential to promote consumption if users update their closets more </a:t>
            </a:r>
            <a:r>
              <a:rPr lang="en-IN" sz="2000" dirty="0" smtClean="0">
                <a:latin typeface="Times New Roman" pitchFamily="18" charset="0"/>
                <a:cs typeface="Times New Roman" pitchFamily="18" charset="0"/>
              </a:rPr>
              <a:t>frequently.</a:t>
            </a:r>
          </a:p>
          <a:p>
            <a:pPr algn="just">
              <a:lnSpc>
                <a:spcPct val="150000"/>
              </a:lnSpc>
            </a:pPr>
            <a:r>
              <a:rPr lang="en-IN" sz="2000" dirty="0" smtClean="0">
                <a:latin typeface="Times New Roman" pitchFamily="18" charset="0"/>
                <a:cs typeface="Times New Roman" pitchFamily="18" charset="0"/>
              </a:rPr>
              <a:t>The production processes modelled for the linear and rental BMs were identical since the case company offers rental of pre-used dresses and does not produce any dresses.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6002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Benchmarking to trigger cleaner production in small businesses: </a:t>
                      </a:r>
                      <a:r>
                        <a:rPr lang="en-US" sz="2000" dirty="0" smtClean="0">
                          <a:latin typeface="Times New Roman"/>
                          <a:ea typeface="Calibri"/>
                          <a:cs typeface="Latha"/>
                        </a:rPr>
                        <a:t>dry cleaning </a:t>
                      </a:r>
                      <a:r>
                        <a:rPr lang="en-US" sz="2000" dirty="0">
                          <a:latin typeface="Times New Roman"/>
                          <a:ea typeface="Calibri"/>
                          <a:cs typeface="Latha"/>
                        </a:rPr>
                        <a:t>case study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Altham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reports on research that investigated and implemented benchmarking as a trigger for cleaner production in the drycleaning industry in Western Australia and applies this knowledge to the small business sector.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Sustainable Fashion and Textiles: Design Journeys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Fletcher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Design Journeys brings together for the first time information about lifecycle sustainability impacts of fashion and textiles, practical alternatives, design concepts and social innovation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596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Environmental potential of reusing, renting, and sharing consumer products: Systematic analysis approach</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pPr>
                      <a:r>
                        <a:rPr lang="en-US" sz="2000">
                          <a:latin typeface="Times New Roman" pitchFamily="18" charset="0"/>
                          <a:ea typeface="Calibri"/>
                          <a:cs typeface="Times New Roman" pitchFamily="18" charset="0"/>
                        </a:rPr>
                        <a:t>E. Amasawa, T. Shibata, H. Sugiyama, M. Hirao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Consumer products are increasingly offered through renting and sharing, which are emerging as alternative business models to purchasing.</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Electricity and water consumption for laundry washing by washing machine worldwide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 Pakula, R. Stamminger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Washing laundry is one of the most widespread housework in the world. Today, washing machines do this work in many private households, using water, electricity, chemical substances, and process time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447800"/>
            <a:ext cx="6172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only covered business models which rent out clothing for one month. As flat rate models are emerging, customers could wear a rented garment once and send it back to receive another parcel. Depending on the mode and distance of transport and the process to clean the garments, this could significantly enhance the impacts of the rental service and overcompensate the avoided impacts of production.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W. </a:t>
            </a:r>
            <a:r>
              <a:rPr lang="en-IN" sz="1800" dirty="0" err="1" smtClean="0">
                <a:latin typeface="Times New Roman" pitchFamily="18" charset="0"/>
                <a:cs typeface="Times New Roman" pitchFamily="18" charset="0"/>
              </a:rPr>
              <a:t>Altham</a:t>
            </a:r>
            <a:r>
              <a:rPr lang="en-IN" sz="1800" dirty="0" smtClean="0">
                <a:latin typeface="Times New Roman" pitchFamily="18" charset="0"/>
                <a:cs typeface="Times New Roman" pitchFamily="18" charset="0"/>
              </a:rPr>
              <a:t> Benchmarking </a:t>
            </a:r>
            <a:r>
              <a:rPr lang="en-IN" sz="1800" dirty="0" smtClean="0">
                <a:latin typeface="Times New Roman" pitchFamily="18" charset="0"/>
                <a:cs typeface="Times New Roman" pitchFamily="18" charset="0"/>
              </a:rPr>
              <a:t>to trigger cleaner production in small businesses: </a:t>
            </a:r>
            <a:r>
              <a:rPr lang="en-IN" sz="1800" dirty="0" err="1" smtClean="0">
                <a:latin typeface="Times New Roman" pitchFamily="18" charset="0"/>
                <a:cs typeface="Times New Roman" pitchFamily="18" charset="0"/>
              </a:rPr>
              <a:t>drycleaning</a:t>
            </a:r>
            <a:r>
              <a:rPr lang="en-IN" sz="1800" dirty="0" smtClean="0">
                <a:latin typeface="Times New Roman" pitchFamily="18" charset="0"/>
                <a:cs typeface="Times New Roman" pitchFamily="18" charset="0"/>
              </a:rPr>
              <a:t> case </a:t>
            </a:r>
            <a:r>
              <a:rPr lang="en-IN" sz="1800" dirty="0" smtClean="0">
                <a:latin typeface="Times New Roman" pitchFamily="18" charset="0"/>
                <a:cs typeface="Times New Roman" pitchFamily="18" charset="0"/>
              </a:rPr>
              <a:t>study J </a:t>
            </a:r>
            <a:r>
              <a:rPr lang="en-IN" sz="1800" dirty="0" smtClean="0">
                <a:latin typeface="Times New Roman" pitchFamily="18" charset="0"/>
                <a:cs typeface="Times New Roman" pitchFamily="18" charset="0"/>
              </a:rPr>
              <a:t>Clean Prod, 15 (8–9) (2017), pp. </a:t>
            </a:r>
            <a:r>
              <a:rPr lang="en-IN" sz="1800" dirty="0" smtClean="0">
                <a:latin typeface="Times New Roman" pitchFamily="18" charset="0"/>
                <a:cs typeface="Times New Roman" pitchFamily="18" charset="0"/>
              </a:rPr>
              <a:t>798-813</a:t>
            </a:r>
          </a:p>
          <a:p>
            <a:pPr algn="just">
              <a:lnSpc>
                <a:spcPct val="150000"/>
              </a:lnSpc>
            </a:pPr>
            <a:r>
              <a:rPr lang="en-IN" sz="1800" dirty="0" smtClean="0">
                <a:latin typeface="Times New Roman" pitchFamily="18" charset="0"/>
                <a:cs typeface="Times New Roman" pitchFamily="18" charset="0"/>
              </a:rPr>
              <a:t>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Amasawa</a:t>
            </a:r>
            <a:r>
              <a:rPr lang="en-IN" sz="1800" dirty="0" smtClean="0">
                <a:latin typeface="Times New Roman" pitchFamily="18" charset="0"/>
                <a:cs typeface="Times New Roman" pitchFamily="18" charset="0"/>
              </a:rPr>
              <a:t>, T. Shibata, H. Sugiyama, M. </a:t>
            </a:r>
            <a:r>
              <a:rPr lang="en-IN" sz="1800" dirty="0" err="1" smtClean="0">
                <a:latin typeface="Times New Roman" pitchFamily="18" charset="0"/>
                <a:cs typeface="Times New Roman" pitchFamily="18" charset="0"/>
              </a:rPr>
              <a:t>Hirao</a:t>
            </a:r>
            <a:r>
              <a:rPr lang="en-IN" sz="1800" dirty="0" smtClean="0">
                <a:latin typeface="Times New Roman" pitchFamily="18" charset="0"/>
                <a:cs typeface="Times New Roman" pitchFamily="18" charset="0"/>
              </a:rPr>
              <a:t> Environmental </a:t>
            </a:r>
            <a:r>
              <a:rPr lang="en-IN" sz="1800" dirty="0" smtClean="0">
                <a:latin typeface="Times New Roman" pitchFamily="18" charset="0"/>
                <a:cs typeface="Times New Roman" pitchFamily="18" charset="0"/>
              </a:rPr>
              <a:t>potential of reusing, renting, and sharing consumer products: Systematic analysis </a:t>
            </a:r>
            <a:r>
              <a:rPr lang="en-IN" sz="1800" dirty="0" smtClean="0">
                <a:latin typeface="Times New Roman" pitchFamily="18" charset="0"/>
                <a:cs typeface="Times New Roman" pitchFamily="18" charset="0"/>
              </a:rPr>
              <a:t>approach J </a:t>
            </a:r>
            <a:r>
              <a:rPr lang="en-IN" sz="1800" dirty="0" smtClean="0">
                <a:latin typeface="Times New Roman" pitchFamily="18" charset="0"/>
                <a:cs typeface="Times New Roman" pitchFamily="18" charset="0"/>
              </a:rPr>
              <a:t>Clean Prod, 242 (2019), Article </a:t>
            </a:r>
            <a:r>
              <a:rPr lang="en-IN" sz="1800" dirty="0" smtClean="0">
                <a:latin typeface="Times New Roman" pitchFamily="18" charset="0"/>
                <a:cs typeface="Times New Roman" pitchFamily="18" charset="0"/>
              </a:rPr>
              <a:t>118487</a:t>
            </a:r>
          </a:p>
          <a:p>
            <a:pPr algn="just">
              <a:lnSpc>
                <a:spcPct val="150000"/>
              </a:lnSpc>
            </a:pPr>
            <a:r>
              <a:rPr lang="en-IN" sz="1800" dirty="0" smtClean="0">
                <a:latin typeface="Times New Roman" pitchFamily="18" charset="0"/>
                <a:cs typeface="Times New Roman" pitchFamily="18" charset="0"/>
              </a:rPr>
              <a:t>E. </a:t>
            </a:r>
            <a:r>
              <a:rPr lang="en-IN" sz="1800" dirty="0" err="1" smtClean="0">
                <a:latin typeface="Times New Roman" pitchFamily="18" charset="0"/>
                <a:cs typeface="Times New Roman" pitchFamily="18" charset="0"/>
              </a:rPr>
              <a:t>Amasawa</a:t>
            </a:r>
            <a:r>
              <a:rPr lang="en-IN" sz="1800" dirty="0" smtClean="0">
                <a:latin typeface="Times New Roman" pitchFamily="18" charset="0"/>
                <a:cs typeface="Times New Roman" pitchFamily="18" charset="0"/>
              </a:rPr>
              <a:t>, Y. Suzuki, D. Moon, J. </a:t>
            </a:r>
            <a:r>
              <a:rPr lang="en-IN" sz="1800" dirty="0" err="1" smtClean="0">
                <a:latin typeface="Times New Roman" pitchFamily="18" charset="0"/>
                <a:cs typeface="Times New Roman" pitchFamily="18" charset="0"/>
              </a:rPr>
              <a:t>Nakatani</a:t>
            </a:r>
            <a:r>
              <a:rPr lang="en-IN" sz="1800" dirty="0" smtClean="0">
                <a:latin typeface="Times New Roman" pitchFamily="18" charset="0"/>
                <a:cs typeface="Times New Roman" pitchFamily="18" charset="0"/>
              </a:rPr>
              <a:t>, H. Sugiyama, M. </a:t>
            </a:r>
            <a:r>
              <a:rPr lang="en-IN" sz="1800" dirty="0" err="1" smtClean="0">
                <a:latin typeface="Times New Roman" pitchFamily="18" charset="0"/>
                <a:cs typeface="Times New Roman" pitchFamily="18" charset="0"/>
              </a:rPr>
              <a:t>HiraoDesigning</a:t>
            </a:r>
            <a:r>
              <a:rPr lang="en-IN" sz="1800" dirty="0" smtClean="0">
                <a:latin typeface="Times New Roman" pitchFamily="18" charset="0"/>
                <a:cs typeface="Times New Roman" pitchFamily="18" charset="0"/>
              </a:rPr>
              <a:t> interventions for </a:t>
            </a:r>
            <a:r>
              <a:rPr lang="en-IN" sz="1800" dirty="0" err="1" smtClean="0">
                <a:latin typeface="Times New Roman" pitchFamily="18" charset="0"/>
                <a:cs typeface="Times New Roman" pitchFamily="18" charset="0"/>
              </a:rPr>
              <a:t>behavioral</a:t>
            </a:r>
            <a:r>
              <a:rPr lang="en-IN" sz="1800" dirty="0" smtClean="0">
                <a:latin typeface="Times New Roman" pitchFamily="18" charset="0"/>
                <a:cs typeface="Times New Roman" pitchFamily="18" charset="0"/>
              </a:rPr>
              <a:t> shifts toward product sharing: The case of laundry activities in Japan</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Sustainability</a:t>
            </a:r>
            <a:r>
              <a:rPr lang="en-IN" sz="1800" dirty="0" smtClean="0">
                <a:latin typeface="Times New Roman" pitchFamily="18" charset="0"/>
                <a:cs typeface="Times New Roman" pitchFamily="18" charset="0"/>
              </a:rPr>
              <a:t>, 10 (8) (2018), p. 2687</a:t>
            </a:r>
          </a:p>
          <a:p>
            <a:pPr algn="just">
              <a:lnSpc>
                <a:spcPct val="150000"/>
              </a:lnSpc>
            </a:pPr>
            <a:r>
              <a:rPr lang="en-IN" sz="1800" dirty="0" smtClean="0">
                <a:latin typeface="Times New Roman" pitchFamily="18" charset="0"/>
                <a:cs typeface="Times New Roman" pitchFamily="18" charset="0"/>
              </a:rPr>
              <a:t>K</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Fletcher Sustainable </a:t>
            </a:r>
            <a:r>
              <a:rPr lang="en-IN" sz="1800" dirty="0" smtClean="0">
                <a:latin typeface="Times New Roman" pitchFamily="18" charset="0"/>
                <a:cs typeface="Times New Roman" pitchFamily="18" charset="0"/>
              </a:rPr>
              <a:t>Fashion and Textiles: Design </a:t>
            </a:r>
            <a:r>
              <a:rPr lang="en-IN" sz="1800" dirty="0" smtClean="0">
                <a:latin typeface="Times New Roman" pitchFamily="18" charset="0"/>
                <a:cs typeface="Times New Roman" pitchFamily="18" charset="0"/>
              </a:rPr>
              <a:t>Journeys </a:t>
            </a:r>
            <a:r>
              <a:rPr lang="en-IN" sz="1800" dirty="0" err="1" smtClean="0">
                <a:latin typeface="Times New Roman" pitchFamily="18" charset="0"/>
                <a:cs typeface="Times New Roman" pitchFamily="18" charset="0"/>
              </a:rPr>
              <a:t>Routledge</a:t>
            </a:r>
            <a:r>
              <a:rPr lang="en-IN" sz="1800" dirty="0" smtClean="0">
                <a:latin typeface="Times New Roman" pitchFamily="18" charset="0"/>
                <a:cs typeface="Times New Roman" pitchFamily="18" charset="0"/>
              </a:rPr>
              <a:t> (2013)</a:t>
            </a:r>
          </a:p>
          <a:p>
            <a:pPr algn="just">
              <a:lnSpc>
                <a:spcPct val="150000"/>
              </a:lnSpc>
            </a:pPr>
            <a:r>
              <a:rPr lang="en-IN" sz="1800" dirty="0" smtClean="0">
                <a:latin typeface="Times New Roman" pitchFamily="18" charset="0"/>
                <a:cs typeface="Times New Roman" pitchFamily="18" charset="0"/>
              </a:rPr>
              <a:t>M.J</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Goedkoop</a:t>
            </a:r>
            <a:r>
              <a:rPr lang="en-IN" sz="1800" dirty="0" smtClean="0">
                <a:latin typeface="Times New Roman" pitchFamily="18" charset="0"/>
                <a:cs typeface="Times New Roman" pitchFamily="18" charset="0"/>
              </a:rPr>
              <a:t>, C.J. Van </a:t>
            </a:r>
            <a:r>
              <a:rPr lang="en-IN" sz="1800" dirty="0" err="1" smtClean="0">
                <a:latin typeface="Times New Roman" pitchFamily="18" charset="0"/>
                <a:cs typeface="Times New Roman" pitchFamily="18" charset="0"/>
              </a:rPr>
              <a:t>Halen</a:t>
            </a:r>
            <a:r>
              <a:rPr lang="en-IN" sz="1800" dirty="0" smtClean="0">
                <a:latin typeface="Times New Roman" pitchFamily="18" charset="0"/>
                <a:cs typeface="Times New Roman" pitchFamily="18" charset="0"/>
              </a:rPr>
              <a:t>, H.R. Te </a:t>
            </a:r>
            <a:r>
              <a:rPr lang="en-IN" sz="1800" dirty="0" err="1" smtClean="0">
                <a:latin typeface="Times New Roman" pitchFamily="18" charset="0"/>
                <a:cs typeface="Times New Roman" pitchFamily="18" charset="0"/>
              </a:rPr>
              <a:t>Riele</a:t>
            </a:r>
            <a:r>
              <a:rPr lang="en-IN" sz="1800" dirty="0" smtClean="0">
                <a:latin typeface="Times New Roman" pitchFamily="18" charset="0"/>
                <a:cs typeface="Times New Roman" pitchFamily="18" charset="0"/>
              </a:rPr>
              <a:t>, P.J. </a:t>
            </a:r>
            <a:r>
              <a:rPr lang="en-IN" sz="1800" dirty="0" err="1" smtClean="0">
                <a:latin typeface="Times New Roman" pitchFamily="18" charset="0"/>
                <a:cs typeface="Times New Roman" pitchFamily="18" charset="0"/>
              </a:rPr>
              <a:t>Rommens</a:t>
            </a:r>
            <a:r>
              <a:rPr lang="en-IN" sz="1800" dirty="0" smtClean="0">
                <a:latin typeface="Times New Roman" pitchFamily="18" charset="0"/>
                <a:cs typeface="Times New Roman" pitchFamily="18" charset="0"/>
              </a:rPr>
              <a:t> Product </a:t>
            </a:r>
            <a:r>
              <a:rPr lang="en-IN" sz="1800" dirty="0" smtClean="0">
                <a:latin typeface="Times New Roman" pitchFamily="18" charset="0"/>
                <a:cs typeface="Times New Roman" pitchFamily="18" charset="0"/>
              </a:rPr>
              <a:t>service systems, ecological and economic </a:t>
            </a:r>
            <a:r>
              <a:rPr lang="en-IN" sz="1800" dirty="0" smtClean="0">
                <a:latin typeface="Times New Roman" pitchFamily="18" charset="0"/>
                <a:cs typeface="Times New Roman" pitchFamily="18" charset="0"/>
              </a:rPr>
              <a:t>basics Report </a:t>
            </a:r>
            <a:r>
              <a:rPr lang="en-IN" sz="1800" dirty="0" smtClean="0">
                <a:latin typeface="Times New Roman" pitchFamily="18" charset="0"/>
                <a:cs typeface="Times New Roman" pitchFamily="18" charset="0"/>
              </a:rPr>
              <a:t>Dutch </a:t>
            </a:r>
            <a:r>
              <a:rPr lang="en-IN" sz="1800" dirty="0" err="1" smtClean="0">
                <a:latin typeface="Times New Roman" pitchFamily="18" charset="0"/>
                <a:cs typeface="Times New Roman" pitchFamily="18" charset="0"/>
              </a:rPr>
              <a:t>Ministr</a:t>
            </a:r>
            <a:r>
              <a:rPr lang="en-IN" sz="1800" dirty="0" smtClean="0">
                <a:latin typeface="Times New Roman" pitchFamily="18" charset="0"/>
                <a:cs typeface="Times New Roman" pitchFamily="18" charset="0"/>
              </a:rPr>
              <a:t>. Environ. (VROM) Econ. Affairs (EZ), 36 (1) (1999), pp. 1-122</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err="1" smtClean="0">
                <a:latin typeface="Times New Roman" pitchFamily="18" charset="0"/>
                <a:cs typeface="Times New Roman" pitchFamily="18" charset="0"/>
              </a:rPr>
              <a:t>L.L.</a:t>
            </a:r>
            <a:r>
              <a:rPr lang="en-IN" sz="1800" dirty="0" err="1" smtClean="0">
                <a:latin typeface="Times New Roman" pitchFamily="18" charset="0"/>
                <a:cs typeface="Times New Roman" pitchFamily="18" charset="0"/>
              </a:rPr>
              <a:t>Kjaer</a:t>
            </a:r>
            <a:r>
              <a:rPr lang="en-IN" sz="1800" dirty="0" smtClean="0">
                <a:latin typeface="Times New Roman" pitchFamily="18" charset="0"/>
                <a:cs typeface="Times New Roman" pitchFamily="18" charset="0"/>
              </a:rPr>
              <a:t>, D.C. </a:t>
            </a:r>
            <a:r>
              <a:rPr lang="en-IN" sz="1800" dirty="0" err="1" smtClean="0">
                <a:latin typeface="Times New Roman" pitchFamily="18" charset="0"/>
                <a:cs typeface="Times New Roman" pitchFamily="18" charset="0"/>
              </a:rPr>
              <a:t>Pigosso</a:t>
            </a:r>
            <a:r>
              <a:rPr lang="en-IN" sz="1800" dirty="0" smtClean="0">
                <a:latin typeface="Times New Roman" pitchFamily="18" charset="0"/>
                <a:cs typeface="Times New Roman" pitchFamily="18" charset="0"/>
              </a:rPr>
              <a:t>, T.C. </a:t>
            </a:r>
            <a:r>
              <a:rPr lang="en-IN" sz="1800" dirty="0" err="1" smtClean="0">
                <a:latin typeface="Times New Roman" pitchFamily="18" charset="0"/>
                <a:cs typeface="Times New Roman" pitchFamily="18" charset="0"/>
              </a:rPr>
              <a:t>McAloone</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BirkvedGuidelines</a:t>
            </a:r>
            <a:r>
              <a:rPr lang="en-IN" sz="1800" dirty="0" smtClean="0">
                <a:latin typeface="Times New Roman" pitchFamily="18" charset="0"/>
                <a:cs typeface="Times New Roman" pitchFamily="18" charset="0"/>
              </a:rPr>
              <a:t> for evaluating the environmental performance of Product/Service-Systems through life cycle </a:t>
            </a:r>
            <a:r>
              <a:rPr lang="en-IN" sz="1800" dirty="0" smtClean="0">
                <a:latin typeface="Times New Roman" pitchFamily="18" charset="0"/>
                <a:cs typeface="Times New Roman" pitchFamily="18" charset="0"/>
              </a:rPr>
              <a:t>assessment J </a:t>
            </a:r>
            <a:r>
              <a:rPr lang="en-IN" sz="1800" dirty="0" smtClean="0">
                <a:latin typeface="Times New Roman" pitchFamily="18" charset="0"/>
                <a:cs typeface="Times New Roman" pitchFamily="18" charset="0"/>
              </a:rPr>
              <a:t>Clean Prod, 190 (2018), pp. 666-678</a:t>
            </a:r>
          </a:p>
          <a:p>
            <a:pPr algn="just">
              <a:lnSpc>
                <a:spcPct val="150000"/>
              </a:lnSpc>
            </a:pPr>
            <a:r>
              <a:rPr lang="en-IN" sz="1800" dirty="0" smtClean="0">
                <a:latin typeface="Times New Roman" pitchFamily="18" charset="0"/>
                <a:cs typeface="Times New Roman" pitchFamily="18" charset="0"/>
              </a:rPr>
              <a:t>A.</a:t>
            </a:r>
            <a:r>
              <a:rPr lang="en-IN" sz="1800" dirty="0" smtClean="0">
                <a:latin typeface="Times New Roman" pitchFamily="18" charset="0"/>
                <a:cs typeface="Times New Roman" pitchFamily="18" charset="0"/>
              </a:rPr>
              <a:t> Kozlowski, M. </a:t>
            </a:r>
            <a:r>
              <a:rPr lang="en-IN" sz="1800" dirty="0" err="1" smtClean="0">
                <a:latin typeface="Times New Roman" pitchFamily="18" charset="0"/>
                <a:cs typeface="Times New Roman" pitchFamily="18" charset="0"/>
              </a:rPr>
              <a:t>Bardecki</a:t>
            </a:r>
            <a:r>
              <a:rPr lang="en-IN" sz="1800" dirty="0" smtClean="0">
                <a:latin typeface="Times New Roman" pitchFamily="18" charset="0"/>
                <a:cs typeface="Times New Roman" pitchFamily="18" charset="0"/>
              </a:rPr>
              <a:t>, C. </a:t>
            </a:r>
            <a:r>
              <a:rPr lang="en-IN" sz="1800" dirty="0" smtClean="0">
                <a:latin typeface="Times New Roman" pitchFamily="18" charset="0"/>
                <a:cs typeface="Times New Roman" pitchFamily="18" charset="0"/>
              </a:rPr>
              <a:t>Searcy Environmental </a:t>
            </a:r>
            <a:r>
              <a:rPr lang="en-IN" sz="1800" dirty="0" smtClean="0">
                <a:latin typeface="Times New Roman" pitchFamily="18" charset="0"/>
                <a:cs typeface="Times New Roman" pitchFamily="18" charset="0"/>
              </a:rPr>
              <a:t>impacts in the fashion industry: A life-cycle and stakeholder </a:t>
            </a:r>
            <a:r>
              <a:rPr lang="en-IN" sz="1800" dirty="0" smtClean="0">
                <a:latin typeface="Times New Roman" pitchFamily="18" charset="0"/>
                <a:cs typeface="Times New Roman" pitchFamily="18" charset="0"/>
              </a:rPr>
              <a:t>framework J </a:t>
            </a:r>
            <a:r>
              <a:rPr lang="en-IN" sz="1800" dirty="0" smtClean="0">
                <a:latin typeface="Times New Roman" pitchFamily="18" charset="0"/>
                <a:cs typeface="Times New Roman" pitchFamily="18" charset="0"/>
              </a:rPr>
              <a:t>Corp Citizen, 45 (2012), pp. 17-36</a:t>
            </a:r>
          </a:p>
          <a:p>
            <a:pPr algn="just">
              <a:lnSpc>
                <a:spcPct val="150000"/>
              </a:lnSpc>
            </a:pPr>
            <a:r>
              <a:rPr lang="en-IN" sz="1800" dirty="0" smtClean="0">
                <a:latin typeface="Times New Roman" pitchFamily="18" charset="0"/>
                <a:cs typeface="Times New Roman" pitchFamily="18" charset="0"/>
              </a:rPr>
              <a:t>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Pakula</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Stamminger</a:t>
            </a:r>
            <a:r>
              <a:rPr lang="en-IN" sz="1800" dirty="0" smtClean="0">
                <a:latin typeface="Times New Roman" pitchFamily="18" charset="0"/>
                <a:cs typeface="Times New Roman" pitchFamily="18" charset="0"/>
              </a:rPr>
              <a:t> Electricity </a:t>
            </a:r>
            <a:r>
              <a:rPr lang="en-IN" sz="1800" dirty="0" smtClean="0">
                <a:latin typeface="Times New Roman" pitchFamily="18" charset="0"/>
                <a:cs typeface="Times New Roman" pitchFamily="18" charset="0"/>
              </a:rPr>
              <a:t>and water consumption for laundry washing by washing machine </a:t>
            </a:r>
            <a:r>
              <a:rPr lang="en-IN" sz="1800" dirty="0" smtClean="0">
                <a:latin typeface="Times New Roman" pitchFamily="18" charset="0"/>
                <a:cs typeface="Times New Roman" pitchFamily="18" charset="0"/>
              </a:rPr>
              <a:t>worldwide </a:t>
            </a:r>
            <a:r>
              <a:rPr lang="en-IN" sz="1800" dirty="0" err="1" smtClean="0">
                <a:latin typeface="Times New Roman" pitchFamily="18" charset="0"/>
                <a:cs typeface="Times New Roman" pitchFamily="18" charset="0"/>
              </a:rPr>
              <a:t>Energ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Effic</a:t>
            </a:r>
            <a:r>
              <a:rPr lang="en-IN" sz="1800" dirty="0" smtClean="0">
                <a:latin typeface="Times New Roman" pitchFamily="18" charset="0"/>
                <a:cs typeface="Times New Roman" pitchFamily="18" charset="0"/>
              </a:rPr>
              <a:t>, 3 (4) (2010), pp. 365-382</a:t>
            </a:r>
          </a:p>
          <a:p>
            <a:pPr algn="just">
              <a:lnSpc>
                <a:spcPct val="150000"/>
              </a:lnSpc>
            </a:pPr>
            <a:r>
              <a:rPr lang="en-IN" sz="1800" dirty="0" smtClean="0">
                <a:latin typeface="Times New Roman" pitchFamily="18" charset="0"/>
                <a:cs typeface="Times New Roman" pitchFamily="18" charset="0"/>
              </a:rPr>
              <a:t>F.M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Piontek</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MüllerLiterature</a:t>
            </a:r>
            <a:r>
              <a:rPr lang="en-IN" sz="1800" dirty="0" smtClean="0">
                <a:latin typeface="Times New Roman" pitchFamily="18" charset="0"/>
                <a:cs typeface="Times New Roman" pitchFamily="18" charset="0"/>
              </a:rPr>
              <a:t> reviews: life cycle assessment in the context of product-service systems and the textile </a:t>
            </a:r>
            <a:r>
              <a:rPr lang="en-IN" sz="1800" dirty="0" smtClean="0">
                <a:latin typeface="Times New Roman" pitchFamily="18" charset="0"/>
                <a:cs typeface="Times New Roman" pitchFamily="18" charset="0"/>
              </a:rPr>
              <a:t>industry </a:t>
            </a:r>
            <a:r>
              <a:rPr lang="en-IN" sz="1800" dirty="0" err="1" smtClean="0">
                <a:latin typeface="Times New Roman" pitchFamily="18" charset="0"/>
                <a:cs typeface="Times New Roman" pitchFamily="18" charset="0"/>
              </a:rPr>
              <a:t>Procedia</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CIRP, 69 (1) (2018), pp. 758-763</a:t>
            </a:r>
          </a:p>
          <a:p>
            <a:pPr algn="just">
              <a:lnSpc>
                <a:spcPct val="150000"/>
              </a:lnSpc>
            </a:pPr>
            <a:r>
              <a:rPr lang="en-IN" sz="1800" dirty="0" smtClean="0">
                <a:latin typeface="Times New Roman" pitchFamily="18" charset="0"/>
                <a:cs typeface="Times New Roman" pitchFamily="18" charset="0"/>
              </a:rPr>
              <a:t>F.M. </a:t>
            </a:r>
            <a:r>
              <a:rPr lang="en-IN" sz="1800" dirty="0" err="1" smtClean="0">
                <a:latin typeface="Times New Roman" pitchFamily="18" charset="0"/>
                <a:cs typeface="Times New Roman" pitchFamily="18" charset="0"/>
              </a:rPr>
              <a:t>Piontek</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Rapaport</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Müller</a:t>
            </a:r>
            <a:r>
              <a:rPr lang="en-IN" sz="1800" dirty="0" smtClean="0">
                <a:latin typeface="Times New Roman" pitchFamily="18" charset="0"/>
                <a:cs typeface="Times New Roman" pitchFamily="18" charset="0"/>
              </a:rPr>
              <a:t> One </a:t>
            </a:r>
            <a:r>
              <a:rPr lang="en-IN" sz="1800" dirty="0" smtClean="0">
                <a:latin typeface="Times New Roman" pitchFamily="18" charset="0"/>
                <a:cs typeface="Times New Roman" pitchFamily="18" charset="0"/>
              </a:rPr>
              <a:t>year of clothing consumption of a </a:t>
            </a:r>
            <a:r>
              <a:rPr lang="en-IN" sz="1800" dirty="0" err="1" smtClean="0">
                <a:latin typeface="Times New Roman" pitchFamily="18" charset="0"/>
                <a:cs typeface="Times New Roman" pitchFamily="18" charset="0"/>
              </a:rPr>
              <a:t>german</a:t>
            </a:r>
            <a:r>
              <a:rPr lang="en-IN" sz="1800" dirty="0" smtClean="0">
                <a:latin typeface="Times New Roman" pitchFamily="18" charset="0"/>
                <a:cs typeface="Times New Roman" pitchFamily="18" charset="0"/>
              </a:rPr>
              <a:t> female </a:t>
            </a:r>
            <a:r>
              <a:rPr lang="en-IN" sz="1800" dirty="0" smtClean="0">
                <a:latin typeface="Times New Roman" pitchFamily="18" charset="0"/>
                <a:cs typeface="Times New Roman" pitchFamily="18" charset="0"/>
              </a:rPr>
              <a:t>consumer </a:t>
            </a:r>
            <a:r>
              <a:rPr lang="en-IN" sz="1800" dirty="0" err="1" smtClean="0">
                <a:latin typeface="Times New Roman" pitchFamily="18" charset="0"/>
                <a:cs typeface="Times New Roman" pitchFamily="18" charset="0"/>
              </a:rPr>
              <a:t>Procedia</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CIRP, 80 (2019), pp. 417-421</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924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Dress rental purchasing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2021-09-18T11:46:19Z</dcterms:modified>
</cp:coreProperties>
</file>