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Optical frame online purchasing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compare spectacles bought online with spectacles from optometry </a:t>
            </a:r>
            <a:r>
              <a:rPr lang="en-IN" sz="2000" dirty="0" smtClean="0">
                <a:latin typeface="Times New Roman" pitchFamily="18" charset="0"/>
                <a:cs typeface="Times New Roman" pitchFamily="18" charset="0"/>
              </a:rPr>
              <a:t>practices. Thirty-three </a:t>
            </a:r>
            <a:r>
              <a:rPr lang="en-IN" sz="2000" dirty="0" smtClean="0">
                <a:latin typeface="Times New Roman" pitchFamily="18" charset="0"/>
                <a:cs typeface="Times New Roman" pitchFamily="18" charset="0"/>
              </a:rPr>
              <a:t>participants consisting of single vision spectacle wearers with either a low (N = 12, mean age 34 T 14 years) or high prescription (N = 11, mean age 28 T 9 years) and 10 </a:t>
            </a:r>
            <a:r>
              <a:rPr lang="en-IN" sz="2000" dirty="0" err="1" smtClean="0">
                <a:latin typeface="Times New Roman" pitchFamily="18" charset="0"/>
                <a:cs typeface="Times New Roman" pitchFamily="18" charset="0"/>
              </a:rPr>
              <a:t>presbyopic</a:t>
            </a:r>
            <a:r>
              <a:rPr lang="en-IN" sz="2000" dirty="0" smtClean="0">
                <a:latin typeface="Times New Roman" pitchFamily="18" charset="0"/>
                <a:cs typeface="Times New Roman" pitchFamily="18" charset="0"/>
              </a:rPr>
              <a:t> participants (mean age 59 T 4 years) wearing progressive addition lenses (PALs) purchased 154 pairs of spectacles online and 154 from UK optometry practices. The spectacles were compared via participant-reported preference, acceptability, and safety; the assessment of lens, frame, and fit quality; and the accuracy of the lens prescriptions to international standard ISO 21987:2009.</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efforts have successfully increased coordination among existing organizations and mobilized significant official development assistance to address the problem at scale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eyeglasses have existed for hundreds of years, scalable distribution models have now emerged and new technologies are being tested to accelerate </a:t>
            </a:r>
            <a:r>
              <a:rPr lang="en-IN" sz="2000" dirty="0" smtClean="0">
                <a:latin typeface="Times New Roman" pitchFamily="18" charset="0"/>
                <a:cs typeface="Times New Roman" pitchFamily="18" charset="0"/>
              </a:rPr>
              <a:t>access.</a:t>
            </a:r>
          </a:p>
          <a:p>
            <a:pPr algn="just">
              <a:lnSpc>
                <a:spcPct val="150000"/>
              </a:lnSpc>
            </a:pPr>
            <a:r>
              <a:rPr lang="en-IN" sz="2000" dirty="0" smtClean="0">
                <a:latin typeface="Times New Roman" pitchFamily="18" charset="0"/>
                <a:cs typeface="Times New Roman" pitchFamily="18" charset="0"/>
              </a:rPr>
              <a:t>Assuming that surrounding communities have adequate vision care facilities, the opportunity now exists to establish referral networks to treat advanced eye disorders that might otherwise have gone undetected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parents and students have reported uncertainty about whether a vision problem actually exists even after it was determined the students needed </a:t>
            </a:r>
            <a:r>
              <a:rPr lang="en-IN" sz="2000" dirty="0" smtClean="0">
                <a:latin typeface="Times New Roman" pitchFamily="18" charset="0"/>
                <a:cs typeface="Times New Roman" pitchFamily="18" charset="0"/>
              </a:rPr>
              <a:t>glasses.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issues have previously been identified as reasons why both young and older adults avoid attending optometry/optician practices for eye examinations in the UK,22,23 which again suggests that a change of approach to the funding of eye examinations would be beneficial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Seventy-eight </a:t>
            </a:r>
            <a:r>
              <a:rPr lang="en-IN" sz="2000" dirty="0" smtClean="0">
                <a:latin typeface="Times New Roman" pitchFamily="18" charset="0"/>
                <a:cs typeface="Times New Roman" pitchFamily="18" charset="0"/>
              </a:rPr>
              <a:t>percent of those perceived as unsafe came from online suppliers and for half of those the problem was due to the fit of the frame rather than the prescription accuracy of the lenses.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issue, the limitation of the 2-hour participant assessment of each pair of spectacles is deemed a reasonable decision, as any increase (to say 2 days per pair of spectacles11) would likely have increased participant dropout further</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Thereafter the subcommittee will report out the proposed standard again, and the entire committee will vote on it again. So, at ANSI, one vote can block the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Standardization within the ISO takes place through the formation of Technical Committees and subcommittees for each specific product.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each member organization determines its national proposed standard for the product and argues its position in the committee and subcommittee.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subcommittee has negotiated a draft proposal and the committee has agreed upon it, the proposal goes before the entire ISO membership for a vote.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Spectacle cost was compared with pass/fail performance on optical tolerance and impact testing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because we received no more than 20 pairs of spectacles from any single vendor, we cannot make any meaningful comparisons between vendors or draw any conclusion about the performance of any individual </a:t>
            </a:r>
            <a:r>
              <a:rPr lang="en-IN" sz="2000" dirty="0" smtClean="0">
                <a:latin typeface="Times New Roman" pitchFamily="18" charset="0"/>
                <a:cs typeface="Times New Roman" pitchFamily="18" charset="0"/>
              </a:rPr>
              <a:t>vendor.</a:t>
            </a:r>
          </a:p>
          <a:p>
            <a:pPr algn="just">
              <a:lnSpc>
                <a:spcPct val="150000"/>
              </a:lnSpc>
            </a:pPr>
            <a:r>
              <a:rPr lang="en-IN" sz="2000" dirty="0" smtClean="0">
                <a:latin typeface="Times New Roman" pitchFamily="18" charset="0"/>
                <a:cs typeface="Times New Roman" pitchFamily="18" charset="0"/>
              </a:rPr>
              <a:t>Members of the public who engage in the purchase of eyewear without an active, personal dispensing process by a trained professional might not receive a product of equal performance, value, or safety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did not determine if any doctors located in those states directly used any services of these or other online vendors to personally dispense eyewear to patients.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Optician News and Features: </a:t>
                      </a:r>
                      <a:r>
                        <a:rPr lang="en-US" sz="2000" dirty="0" err="1">
                          <a:latin typeface="Times New Roman"/>
                          <a:ea typeface="Calibri"/>
                          <a:cs typeface="Latha"/>
                        </a:rPr>
                        <a:t>Mintel</a:t>
                      </a:r>
                      <a:r>
                        <a:rPr lang="en-US" sz="2000" dirty="0">
                          <a:latin typeface="Times New Roman"/>
                          <a:ea typeface="Calibri"/>
                          <a:cs typeface="Latha"/>
                        </a:rPr>
                        <a:t> warns of increased competition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Brogan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They are also struggling to capture much of the contact lens market because people want to buy from their opticians and look after the health of their eyes,’ it added.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Why patients complain about their new spectacles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Cockburn DM.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most common complaints related to incorrect refraction assessments, image distortion with new spectacles and unsuitable near focal distance.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Investigation of the causes of non-tolerance to optometric prescriptions for spectacles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Freeman CE, Evans BJ.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study non-tolerance to spectacle prescriptions in a busy community optometric practice, with several practitioners.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Multifocal glasses impair edgecontrast sensitivity and depth perception and increase the risk of falls in older people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Lord SR, Dayhew J, Howland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study findings indicate that multifocal glasses impair depth perception and edge-contrast sensitivity at critical distances for detecting obstacles in the environment.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447800"/>
            <a:ext cx="69341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Participants </a:t>
            </a:r>
            <a:r>
              <a:rPr lang="en-IN" dirty="0" smtClean="0">
                <a:latin typeface="Times New Roman" pitchFamily="18" charset="0"/>
                <a:cs typeface="Times New Roman" pitchFamily="18" charset="0"/>
              </a:rPr>
              <a:t>preferred spectacles from optometry practice rather than those bought online, despite lens quality and prescription accuracy being similar. A greater number of online spectacles were deemed unsafe or unacceptable because of poor spectacle frame fit, poor cosmetic appearance, and inaccurate optical </a:t>
            </a:r>
            <a:r>
              <a:rPr lang="en-IN" dirty="0" err="1" smtClean="0">
                <a:latin typeface="Times New Roman" pitchFamily="18" charset="0"/>
                <a:cs typeface="Times New Roman" pitchFamily="18" charset="0"/>
              </a:rPr>
              <a:t>centration</a:t>
            </a:r>
            <a:r>
              <a:rPr lang="en-IN" dirty="0" smtClean="0">
                <a:latin typeface="Times New Roman" pitchFamily="18" charset="0"/>
                <a:cs typeface="Times New Roman" pitchFamily="18" charset="0"/>
              </a:rPr>
              <a:t>. This seems particularly pertinent to PAL lenses, which are known to increase falls risk. Recommendations are made to improve both forms of spectacle provision.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British Standards Institution. Ophthalmic </a:t>
            </a:r>
            <a:r>
              <a:rPr lang="en-IN" sz="1800" dirty="0" err="1" smtClean="0">
                <a:latin typeface="Times New Roman" pitchFamily="18" charset="0"/>
                <a:cs typeface="Times New Roman" pitchFamily="18" charset="0"/>
              </a:rPr>
              <a:t>OpticsVMounted</a:t>
            </a:r>
            <a:r>
              <a:rPr lang="en-IN" sz="1800" dirty="0" smtClean="0">
                <a:latin typeface="Times New Roman" pitchFamily="18" charset="0"/>
                <a:cs typeface="Times New Roman" pitchFamily="18" charset="0"/>
              </a:rPr>
              <a:t> Spectacle Lenses: BS EN ISO 21987; 2009. London, British Standards Institution;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Brogan R. Optician News and Features: </a:t>
            </a:r>
            <a:r>
              <a:rPr lang="en-IN" sz="1800" dirty="0" err="1" smtClean="0">
                <a:latin typeface="Times New Roman" pitchFamily="18" charset="0"/>
                <a:cs typeface="Times New Roman" pitchFamily="18" charset="0"/>
              </a:rPr>
              <a:t>Mintel</a:t>
            </a:r>
            <a:r>
              <a:rPr lang="en-IN" sz="1800" dirty="0" smtClean="0">
                <a:latin typeface="Times New Roman" pitchFamily="18" charset="0"/>
                <a:cs typeface="Times New Roman" pitchFamily="18" charset="0"/>
              </a:rPr>
              <a:t> warns of increased competition. Available at: http://www.opticianonline.net/competitionexpected-heighten/. Accessed: December 3,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Cockburn DM. Why patients complain about their new spectacles. </a:t>
            </a:r>
            <a:r>
              <a:rPr lang="en-IN" sz="1800" dirty="0" err="1" smtClean="0">
                <a:latin typeface="Times New Roman" pitchFamily="18" charset="0"/>
                <a:cs typeface="Times New Roman" pitchFamily="18" charset="0"/>
              </a:rPr>
              <a:t>Clin</a:t>
            </a:r>
            <a:r>
              <a:rPr lang="en-IN" sz="1800" dirty="0" smtClean="0">
                <a:latin typeface="Times New Roman" pitchFamily="18" charset="0"/>
                <a:cs typeface="Times New Roman" pitchFamily="18" charset="0"/>
              </a:rPr>
              <a:t> Exp </a:t>
            </a:r>
            <a:r>
              <a:rPr lang="en-IN" sz="1800" dirty="0" err="1" smtClean="0">
                <a:latin typeface="Times New Roman" pitchFamily="18" charset="0"/>
                <a:cs typeface="Times New Roman" pitchFamily="18" charset="0"/>
              </a:rPr>
              <a:t>Optom</a:t>
            </a:r>
            <a:r>
              <a:rPr lang="en-IN" sz="1800" dirty="0" smtClean="0">
                <a:latin typeface="Times New Roman" pitchFamily="18" charset="0"/>
                <a:cs typeface="Times New Roman" pitchFamily="18" charset="0"/>
              </a:rPr>
              <a:t> 1987;70:91Y5.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Freeman CE, Evans BJ. Investigation of the causes of non-tolerance to optometric prescriptions for spectacles. Ophthalmic </a:t>
            </a:r>
            <a:r>
              <a:rPr lang="en-IN" sz="1800" dirty="0" err="1" smtClean="0">
                <a:latin typeface="Times New Roman" pitchFamily="18" charset="0"/>
                <a:cs typeface="Times New Roman" pitchFamily="18" charset="0"/>
              </a:rPr>
              <a:t>Physiol</a:t>
            </a:r>
            <a:r>
              <a:rPr lang="en-IN" sz="1800" dirty="0" smtClean="0">
                <a:latin typeface="Times New Roman" pitchFamily="18" charset="0"/>
                <a:cs typeface="Times New Roman" pitchFamily="18" charset="0"/>
              </a:rPr>
              <a:t> Opt 2010;30:1Y11.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Lord SR, </a:t>
            </a:r>
            <a:r>
              <a:rPr lang="en-IN" sz="1800" dirty="0" err="1" smtClean="0">
                <a:latin typeface="Times New Roman" pitchFamily="18" charset="0"/>
                <a:cs typeface="Times New Roman" pitchFamily="18" charset="0"/>
              </a:rPr>
              <a:t>Dayhew</a:t>
            </a:r>
            <a:r>
              <a:rPr lang="en-IN" sz="1800" dirty="0" smtClean="0">
                <a:latin typeface="Times New Roman" pitchFamily="18" charset="0"/>
                <a:cs typeface="Times New Roman" pitchFamily="18" charset="0"/>
              </a:rPr>
              <a:t> J, Howland A. Multifocal glasses impair </a:t>
            </a:r>
            <a:r>
              <a:rPr lang="en-IN" sz="1800" dirty="0" err="1" smtClean="0">
                <a:latin typeface="Times New Roman" pitchFamily="18" charset="0"/>
                <a:cs typeface="Times New Roman" pitchFamily="18" charset="0"/>
              </a:rPr>
              <a:t>edgecontrast</a:t>
            </a:r>
            <a:r>
              <a:rPr lang="en-IN" sz="1800" dirty="0" smtClean="0">
                <a:latin typeface="Times New Roman" pitchFamily="18" charset="0"/>
                <a:cs typeface="Times New Roman" pitchFamily="18" charset="0"/>
              </a:rPr>
              <a:t> sensitivity and depth perception and increase the risk of falls in older people. J Am </a:t>
            </a:r>
            <a:r>
              <a:rPr lang="en-IN" sz="1800" dirty="0" err="1" smtClean="0">
                <a:latin typeface="Times New Roman" pitchFamily="18" charset="0"/>
                <a:cs typeface="Times New Roman" pitchFamily="18" charset="0"/>
              </a:rPr>
              <a:t>Geriatr</a:t>
            </a:r>
            <a:r>
              <a:rPr lang="en-IN" sz="1800" dirty="0" smtClean="0">
                <a:latin typeface="Times New Roman" pitchFamily="18" charset="0"/>
                <a:cs typeface="Times New Roman" pitchFamily="18" charset="0"/>
              </a:rPr>
              <a:t> Soc 2002;50:1760Y6.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Bullimore</a:t>
            </a:r>
            <a:r>
              <a:rPr lang="en-IN" sz="1800" dirty="0" smtClean="0">
                <a:latin typeface="Times New Roman" pitchFamily="18" charset="0"/>
                <a:cs typeface="Times New Roman" pitchFamily="18" charset="0"/>
              </a:rPr>
              <a:t> MA. Will the auto-refractor ever replace the optometrist? Ophthalmic </a:t>
            </a:r>
            <a:r>
              <a:rPr lang="en-IN" sz="1800" dirty="0" err="1" smtClean="0">
                <a:latin typeface="Times New Roman" pitchFamily="18" charset="0"/>
                <a:cs typeface="Times New Roman" pitchFamily="18" charset="0"/>
              </a:rPr>
              <a:t>Physiol</a:t>
            </a:r>
            <a:r>
              <a:rPr lang="en-IN" sz="1800" dirty="0" smtClean="0">
                <a:latin typeface="Times New Roman" pitchFamily="18" charset="0"/>
                <a:cs typeface="Times New Roman" pitchFamily="18" charset="0"/>
              </a:rPr>
              <a:t> Opt 2000;20:S4Y5.</a:t>
            </a: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Elliott DB. The Glenn A. Fry Award lecture 2013: Blurred vision, spectacle correction, and falls in older adults. </a:t>
            </a:r>
            <a:r>
              <a:rPr lang="en-IN" sz="1800" dirty="0" err="1" smtClean="0">
                <a:latin typeface="Times New Roman" pitchFamily="18" charset="0"/>
                <a:cs typeface="Times New Roman" pitchFamily="18" charset="0"/>
              </a:rPr>
              <a:t>Optom</a:t>
            </a:r>
            <a:r>
              <a:rPr lang="en-IN" sz="1800" dirty="0" smtClean="0">
                <a:latin typeface="Times New Roman" pitchFamily="18" charset="0"/>
                <a:cs typeface="Times New Roman" pitchFamily="18" charset="0"/>
              </a:rPr>
              <a:t> Vis </a:t>
            </a:r>
            <a:r>
              <a:rPr lang="en-IN" sz="1800" dirty="0" err="1" smtClean="0">
                <a:latin typeface="Times New Roman" pitchFamily="18" charset="0"/>
                <a:cs typeface="Times New Roman" pitchFamily="18" charset="0"/>
              </a:rPr>
              <a:t>Sci</a:t>
            </a:r>
            <a:r>
              <a:rPr lang="en-IN" sz="1800" dirty="0" smtClean="0">
                <a:latin typeface="Times New Roman" pitchFamily="18" charset="0"/>
                <a:cs typeface="Times New Roman" pitchFamily="18" charset="0"/>
              </a:rPr>
              <a:t> 2014; 91:593Y601.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Han SC, Graham AD, Lin MC. Clinical assessment of a customized free-form progressive add lens spectacle. </a:t>
            </a:r>
            <a:r>
              <a:rPr lang="en-IN" sz="1800" dirty="0" err="1" smtClean="0">
                <a:latin typeface="Times New Roman" pitchFamily="18" charset="0"/>
                <a:cs typeface="Times New Roman" pitchFamily="18" charset="0"/>
              </a:rPr>
              <a:t>Optom</a:t>
            </a:r>
            <a:r>
              <a:rPr lang="en-IN" sz="1800" dirty="0" smtClean="0">
                <a:latin typeface="Times New Roman" pitchFamily="18" charset="0"/>
                <a:cs typeface="Times New Roman" pitchFamily="18" charset="0"/>
              </a:rPr>
              <a:t> Vis </a:t>
            </a:r>
            <a:r>
              <a:rPr lang="en-IN" sz="1800" dirty="0" err="1" smtClean="0">
                <a:latin typeface="Times New Roman" pitchFamily="18" charset="0"/>
                <a:cs typeface="Times New Roman" pitchFamily="18" charset="0"/>
              </a:rPr>
              <a:t>Sci</a:t>
            </a:r>
            <a:r>
              <a:rPr lang="en-IN" sz="1800" dirty="0" smtClean="0">
                <a:latin typeface="Times New Roman" pitchFamily="18" charset="0"/>
                <a:cs typeface="Times New Roman" pitchFamily="18" charset="0"/>
              </a:rPr>
              <a:t> 2011;88: 234Y43.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Citek</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Torgersen</a:t>
            </a:r>
            <a:r>
              <a:rPr lang="en-IN" sz="1800" dirty="0" smtClean="0">
                <a:latin typeface="Times New Roman" pitchFamily="18" charset="0"/>
                <a:cs typeface="Times New Roman" pitchFamily="18" charset="0"/>
              </a:rPr>
              <a:t> DL, </a:t>
            </a:r>
            <a:r>
              <a:rPr lang="en-IN" sz="1800" dirty="0" err="1" smtClean="0">
                <a:latin typeface="Times New Roman" pitchFamily="18" charset="0"/>
                <a:cs typeface="Times New Roman" pitchFamily="18" charset="0"/>
              </a:rPr>
              <a:t>Endres</a:t>
            </a:r>
            <a:r>
              <a:rPr lang="en-IN" sz="1800" dirty="0" smtClean="0">
                <a:latin typeface="Times New Roman" pitchFamily="18" charset="0"/>
                <a:cs typeface="Times New Roman" pitchFamily="18" charset="0"/>
              </a:rPr>
              <a:t> JD, Rosenberg RR. Safety and compliance of prescription spectacles ordered by the public via the Internet. Optometry 2011;82:549Y55.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Strang</a:t>
            </a:r>
            <a:r>
              <a:rPr lang="en-IN" sz="1800" dirty="0" smtClean="0">
                <a:latin typeface="Times New Roman" pitchFamily="18" charset="0"/>
                <a:cs typeface="Times New Roman" pitchFamily="18" charset="0"/>
              </a:rPr>
              <a:t> NC, Gray LS, Winn B, Pugh JR. Clinical evaluation of patient tolerance to </a:t>
            </a:r>
            <a:r>
              <a:rPr lang="en-IN" sz="1800" dirty="0" err="1" smtClean="0">
                <a:latin typeface="Times New Roman" pitchFamily="18" charset="0"/>
                <a:cs typeface="Times New Roman" pitchFamily="18" charset="0"/>
              </a:rPr>
              <a:t>autorefractor</a:t>
            </a:r>
            <a:r>
              <a:rPr lang="en-IN" sz="1800" dirty="0" smtClean="0">
                <a:latin typeface="Times New Roman" pitchFamily="18" charset="0"/>
                <a:cs typeface="Times New Roman" pitchFamily="18" charset="0"/>
              </a:rPr>
              <a:t> prescriptions. </a:t>
            </a:r>
            <a:r>
              <a:rPr lang="en-IN" sz="1800" dirty="0" err="1" smtClean="0">
                <a:latin typeface="Times New Roman" pitchFamily="18" charset="0"/>
                <a:cs typeface="Times New Roman" pitchFamily="18" charset="0"/>
              </a:rPr>
              <a:t>Clin</a:t>
            </a:r>
            <a:r>
              <a:rPr lang="en-IN" sz="1800" dirty="0" smtClean="0">
                <a:latin typeface="Times New Roman" pitchFamily="18" charset="0"/>
                <a:cs typeface="Times New Roman" pitchFamily="18" charset="0"/>
              </a:rPr>
              <a:t> Exp </a:t>
            </a:r>
            <a:r>
              <a:rPr lang="en-IN" sz="1800" dirty="0" err="1" smtClean="0">
                <a:latin typeface="Times New Roman" pitchFamily="18" charset="0"/>
                <a:cs typeface="Times New Roman" pitchFamily="18" charset="0"/>
              </a:rPr>
              <a:t>Optom</a:t>
            </a:r>
            <a:r>
              <a:rPr lang="en-IN" sz="1800" dirty="0" smtClean="0">
                <a:latin typeface="Times New Roman" pitchFamily="18" charset="0"/>
                <a:cs typeface="Times New Roman" pitchFamily="18" charset="0"/>
              </a:rPr>
              <a:t> 1998; 81:112Y8. </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1308</TotalTime>
  <Words>1112</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Optical frame online purchasing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2021-09-17T09:21:04Z</dcterms:modified>
</cp:coreProperties>
</file>