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26"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Food receipt catalog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257800"/>
          </a:xfrm>
        </p:spPr>
        <p:txBody>
          <a:bodyPr>
            <a:noAutofit/>
          </a:bodyPr>
          <a:lstStyle/>
          <a:p>
            <a:pPr algn="just">
              <a:buNone/>
            </a:pPr>
            <a:r>
              <a:rPr lang="en-IN" sz="2000" dirty="0" smtClean="0">
                <a:latin typeface="Times New Roman" pitchFamily="18" charset="0"/>
                <a:cs typeface="Times New Roman" pitchFamily="18" charset="0"/>
              </a:rPr>
              <a:t>    Accurate </a:t>
            </a:r>
            <a:r>
              <a:rPr lang="en-IN" sz="2000" dirty="0" smtClean="0">
                <a:latin typeface="Times New Roman" pitchFamily="18" charset="0"/>
                <a:cs typeface="Times New Roman" pitchFamily="18" charset="0"/>
              </a:rPr>
              <a:t>measurement of household food purchase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(HFPB) is important for understanding its association with household characteristics, individual dietary intake and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food retail outlets. However, little research has been done to develop measures of HFPB. The main objective of this paper is to describe the development of a measure of HFPB using annotated food purchase </a:t>
            </a:r>
            <a:r>
              <a:rPr lang="en-IN" sz="2000" dirty="0" smtClean="0">
                <a:latin typeface="Times New Roman" pitchFamily="18" charset="0"/>
                <a:cs typeface="Times New Roman" pitchFamily="18" charset="0"/>
              </a:rPr>
              <a:t>receipts. Households </a:t>
            </a:r>
            <a:r>
              <a:rPr lang="en-IN" sz="2000" dirty="0" smtClean="0">
                <a:latin typeface="Times New Roman" pitchFamily="18" charset="0"/>
                <a:cs typeface="Times New Roman" pitchFamily="18" charset="0"/>
              </a:rPr>
              <a:t>collected and annotated food purchase receipts for a four-week period as part of the baseline assessment of a household nutrition intervention. Receipts were collected from all food sources, including grocery stores and restaurants. Households (n = 90) were recruited from the community as part of an obesity prevention intervention conducted in 2007–2008 in Minneapolis, Minnesota, USA. Household primary shoppers were trained to follow a standardized receipt collection and annotation protocol. Annotated receipts were mailed weekly to research staff. Staff coded the receipt data and entered it into a database. Total food dollars, proportion of food dollars, and ounces of food purchased were examined for different food sources and food categories. Descriptive statistics and correlations are presented.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For placing any orders customers have to visit hotels or restaurants to know about food items and then place order and pay. In this method time and manual work is required. </a:t>
            </a: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placing an order over the phone, customer lacks the physical copy of the menu item, lack of visual confirmation that the order was placed correctly. </a:t>
            </a:r>
          </a:p>
          <a:p>
            <a:pPr algn="just">
              <a:lnSpc>
                <a:spcPct val="150000"/>
              </a:lnSpc>
            </a:pPr>
            <a:r>
              <a:rPr lang="en-IN" sz="2000" dirty="0" smtClean="0">
                <a:latin typeface="Times New Roman" pitchFamily="18" charset="0"/>
                <a:cs typeface="Times New Roman" pitchFamily="18" charset="0"/>
              </a:rPr>
              <a:t>Every </a:t>
            </a:r>
            <a:r>
              <a:rPr lang="en-IN" sz="2000" dirty="0" smtClean="0">
                <a:latin typeface="Times New Roman" pitchFamily="18" charset="0"/>
                <a:cs typeface="Times New Roman" pitchFamily="18" charset="0"/>
              </a:rPr>
              <a:t>restaurant needs certain employees to take the order over phone or in-person, to offer a rich dining experience and process the payment.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today’s market,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rates are increasing day by day making it difficult to find employees when needed.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household primary shoppers (61%) reported that the amount of time required for receipt collection and annotation was not a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Twenty </a:t>
            </a:r>
            <a:r>
              <a:rPr lang="en-IN" sz="2000" dirty="0" smtClean="0">
                <a:latin typeface="Times New Roman" pitchFamily="18" charset="0"/>
                <a:cs typeface="Times New Roman" pitchFamily="18" charset="0"/>
              </a:rPr>
              <a:t>percent reported the receipt collection was a small problem and 18% reported that it was a significant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similar proportion of primary shoppers reported that low motivation was not a problem (62%), and that other household members were cooperative (65%).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Ecological momentary assessment (EMA) measures could also be collected to measure each individual's food purchases during a defined time </a:t>
            </a:r>
            <a:r>
              <a:rPr lang="en-IN" sz="2000" dirty="0" smtClean="0">
                <a:latin typeface="Times New Roman" pitchFamily="18" charset="0"/>
                <a:cs typeface="Times New Roman" pitchFamily="18" charset="0"/>
              </a:rPr>
              <a:t>period. </a:t>
            </a:r>
            <a:r>
              <a:rPr lang="en-IN" sz="2000" dirty="0" smtClean="0">
                <a:latin typeface="Times New Roman" pitchFamily="18" charset="0"/>
                <a:cs typeface="Times New Roman" pitchFamily="18" charset="0"/>
              </a:rPr>
              <a:t>However, the problem of omission, forgetting and fatigue are still an issue with EMA methods.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is known globally that, in today’s market, it is extremely difficult to start a new small-scale business and live-through the competition from the well-established and settled owners.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fast paced time of today, when everyone is squeezed for time, the majority of people are finicky when it comes to placing a food order.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customers of today are not only attracted because placing an order online is very convenient but also because they have visibility into the items offered, price and extremely simplified navigation for the order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Customer can choose one or more items to place an order which will land in the Cart.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Food purchase receipts are a method that has been used to describe household food purchases that have the potential to provide detailed information about food purchases from eating out sources, such as restaurants, coffee shops and convenience stores.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method can then be used in further studies to examine associations with theoretically important variables to better understand influences on household food purchases and individual dietary intake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Food models were not used for portion size training with the primary shopper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receipt annotation sheets completed by the primary shopper were used as the basic unit of data collection and the actual receipts from the source location were used only for editing purposes.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Capturing the spectrum of household food and beverage purchasing behavior: A review</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French SA, Shimotsu ST, Wall M, Gerlach AF</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household setting may be the most important level at which to understand the food choices of individuals and how healthful food choices can be promoted</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Environmental influences on eating and physical activity</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French SA, Story M, Jeffery RW</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current epidemic of obesity is caused largely by an environment that promotes excessive food intake and discourages physical activity.</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133600"/>
                <a:gridCol w="167640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Nutrient contribution of food away from home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Lin B-H, Guthrie J, Frazao 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social, demographic, and economic factors that have favored dining out are expected to continue boosting the away-from-home share of the food budget.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Community-level comparisons between grocery store environment and individual dietary practices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Cheadle A, Psaty BM, Curry S, Wagner E, Diehr P, Koepsell T, Kristal 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000000"/>
                          </a:solidFill>
                          <a:latin typeface="Times New Roman"/>
                          <a:ea typeface="Calibri"/>
                          <a:cs typeface="Latha"/>
                        </a:rPr>
                        <a:t>A protocol was developed to measure two aspects of the grocery store environment in these same 12 communities: the relative availability of healthful (low-fat and high-fiber) products, and the amount of health-education information provided.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conclusion, annotated receipts can provide a measure of HFPB that is useful to examine in relation to household and individual demographic, dietary and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characteristics. The household level food purchase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captured by the annotated receipts provides an important link both upward to the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food environment and downward to the individual dietary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When combined with data from other levels of measurement, measures of HFPB can help improve understanding </a:t>
            </a:r>
            <a:r>
              <a:rPr lang="en-IN" sz="2000" dirty="0" smtClean="0">
                <a:latin typeface="Times New Roman" pitchFamily="18" charset="0"/>
                <a:cs typeface="Times New Roman" pitchFamily="18" charset="0"/>
              </a:rPr>
              <a:t>of how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food sources affect household food purchases, and how household food purchases affect individual dietary intake and food choices.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French SA, </a:t>
            </a:r>
            <a:r>
              <a:rPr lang="en-IN" sz="1700" dirty="0" err="1" smtClean="0">
                <a:latin typeface="Times New Roman" pitchFamily="18" charset="0"/>
                <a:cs typeface="Times New Roman" pitchFamily="18" charset="0"/>
              </a:rPr>
              <a:t>Shimotsu</a:t>
            </a:r>
            <a:r>
              <a:rPr lang="en-IN" sz="1700" dirty="0" smtClean="0">
                <a:latin typeface="Times New Roman" pitchFamily="18" charset="0"/>
                <a:cs typeface="Times New Roman" pitchFamily="18" charset="0"/>
              </a:rPr>
              <a:t> ST, Wall M, </a:t>
            </a:r>
            <a:r>
              <a:rPr lang="en-IN" sz="1700" dirty="0" err="1" smtClean="0">
                <a:latin typeface="Times New Roman" pitchFamily="18" charset="0"/>
                <a:cs typeface="Times New Roman" pitchFamily="18" charset="0"/>
              </a:rPr>
              <a:t>Gerlach</a:t>
            </a:r>
            <a:r>
              <a:rPr lang="en-IN" sz="1700" dirty="0" smtClean="0">
                <a:latin typeface="Times New Roman" pitchFamily="18" charset="0"/>
                <a:cs typeface="Times New Roman" pitchFamily="18" charset="0"/>
              </a:rPr>
              <a:t> AF: Capturing the spectrum of household food and beverage purchasing </a:t>
            </a:r>
            <a:r>
              <a:rPr lang="en-IN" sz="1700" dirty="0" err="1" smtClean="0">
                <a:latin typeface="Times New Roman" pitchFamily="18" charset="0"/>
                <a:cs typeface="Times New Roman" pitchFamily="18" charset="0"/>
              </a:rPr>
              <a:t>behavior</a:t>
            </a:r>
            <a:r>
              <a:rPr lang="en-IN" sz="1700" dirty="0" smtClean="0">
                <a:latin typeface="Times New Roman" pitchFamily="18" charset="0"/>
                <a:cs typeface="Times New Roman" pitchFamily="18" charset="0"/>
              </a:rPr>
              <a:t>: A review. J Am Diet Assoc 2008, 108:2051-2058.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2</a:t>
            </a:r>
            <a:r>
              <a:rPr lang="en-IN" sz="1700" dirty="0" smtClean="0">
                <a:latin typeface="Times New Roman" pitchFamily="18" charset="0"/>
                <a:cs typeface="Times New Roman" pitchFamily="18" charset="0"/>
              </a:rPr>
              <a:t>. French SA, Story M, Jeffery RW: Environmental influences on eating and physical activity. </a:t>
            </a:r>
            <a:r>
              <a:rPr lang="en-IN" sz="1700" dirty="0" err="1" smtClean="0">
                <a:latin typeface="Times New Roman" pitchFamily="18" charset="0"/>
                <a:cs typeface="Times New Roman" pitchFamily="18" charset="0"/>
              </a:rPr>
              <a:t>Annu</a:t>
            </a:r>
            <a:r>
              <a:rPr lang="en-IN" sz="1700" dirty="0" smtClean="0">
                <a:latin typeface="Times New Roman" pitchFamily="18" charset="0"/>
                <a:cs typeface="Times New Roman" pitchFamily="18" charset="0"/>
              </a:rPr>
              <a:t> Rev Public Health 2001, 22:309-335.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3</a:t>
            </a:r>
            <a:r>
              <a:rPr lang="en-IN" sz="1700" dirty="0" smtClean="0">
                <a:latin typeface="Times New Roman" pitchFamily="18" charset="0"/>
                <a:cs typeface="Times New Roman" pitchFamily="18" charset="0"/>
              </a:rPr>
              <a:t>. National Restaurant Association: Restaurant industry sales and facts. 2008 [http://www.restaurant.org]. Accessed on July 31, 2008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4</a:t>
            </a:r>
            <a:r>
              <a:rPr lang="en-IN" sz="1700" dirty="0" smtClean="0">
                <a:latin typeface="Times New Roman" pitchFamily="18" charset="0"/>
                <a:cs typeface="Times New Roman" pitchFamily="18" charset="0"/>
              </a:rPr>
              <a:t>. Lin B-H, Guthrie J, </a:t>
            </a:r>
            <a:r>
              <a:rPr lang="en-IN" sz="1700" dirty="0" err="1" smtClean="0">
                <a:latin typeface="Times New Roman" pitchFamily="18" charset="0"/>
                <a:cs typeface="Times New Roman" pitchFamily="18" charset="0"/>
              </a:rPr>
              <a:t>Frazao</a:t>
            </a:r>
            <a:r>
              <a:rPr lang="en-IN" sz="1700" dirty="0" smtClean="0">
                <a:latin typeface="Times New Roman" pitchFamily="18" charset="0"/>
                <a:cs typeface="Times New Roman" pitchFamily="18" charset="0"/>
              </a:rPr>
              <a:t> E: Nutrient contribution of food away from home. In America's eating habits: Changes and consequences Edited by: </a:t>
            </a:r>
            <a:r>
              <a:rPr lang="en-IN" sz="1700" dirty="0" err="1" smtClean="0">
                <a:latin typeface="Times New Roman" pitchFamily="18" charset="0"/>
                <a:cs typeface="Times New Roman" pitchFamily="18" charset="0"/>
              </a:rPr>
              <a:t>Frazao</a:t>
            </a:r>
            <a:r>
              <a:rPr lang="en-IN" sz="1700" dirty="0" smtClean="0">
                <a:latin typeface="Times New Roman" pitchFamily="18" charset="0"/>
                <a:cs typeface="Times New Roman" pitchFamily="18" charset="0"/>
              </a:rPr>
              <a:t> E. USDA/ERS; 1999.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5</a:t>
            </a:r>
            <a:r>
              <a:rPr lang="en-IN" sz="1700" dirty="0" smtClean="0">
                <a:latin typeface="Times New Roman" pitchFamily="18" charset="0"/>
                <a:cs typeface="Times New Roman" pitchFamily="18" charset="0"/>
              </a:rPr>
              <a:t>. Guthrie JF, Lin B-H, </a:t>
            </a:r>
            <a:r>
              <a:rPr lang="en-IN" sz="1700" dirty="0" err="1" smtClean="0">
                <a:latin typeface="Times New Roman" pitchFamily="18" charset="0"/>
                <a:cs typeface="Times New Roman" pitchFamily="18" charset="0"/>
              </a:rPr>
              <a:t>Frazao</a:t>
            </a:r>
            <a:r>
              <a:rPr lang="en-IN" sz="1700" dirty="0" smtClean="0">
                <a:latin typeface="Times New Roman" pitchFamily="18" charset="0"/>
                <a:cs typeface="Times New Roman" pitchFamily="18" charset="0"/>
              </a:rPr>
              <a:t> E: Role of food prepared away from home in the American diet, 1977–78 versus 1994–1996: Changes and consequences. J </a:t>
            </a:r>
            <a:r>
              <a:rPr lang="en-IN" sz="1700" dirty="0" err="1" smtClean="0">
                <a:latin typeface="Times New Roman" pitchFamily="18" charset="0"/>
                <a:cs typeface="Times New Roman" pitchFamily="18" charset="0"/>
              </a:rPr>
              <a:t>Nutr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Educ</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Behav</a:t>
            </a:r>
            <a:r>
              <a:rPr lang="en-IN" sz="1700" dirty="0" smtClean="0">
                <a:latin typeface="Times New Roman" pitchFamily="18" charset="0"/>
                <a:cs typeface="Times New Roman" pitchFamily="18" charset="0"/>
              </a:rPr>
              <a:t> 2002, 34:140-150.</a:t>
            </a:r>
            <a:endParaRPr lang="en-US" sz="17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Stewart H, </a:t>
            </a:r>
            <a:r>
              <a:rPr lang="en-IN" sz="1800" dirty="0" err="1" smtClean="0">
                <a:latin typeface="Times New Roman" pitchFamily="18" charset="0"/>
                <a:cs typeface="Times New Roman" pitchFamily="18" charset="0"/>
              </a:rPr>
              <a:t>Blisard</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Bhuyan</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Nayga</a:t>
            </a:r>
            <a:r>
              <a:rPr lang="en-IN" sz="1800" dirty="0" smtClean="0">
                <a:latin typeface="Times New Roman" pitchFamily="18" charset="0"/>
                <a:cs typeface="Times New Roman" pitchFamily="18" charset="0"/>
              </a:rPr>
              <a:t> JRM: The demand for food away from home: Full-service or fast food? USDA Economic Research Service; 2004.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Cheadle</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Psaty</a:t>
            </a:r>
            <a:r>
              <a:rPr lang="en-IN" sz="1800" dirty="0" smtClean="0">
                <a:latin typeface="Times New Roman" pitchFamily="18" charset="0"/>
                <a:cs typeface="Times New Roman" pitchFamily="18" charset="0"/>
              </a:rPr>
              <a:t> BM, Curry S, Wagner E, </a:t>
            </a:r>
            <a:r>
              <a:rPr lang="en-IN" sz="1800" dirty="0" err="1" smtClean="0">
                <a:latin typeface="Times New Roman" pitchFamily="18" charset="0"/>
                <a:cs typeface="Times New Roman" pitchFamily="18" charset="0"/>
              </a:rPr>
              <a:t>Diehr</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Koepsell</a:t>
            </a:r>
            <a:r>
              <a:rPr lang="en-IN" sz="1800" dirty="0" smtClean="0">
                <a:latin typeface="Times New Roman" pitchFamily="18" charset="0"/>
                <a:cs typeface="Times New Roman" pitchFamily="18" charset="0"/>
              </a:rPr>
              <a:t> T, Kristal A: Community-level comparisons between grocery store environment and individual dietary practices. </a:t>
            </a:r>
            <a:r>
              <a:rPr lang="en-IN" sz="1800" dirty="0" err="1" smtClean="0">
                <a:latin typeface="Times New Roman" pitchFamily="18" charset="0"/>
                <a:cs typeface="Times New Roman" pitchFamily="18" charset="0"/>
              </a:rPr>
              <a:t>Prev</a:t>
            </a:r>
            <a:r>
              <a:rPr lang="en-IN" sz="1800" dirty="0" smtClean="0">
                <a:latin typeface="Times New Roman" pitchFamily="18" charset="0"/>
                <a:cs typeface="Times New Roman" pitchFamily="18" charset="0"/>
              </a:rPr>
              <a:t> Med 1991, 20:250-261.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Morland</a:t>
            </a:r>
            <a:r>
              <a:rPr lang="en-IN" sz="1800" dirty="0" smtClean="0">
                <a:latin typeface="Times New Roman" pitchFamily="18" charset="0"/>
                <a:cs typeface="Times New Roman" pitchFamily="18" charset="0"/>
              </a:rPr>
              <a:t> K, Wing S, </a:t>
            </a:r>
            <a:r>
              <a:rPr lang="en-IN" sz="1800" dirty="0" err="1" smtClean="0">
                <a:latin typeface="Times New Roman" pitchFamily="18" charset="0"/>
                <a:cs typeface="Times New Roman" pitchFamily="18" charset="0"/>
              </a:rPr>
              <a:t>Diez</a:t>
            </a:r>
            <a:r>
              <a:rPr lang="en-IN" sz="1800" dirty="0" smtClean="0">
                <a:latin typeface="Times New Roman" pitchFamily="18" charset="0"/>
                <a:cs typeface="Times New Roman" pitchFamily="18" charset="0"/>
              </a:rPr>
              <a:t> Roux A: The contextual effect of the local food environment on residents' diets: the Atherosclerosis Risk in Communities Study. Am J Public Health 2002, 92:1761-1767.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Morland</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Diez</a:t>
            </a:r>
            <a:r>
              <a:rPr lang="en-IN" sz="1800" dirty="0" smtClean="0">
                <a:latin typeface="Times New Roman" pitchFamily="18" charset="0"/>
                <a:cs typeface="Times New Roman" pitchFamily="18" charset="0"/>
              </a:rPr>
              <a:t> Roux AV, Wing S: Supermarkets, other food stores and obesity: the Atherosclerosis Risk in Communities Study. Am J </a:t>
            </a:r>
            <a:r>
              <a:rPr lang="en-IN" sz="1800" dirty="0" err="1" smtClean="0">
                <a:latin typeface="Times New Roman" pitchFamily="18" charset="0"/>
                <a:cs typeface="Times New Roman" pitchFamily="18" charset="0"/>
              </a:rPr>
              <a:t>Prev</a:t>
            </a:r>
            <a:r>
              <a:rPr lang="en-IN" sz="1800" dirty="0" smtClean="0">
                <a:latin typeface="Times New Roman" pitchFamily="18" charset="0"/>
                <a:cs typeface="Times New Roman" pitchFamily="18" charset="0"/>
              </a:rPr>
              <a:t> Med 2006, 30:333-339.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White M: Food access and obesity. </a:t>
            </a:r>
            <a:r>
              <a:rPr lang="en-IN" sz="1800" dirty="0" err="1" smtClean="0">
                <a:latin typeface="Times New Roman" pitchFamily="18" charset="0"/>
                <a:cs typeface="Times New Roman" pitchFamily="18" charset="0"/>
              </a:rPr>
              <a:t>Obes</a:t>
            </a:r>
            <a:r>
              <a:rPr lang="en-IN" sz="1800" dirty="0" smtClean="0">
                <a:latin typeface="Times New Roman" pitchFamily="18" charset="0"/>
                <a:cs typeface="Times New Roman" pitchFamily="18" charset="0"/>
              </a:rPr>
              <a:t> Rev 2007, 8(</a:t>
            </a:r>
            <a:r>
              <a:rPr lang="en-IN" sz="1800" dirty="0" err="1" smtClean="0">
                <a:latin typeface="Times New Roman" pitchFamily="18" charset="0"/>
                <a:cs typeface="Times New Roman" pitchFamily="18" charset="0"/>
              </a:rPr>
              <a:t>Suppl</a:t>
            </a:r>
            <a:r>
              <a:rPr lang="en-IN" sz="1800" dirty="0" smtClean="0">
                <a:latin typeface="Times New Roman" pitchFamily="18" charset="0"/>
                <a:cs typeface="Times New Roman" pitchFamily="18" charset="0"/>
              </a:rPr>
              <a:t> 1):99-107.</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1317</Words>
  <Application>Microsoft Office PowerPoint</Application>
  <PresentationFormat>On-screen Show (4:3)</PresentationFormat>
  <Paragraphs>67</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Food receipt catalog system</vt:lpstr>
      <vt:lpstr>Abstract</vt:lpstr>
      <vt:lpstr>Existing System</vt:lpstr>
      <vt:lpstr>Disadvantage of Existing System</vt:lpstr>
      <vt:lpstr>PROPOSED SYSTEM :</vt:lpstr>
      <vt:lpstr>ADVANTAGE</vt:lpstr>
      <vt:lpstr>Slide 7</vt:lpstr>
      <vt:lpstr>Slide 8</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2021-09-17T13:24:54Z</dcterms:modified>
</cp:coreProperties>
</file>